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tags/tag38.xml" ContentType="application/vnd.openxmlformats-officedocument.presentationml.tags+xml"/>
  <Override PartName="/ppt/notesSlides/notesSlide33.xml" ContentType="application/vnd.openxmlformats-officedocument.presentationml.notesSlide+xml"/>
  <Override PartName="/ppt/tags/tag39.xml" ContentType="application/vnd.openxmlformats-officedocument.presentationml.tags+xml"/>
  <Override PartName="/ppt/notesSlides/notesSlide34.xml" ContentType="application/vnd.openxmlformats-officedocument.presentationml.notesSlide+xml"/>
  <Override PartName="/ppt/tags/tag40.xml" ContentType="application/vnd.openxmlformats-officedocument.presentationml.tags+xml"/>
  <Override PartName="/ppt/notesSlides/notesSlide35.xml" ContentType="application/vnd.openxmlformats-officedocument.presentationml.notesSlide+xml"/>
  <Override PartName="/ppt/tags/tag41.xml" ContentType="application/vnd.openxmlformats-officedocument.presentationml.tags+xml"/>
  <Override PartName="/ppt/notesSlides/notesSlide36.xml" ContentType="application/vnd.openxmlformats-officedocument.presentationml.notesSlide+xml"/>
  <Override PartName="/ppt/tags/tag42.xml" ContentType="application/vnd.openxmlformats-officedocument.presentationml.tags+xml"/>
  <Override PartName="/ppt/notesSlides/notesSlide37.xml" ContentType="application/vnd.openxmlformats-officedocument.presentationml.notesSlide+xml"/>
  <Override PartName="/ppt/tags/tag43.xml" ContentType="application/vnd.openxmlformats-officedocument.presentationml.tags+xml"/>
  <Override PartName="/ppt/notesSlides/notesSlide38.xml" ContentType="application/vnd.openxmlformats-officedocument.presentationml.notesSlide+xml"/>
  <Override PartName="/ppt/tags/tag44.xml" ContentType="application/vnd.openxmlformats-officedocument.presentationml.tags+xml"/>
  <Override PartName="/ppt/notesSlides/notesSlide39.xml" ContentType="application/vnd.openxmlformats-officedocument.presentationml.notesSlide+xml"/>
  <Override PartName="/ppt/tags/tag45.xml" ContentType="application/vnd.openxmlformats-officedocument.presentationml.tags+xml"/>
  <Override PartName="/ppt/notesSlides/notesSlide40.xml" ContentType="application/vnd.openxmlformats-officedocument.presentationml.notesSlide+xml"/>
  <Override PartName="/ppt/tags/tag46.xml" ContentType="application/vnd.openxmlformats-officedocument.presentationml.tags+xml"/>
  <Override PartName="/ppt/notesSlides/notesSlide41.xml" ContentType="application/vnd.openxmlformats-officedocument.presentationml.notesSlide+xml"/>
  <Override PartName="/ppt/tags/tag47.xml" ContentType="application/vnd.openxmlformats-officedocument.presentationml.tags+xml"/>
  <Override PartName="/ppt/notesSlides/notesSlide42.xml" ContentType="application/vnd.openxmlformats-officedocument.presentationml.notesSlide+xml"/>
  <Override PartName="/ppt/tags/tag48.xml" ContentType="application/vnd.openxmlformats-officedocument.presentationml.tags+xml"/>
  <Override PartName="/ppt/notesSlides/notesSlide4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sldIdLst>
    <p:sldId id="256" r:id="rId5"/>
    <p:sldId id="295" r:id="rId6"/>
    <p:sldId id="352" r:id="rId7"/>
    <p:sldId id="354" r:id="rId8"/>
    <p:sldId id="328" r:id="rId9"/>
    <p:sldId id="325" r:id="rId10"/>
    <p:sldId id="326" r:id="rId11"/>
    <p:sldId id="327" r:id="rId12"/>
    <p:sldId id="355" r:id="rId13"/>
    <p:sldId id="356" r:id="rId14"/>
    <p:sldId id="362" r:id="rId15"/>
    <p:sldId id="361" r:id="rId16"/>
    <p:sldId id="359" r:id="rId17"/>
    <p:sldId id="360" r:id="rId18"/>
    <p:sldId id="363" r:id="rId19"/>
    <p:sldId id="364" r:id="rId20"/>
    <p:sldId id="365" r:id="rId21"/>
    <p:sldId id="366" r:id="rId22"/>
    <p:sldId id="369" r:id="rId23"/>
    <p:sldId id="367" r:id="rId24"/>
    <p:sldId id="368" r:id="rId25"/>
    <p:sldId id="312" r:id="rId26"/>
    <p:sldId id="337" r:id="rId27"/>
    <p:sldId id="338" r:id="rId28"/>
    <p:sldId id="339" r:id="rId29"/>
    <p:sldId id="370" r:id="rId30"/>
    <p:sldId id="371" r:id="rId31"/>
    <p:sldId id="372" r:id="rId32"/>
    <p:sldId id="373" r:id="rId33"/>
    <p:sldId id="374" r:id="rId34"/>
    <p:sldId id="377" r:id="rId35"/>
    <p:sldId id="378" r:id="rId36"/>
    <p:sldId id="379" r:id="rId37"/>
    <p:sldId id="375" r:id="rId38"/>
    <p:sldId id="376" r:id="rId39"/>
    <p:sldId id="340" r:id="rId40"/>
    <p:sldId id="341" r:id="rId41"/>
    <p:sldId id="342" r:id="rId42"/>
    <p:sldId id="381" r:id="rId43"/>
    <p:sldId id="382" r:id="rId44"/>
    <p:sldId id="383" r:id="rId45"/>
    <p:sldId id="384" r:id="rId46"/>
    <p:sldId id="343" r:id="rId47"/>
    <p:sldId id="380" r:id="rId48"/>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443179E0-57CD-44DD-B782-EED1C08BC868}">
          <p14:sldIdLst>
            <p14:sldId id="256"/>
            <p14:sldId id="295"/>
            <p14:sldId id="352"/>
            <p14:sldId id="354"/>
          </p14:sldIdLst>
        </p14:section>
        <p14:section name="Basic Skills: Motivating Others" id="{1974C143-A602-44F7-BEEB-CC6574037B25}">
          <p14:sldIdLst>
            <p14:sldId id="328"/>
            <p14:sldId id="325"/>
            <p14:sldId id="326"/>
            <p14:sldId id="327"/>
            <p14:sldId id="355"/>
          </p14:sldIdLst>
        </p14:section>
        <p14:section name="Basic Skills: Setting Goals" id="{761F7A25-F83A-489B-A278-5CE753A6A09A}">
          <p14:sldIdLst>
            <p14:sldId id="356"/>
            <p14:sldId id="362"/>
            <p14:sldId id="361"/>
            <p14:sldId id="359"/>
            <p14:sldId id="360"/>
          </p14:sldIdLst>
        </p14:section>
        <p14:section name="Basic Skills: Adaptability" id="{62D7493B-2D22-4C99-AF44-AC35DA153BE3}">
          <p14:sldIdLst>
            <p14:sldId id="363"/>
            <p14:sldId id="364"/>
            <p14:sldId id="365"/>
            <p14:sldId id="366"/>
            <p14:sldId id="369"/>
            <p14:sldId id="367"/>
            <p14:sldId id="368"/>
          </p14:sldIdLst>
        </p14:section>
        <p14:section name="Advanced Skills: Strategic Thinking" id="{725D4878-D9F9-4F86-830E-8D2EEC2A4E6C}">
          <p14:sldIdLst>
            <p14:sldId id="312"/>
            <p14:sldId id="337"/>
            <p14:sldId id="338"/>
            <p14:sldId id="339"/>
            <p14:sldId id="370"/>
          </p14:sldIdLst>
        </p14:section>
        <p14:section name="Advanced Skills: Emotional Intelligence" id="{9BA7F6B3-FCF0-4B29-9713-B54235769865}">
          <p14:sldIdLst>
            <p14:sldId id="371"/>
            <p14:sldId id="372"/>
            <p14:sldId id="373"/>
            <p14:sldId id="374"/>
            <p14:sldId id="377"/>
            <p14:sldId id="378"/>
            <p14:sldId id="379"/>
            <p14:sldId id="375"/>
            <p14:sldId id="376"/>
          </p14:sldIdLst>
        </p14:section>
        <p14:section name="Advanced Skills: Developing Others" id="{6EB5C9D7-E3D5-4FC5-835B-7C0AC60C929A}">
          <p14:sldIdLst>
            <p14:sldId id="340"/>
            <p14:sldId id="341"/>
            <p14:sldId id="342"/>
            <p14:sldId id="381"/>
            <p14:sldId id="382"/>
            <p14:sldId id="383"/>
            <p14:sldId id="384"/>
            <p14:sldId id="343"/>
            <p14:sldId id="38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F957711-2EB8-59E8-AC1E-4543A22B7DCE}" name="Samantha Habbert" initials="SH" userId="S::shabbert@themyersbriggs.com::ccd0fa76-b5b0-4c13-ac12-584b5884299d" providerId="AD"/>
  <p188:author id="{7D0FF046-D1FB-10BB-656A-874860B38FA9}" name="Richa Verma" initials="" userId="S::rverma@themyersbriggs.com::3287a62e-cccd-4a64-a6f6-ddf46801c3c7" providerId="AD"/>
  <p188:author id="{AF0C6DCE-511E-68C6-1ACD-5C4D787DC6AC}" name="Amanda Wollert" initials="AW" userId="S::awollert@themyersbriggs.com::a30a34e0-35f6-4ef1-a9e6-8f4664e2c298" providerId="AD"/>
  <p188:author id="{88CD64DB-D9D7-2CCD-ABB2-2E58C5E74B5F}" name="Dayna Williams" initials="DW" userId="S::dwilliams@themyersbriggs.com::40f01392-3377-488f-8a42-e077120707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ADAF"/>
    <a:srgbClr val="017E8C"/>
    <a:srgbClr val="0B8080"/>
    <a:srgbClr val="F0F0F0"/>
    <a:srgbClr val="EBEBEC"/>
    <a:srgbClr val="3698A2"/>
    <a:srgbClr val="EAECEC"/>
    <a:srgbClr val="26855C"/>
    <a:srgbClr val="6B9103"/>
    <a:srgbClr val="3199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0" d="100"/>
          <a:sy n="150" d="100"/>
        </p:scale>
        <p:origin x="432" y="13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Wollert" userId="a30a34e0-35f6-4ef1-a9e6-8f4664e2c298" providerId="ADAL" clId="{6E14ACC8-73BC-4F42-9D00-5F6BAAD21135}"/>
    <pc:docChg chg="undo custSel modSld modMainMaster">
      <pc:chgData name="Amanda Wollert" userId="a30a34e0-35f6-4ef1-a9e6-8f4664e2c298" providerId="ADAL" clId="{6E14ACC8-73BC-4F42-9D00-5F6BAAD21135}" dt="2025-07-08T15:28:49.478" v="9" actId="1076"/>
      <pc:docMkLst>
        <pc:docMk/>
      </pc:docMkLst>
      <pc:sldChg chg="modSp mod modCm">
        <pc:chgData name="Amanda Wollert" userId="a30a34e0-35f6-4ef1-a9e6-8f4664e2c298" providerId="ADAL" clId="{6E14ACC8-73BC-4F42-9D00-5F6BAAD21135}" dt="2025-07-08T15:26:46.067" v="5" actId="6549"/>
        <pc:sldMkLst>
          <pc:docMk/>
          <pc:sldMk cId="1477234870" sldId="295"/>
        </pc:sldMkLst>
        <pc:spChg chg="mod">
          <ac:chgData name="Amanda Wollert" userId="a30a34e0-35f6-4ef1-a9e6-8f4664e2c298" providerId="ADAL" clId="{6E14ACC8-73BC-4F42-9D00-5F6BAAD21135}" dt="2025-07-08T15:26:42.498" v="4" actId="6549"/>
          <ac:spMkLst>
            <pc:docMk/>
            <pc:sldMk cId="1477234870" sldId="295"/>
            <ac:spMk id="2" creationId="{8E85D3EF-E2DC-806E-B6BA-D241DBE51CEE}"/>
          </ac:spMkLst>
        </pc:spChg>
        <pc:spChg chg="mod">
          <ac:chgData name="Amanda Wollert" userId="a30a34e0-35f6-4ef1-a9e6-8f4664e2c298" providerId="ADAL" clId="{6E14ACC8-73BC-4F42-9D00-5F6BAAD21135}" dt="2025-07-08T15:26:46.067" v="5" actId="6549"/>
          <ac:spMkLst>
            <pc:docMk/>
            <pc:sldMk cId="1477234870" sldId="295"/>
            <ac:spMk id="16" creationId="{B1548D23-CC4A-0587-C3AE-6EBC61A80F05}"/>
          </ac:spMkLst>
        </pc:spChg>
        <pc:extLst>
          <p:ext xmlns:p="http://schemas.openxmlformats.org/presentationml/2006/main" uri="{D6D511B9-2390-475A-947B-AFAB55BFBCF1}">
            <pc226:cmChg xmlns:pc226="http://schemas.microsoft.com/office/powerpoint/2022/06/main/command" chg="mod">
              <pc226:chgData name="Amanda Wollert" userId="a30a34e0-35f6-4ef1-a9e6-8f4664e2c298" providerId="ADAL" clId="{6E14ACC8-73BC-4F42-9D00-5F6BAAD21135}" dt="2025-07-08T15:26:42.498" v="4" actId="6549"/>
              <pc2:cmMkLst xmlns:pc2="http://schemas.microsoft.com/office/powerpoint/2019/9/main/command">
                <pc:docMk/>
                <pc:sldMk cId="1477234870" sldId="295"/>
                <pc2:cmMk id="{3142593B-EC9B-4E8B-9F7E-BB548AF79920}"/>
              </pc2:cmMkLst>
            </pc226:cmChg>
            <pc226:cmChg xmlns:pc226="http://schemas.microsoft.com/office/powerpoint/2022/06/main/command" chg="mod">
              <pc226:chgData name="Amanda Wollert" userId="a30a34e0-35f6-4ef1-a9e6-8f4664e2c298" providerId="ADAL" clId="{6E14ACC8-73BC-4F42-9D00-5F6BAAD21135}" dt="2025-07-08T15:26:46.067" v="5" actId="6549"/>
              <pc2:cmMkLst xmlns:pc2="http://schemas.microsoft.com/office/powerpoint/2019/9/main/command">
                <pc:docMk/>
                <pc:sldMk cId="1477234870" sldId="295"/>
                <pc2:cmMk id="{51F83D4B-099B-42E9-86B4-9EF33D4D22A1}"/>
              </pc2:cmMkLst>
            </pc226:cmChg>
          </p:ext>
        </pc:extLst>
      </pc:sldChg>
      <pc:sldChg chg="modSp mod">
        <pc:chgData name="Amanda Wollert" userId="a30a34e0-35f6-4ef1-a9e6-8f4664e2c298" providerId="ADAL" clId="{6E14ACC8-73BC-4F42-9D00-5F6BAAD21135}" dt="2025-07-08T15:27:10.541" v="7" actId="1076"/>
        <pc:sldMkLst>
          <pc:docMk/>
          <pc:sldMk cId="1640885847" sldId="326"/>
        </pc:sldMkLst>
        <pc:spChg chg="mod">
          <ac:chgData name="Amanda Wollert" userId="a30a34e0-35f6-4ef1-a9e6-8f4664e2c298" providerId="ADAL" clId="{6E14ACC8-73BC-4F42-9D00-5F6BAAD21135}" dt="2025-07-08T15:27:10.541" v="7" actId="1076"/>
          <ac:spMkLst>
            <pc:docMk/>
            <pc:sldMk cId="1640885847" sldId="326"/>
            <ac:spMk id="16" creationId="{AFD6CE49-55F9-9D5E-FBF0-89B839DCFF46}"/>
          </ac:spMkLst>
        </pc:spChg>
      </pc:sldChg>
      <pc:sldChg chg="modSp mod">
        <pc:chgData name="Amanda Wollert" userId="a30a34e0-35f6-4ef1-a9e6-8f4664e2c298" providerId="ADAL" clId="{6E14ACC8-73BC-4F42-9D00-5F6BAAD21135}" dt="2025-07-08T15:28:49.478" v="9" actId="1076"/>
        <pc:sldMkLst>
          <pc:docMk/>
          <pc:sldMk cId="151177613" sldId="383"/>
        </pc:sldMkLst>
        <pc:spChg chg="mod">
          <ac:chgData name="Amanda Wollert" userId="a30a34e0-35f6-4ef1-a9e6-8f4664e2c298" providerId="ADAL" clId="{6E14ACC8-73BC-4F42-9D00-5F6BAAD21135}" dt="2025-07-08T15:28:49.478" v="9" actId="1076"/>
          <ac:spMkLst>
            <pc:docMk/>
            <pc:sldMk cId="151177613" sldId="383"/>
            <ac:spMk id="27" creationId="{088D2B61-9A6A-56D2-14C3-5E4E79F083E6}"/>
          </ac:spMkLst>
        </pc:spChg>
      </pc:sldChg>
      <pc:sldMasterChg chg="modSldLayout">
        <pc:chgData name="Amanda Wollert" userId="a30a34e0-35f6-4ef1-a9e6-8f4664e2c298" providerId="ADAL" clId="{6E14ACC8-73BC-4F42-9D00-5F6BAAD21135}" dt="2025-07-08T15:26:26.871" v="3" actId="1076"/>
        <pc:sldMasterMkLst>
          <pc:docMk/>
          <pc:sldMasterMk cId="97314428" sldId="2147483648"/>
        </pc:sldMasterMkLst>
        <pc:sldLayoutChg chg="modSp mod">
          <pc:chgData name="Amanda Wollert" userId="a30a34e0-35f6-4ef1-a9e6-8f4664e2c298" providerId="ADAL" clId="{6E14ACC8-73BC-4F42-9D00-5F6BAAD21135}" dt="2025-07-08T15:26:26.871" v="3" actId="1076"/>
          <pc:sldLayoutMkLst>
            <pc:docMk/>
            <pc:sldMasterMk cId="97314428" sldId="2147483648"/>
            <pc:sldLayoutMk cId="2318664021" sldId="2147483649"/>
          </pc:sldLayoutMkLst>
          <pc:spChg chg="mod">
            <ac:chgData name="Amanda Wollert" userId="a30a34e0-35f6-4ef1-a9e6-8f4664e2c298" providerId="ADAL" clId="{6E14ACC8-73BC-4F42-9D00-5F6BAAD21135}" dt="2025-07-08T15:26:26.871" v="3" actId="1076"/>
            <ac:spMkLst>
              <pc:docMk/>
              <pc:sldMasterMk cId="97314428" sldId="2147483648"/>
              <pc:sldLayoutMk cId="2318664021" sldId="2147483649"/>
              <ac:spMk id="6" creationId="{6DA23494-B8C8-1319-252E-F0BE653FD9FE}"/>
            </ac:spMkLst>
          </pc:spChg>
        </pc:sldLayoutChg>
      </pc:sldMasterChg>
    </pc:docChg>
  </pc:docChgLst>
</pc:chgInfo>
</file>

<file path=ppt/notesMasters/_rels/notes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22A6804-BD81-168D-1475-178D2FB0B932}"/>
              </a:ext>
            </a:extLst>
          </p:cNvPr>
          <p:cNvPicPr>
            <a:picLocks noChangeAspect="1"/>
          </p:cNvPicPr>
          <p:nvPr/>
        </p:nvPicPr>
        <p:blipFill>
          <a:blip r:embed="rId2"/>
          <a:srcRect l="10470" t="10553" r="344" b="9521"/>
          <a:stretch/>
        </p:blipFill>
        <p:spPr>
          <a:xfrm>
            <a:off x="-386270" y="-474540"/>
            <a:ext cx="4577491" cy="3192340"/>
          </a:xfrm>
          <a:prstGeom prst="rect">
            <a:avLst/>
          </a:prstGeom>
        </p:spPr>
      </p:pic>
      <p:sp>
        <p:nvSpPr>
          <p:cNvPr id="4" name="Slide Image Placeholder 3"/>
          <p:cNvSpPr>
            <a:spLocks noGrp="1" noRot="1" noChangeAspect="1"/>
          </p:cNvSpPr>
          <p:nvPr>
            <p:ph type="sldImg" idx="2"/>
          </p:nvPr>
        </p:nvSpPr>
        <p:spPr>
          <a:xfrm>
            <a:off x="685800" y="49823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3845169"/>
            <a:ext cx="5486400" cy="4443046"/>
          </a:xfrm>
          <a:prstGeom prst="rect">
            <a:avLst/>
          </a:prstGeom>
        </p:spPr>
        <p:txBody>
          <a:bodyPr vert="horz" lIns="91440" tIns="45720" rIns="91440" bIns="45720" rtlCol="0"/>
          <a:lstStyle/>
          <a:p>
            <a:pPr lvl="0"/>
            <a:r>
              <a:rPr lang="en-US"/>
              <a:t>Heading style</a:t>
            </a:r>
          </a:p>
          <a:p>
            <a:pPr lvl="1"/>
            <a:r>
              <a:rPr lang="en-US"/>
              <a:t>Body text </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2C93AF9-361C-D7DD-F386-651773C1D3DA}"/>
              </a:ext>
            </a:extLst>
          </p:cNvPr>
          <p:cNvPicPr>
            <a:picLocks noChangeAspect="1"/>
          </p:cNvPicPr>
          <p:nvPr/>
        </p:nvPicPr>
        <p:blipFill>
          <a:blip r:embed="rId2">
            <a:alphaModFix/>
          </a:blip>
          <a:srcRect l="58316" t="34492" b="11847"/>
          <a:stretch/>
        </p:blipFill>
        <p:spPr>
          <a:xfrm rot="10800000">
            <a:off x="3915508" y="6196217"/>
            <a:ext cx="2942492" cy="2947782"/>
          </a:xfrm>
          <a:prstGeom prst="rect">
            <a:avLst/>
          </a:prstGeom>
        </p:spPr>
      </p:pic>
      <p:sp>
        <p:nvSpPr>
          <p:cNvPr id="10" name="Oval 9">
            <a:extLst>
              <a:ext uri="{FF2B5EF4-FFF2-40B4-BE49-F238E27FC236}">
                <a16:creationId xmlns:a16="http://schemas.microsoft.com/office/drawing/2014/main" id="{50295339-E897-2B38-D5F2-4D5AFD7FED76}"/>
              </a:ext>
            </a:extLst>
          </p:cNvPr>
          <p:cNvSpPr/>
          <p:nvPr/>
        </p:nvSpPr>
        <p:spPr>
          <a:xfrm>
            <a:off x="6330522" y="8675481"/>
            <a:ext cx="313044" cy="313044"/>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DC174BB8-3F96-5E8F-CB09-7C4F36C20CB5}"/>
              </a:ext>
            </a:extLst>
          </p:cNvPr>
          <p:cNvSpPr txBox="1"/>
          <p:nvPr/>
        </p:nvSpPr>
        <p:spPr>
          <a:xfrm>
            <a:off x="6300382" y="8704156"/>
            <a:ext cx="385997" cy="246221"/>
          </a:xfrm>
          <a:prstGeom prst="rect">
            <a:avLst/>
          </a:prstGeom>
          <a:noFill/>
        </p:spPr>
        <p:txBody>
          <a:bodyPr wrap="square" rtlCol="0">
            <a:spAutoFit/>
          </a:bodyPr>
          <a:lstStyle/>
          <a:p>
            <a:pPr algn="ctr"/>
            <a:fld id="{ED0B2DCB-3D52-4972-ADD9-5128EC8822C1}" type="slidenum">
              <a:rPr lang="en-GB" sz="1000" smtClean="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pPr algn="ctr"/>
              <a:t>‹#›</a:t>
            </a:fld>
            <a:endParaRPr lang="en-GB" sz="100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 name="TextBox 5">
            <a:extLst>
              <a:ext uri="{FF2B5EF4-FFF2-40B4-BE49-F238E27FC236}">
                <a16:creationId xmlns:a16="http://schemas.microsoft.com/office/drawing/2014/main" id="{809E0948-0798-CD08-42D3-55A7B8C53862}"/>
              </a:ext>
            </a:extLst>
          </p:cNvPr>
          <p:cNvSpPr txBox="1"/>
          <p:nvPr/>
        </p:nvSpPr>
        <p:spPr>
          <a:xfrm>
            <a:off x="685800" y="8549054"/>
            <a:ext cx="4944980" cy="4924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17E8C"/>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Copyright 2024 by The Myers-Briggs Company. MBTI, Step II, and Elevate are trademarks or registered trademarks in the United States and other countries. Company confidential  </a:t>
            </a:r>
          </a:p>
          <a:p>
            <a:endParaRPr lang="en-GB" sz="1000"/>
          </a:p>
        </p:txBody>
      </p:sp>
      <p:sp>
        <p:nvSpPr>
          <p:cNvPr id="7" name="TextBox 6">
            <a:extLst>
              <a:ext uri="{FF2B5EF4-FFF2-40B4-BE49-F238E27FC236}">
                <a16:creationId xmlns:a16="http://schemas.microsoft.com/office/drawing/2014/main" id="{FA03EE74-2CCC-A738-A54C-D233340FFA6E}"/>
              </a:ext>
            </a:extLst>
          </p:cNvPr>
          <p:cNvSpPr txBox="1"/>
          <p:nvPr/>
        </p:nvSpPr>
        <p:spPr>
          <a:xfrm>
            <a:off x="4979245" y="84690"/>
            <a:ext cx="1192955" cy="369332"/>
          </a:xfrm>
          <a:prstGeom prst="rect">
            <a:avLst/>
          </a:prstGeom>
          <a:noFill/>
        </p:spPr>
        <p:txBody>
          <a:bodyPr wrap="square" rtlCol="0">
            <a:spAutoFit/>
          </a:bodyPr>
          <a:lstStyle/>
          <a:p>
            <a:r>
              <a:rPr lang="en-GB">
                <a:solidFill>
                  <a:schemeClr val="accent1"/>
                </a:solidFill>
                <a:latin typeface="Open Sans bold" panose="020B0806030504020204" pitchFamily="34" charset="0"/>
                <a:ea typeface="Open Sans bold" panose="020B0806030504020204" pitchFamily="34" charset="0"/>
                <a:cs typeface="Open Sans bold" panose="020B0806030504020204" pitchFamily="34" charset="0"/>
              </a:rPr>
              <a:t>MODULE</a:t>
            </a:r>
          </a:p>
        </p:txBody>
      </p:sp>
    </p:spTree>
    <p:extLst>
      <p:ext uri="{BB962C8B-B14F-4D97-AF65-F5344CB8AC3E}">
        <p14:creationId xmlns:p14="http://schemas.microsoft.com/office/powerpoint/2010/main" val="960238239"/>
      </p:ext>
    </p:extLst>
  </p:cSld>
  <p:clrMap bg1="lt1" tx1="dk1" bg2="lt2" tx2="dk2" accent1="accent1" accent2="accent2" accent3="accent3" accent4="accent4" accent5="accent5" accent6="accent6" hlink="hlink" folHlink="folHlink"/>
  <p:notesStyle>
    <a:lvl1pPr marL="0" algn="l" defTabSz="914400" rtl="0" eaLnBrk="1" latinLnBrk="0" hangingPunct="1">
      <a:lnSpc>
        <a:spcPts val="1800"/>
      </a:lnSpc>
      <a:defRPr sz="1400" b="1" kern="1200">
        <a:ln>
          <a:noFill/>
        </a:ln>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2pPr>
    <a:lvl3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3pPr>
    <a:lvl4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4pPr>
    <a:lvl5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63695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C96D3-F596-6217-C342-1647D818AF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A4A470-28E1-09F4-B708-C0E032F65A4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3867AD4-3840-B5D9-3968-1DEC5476D36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641966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1F20C-A270-F58A-62A8-9082508D24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11631E-B46B-A400-2FEF-4D99BBA9DEDA}"/>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274F614-682C-ADCC-344B-BED17580B50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867089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C8B79-1736-8847-4F14-7A87C1D799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F336D0-49FE-7444-134F-AA64FB5ABE8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1198ED2-CA81-E244-C633-F102B1E27112}"/>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486729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BC115-55E9-4147-D18A-FC65622080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51E895-5B97-D1FD-A979-10872A08794A}"/>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CC03B1BF-D4A2-BB47-8226-97EDEE6FF04F}"/>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361816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13BB3-9474-6C94-C9A2-007D1EB9E1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1A88F0-1ECC-1BCC-01B7-FB2C9218A2A3}"/>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424C772-5DA4-9874-D5B0-53D5E7B67015}"/>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9710595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4EDBC-26C1-0C95-AD89-D49A2CCC40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4A0FCC-4545-9139-82C7-403DC54D9EF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202272A-9301-50C8-670C-16A9D469BB1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819281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9FFCE-6636-9A99-B279-C102F6401B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593DFC-A39C-CD26-E8CC-173F4D231581}"/>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DDB2674-56A1-75C1-7378-2C90867F3A95}"/>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349917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692C3-6208-D0D7-81B5-AAC270D67E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9B6B14-95F3-4E8B-24C9-A37781ACEF0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2651E14D-05A7-A6D0-D041-ABB7CCE527F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2196432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734A7-25C8-4E6F-BA5D-6FAD6EEFAE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E24694-AB37-50B9-284C-21E03B3A808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1CBD5E1-07A3-E5EE-073C-41A9C736E7D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745882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94E76-E176-AC9D-41F3-CD65070961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94D52D-95EC-E14B-6398-53CE8078AB9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2DA12EA0-4F43-F2AC-5636-A0EC65B28F46}"/>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095058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CC2F3-6B35-E05A-004E-8E337CB339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1764CC-B4AB-A8DA-24D2-4D6BD6BBDF5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9FA2697-0B1D-7A8A-6C31-6E2C2C27A3C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28624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AC9EE-1CF9-9A9B-8111-7320A7F1ED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8C70DC-9BEB-A963-3BFD-9FC6134D2ABA}"/>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9FEBDBF-2691-B97D-5AB9-95CEE47119B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983121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231108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04907-8FF9-F2CF-B177-E553E652FD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881C4-6CE6-8DA8-E893-D2928D35D48D}"/>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8815B45-B576-655F-80D7-E622FF4045B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49065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DB006-176E-4E73-CDEB-0912772B1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45EB8F-3E96-EB61-B170-8382C240433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063AB72-BD1E-98BA-2F47-FB499C95796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6219942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47299-C186-6871-553C-14C9F78BAF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51F7DE-8B59-46A7-B19C-707CF39E730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58CA049-738F-CC74-7AD3-25B95E7A9C2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8375310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D1018-5B0E-6FDB-D17D-079C315637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092DB5-7DD0-31A1-BE1E-F0D887DD713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6A23A40-7AB2-6447-AC13-57AF3CD15DD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05201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FFFFA-F9D0-BDBF-D6F7-1F5B145B50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0F73D2-41BE-F0AD-BE41-57F053D28E1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0975A59-2211-C324-1097-94AF3857A7B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282757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21911-63C6-EF7F-F99D-D83D7CA878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463276-B75D-F9AB-1BBB-F02021E99D4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078333CA-0B66-E2CD-8B9F-3FA9272896E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1873057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D83E5-5EDD-E0AE-0391-544FA47E85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0DCDB-31C6-DF94-CB51-D422E2FA692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E62E1AA-5385-DD9B-E8C5-ED9F2FBBA7B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410360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19857-2998-9171-931A-EF66E5273B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F3F2F0-71E2-4318-C3E4-CF6B953A2758}"/>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A71A34A-2F70-6148-F9EF-9D0AC784CE5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801932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A8AD7-EAEA-1A61-673B-933C7FB8A6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78B07F-C838-EBC7-1150-2ABDA5C414F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C93D095E-47F1-37D0-13B2-04B0D1FA123D}"/>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366228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4B5F4-DA8A-B170-13CA-10F2785ADB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FE45DB-81DC-440E-96EE-046DC4107F92}"/>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5634422-C2C9-9DB2-016E-F9A39F24D5D2}"/>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906095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B4B2B-F69A-4AAD-1236-66DA3984BD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2A1B6D-FFA1-36E7-D621-EF13246C4144}"/>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470D5FA-E74F-A764-C078-D687483A38F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9854632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8D0E2-27FA-4447-8DD6-3ED68816EE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7B8111-1EBD-00DC-9613-9D8D09796C56}"/>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005BACFB-E3DF-2D0B-2A42-C45B3E197FCF}"/>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939403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5A90F-EDBB-BD4E-3DDE-34A2F730AE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4E337D-F911-1A6C-E2B5-C7FCF69545C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7213A61-EF25-342E-97E2-146104C7EC9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6116136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7B974-3E7F-7436-BF7F-36BBFC2FA2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BF82B9-DD31-FC3A-4101-7B89C2A9B94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92143E76-5E7C-1DA9-A1BD-2C0E5B1C7C9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4296085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73DEA-CE0F-1610-1538-287BB967E8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9722FC-74AD-ACB3-0859-A9046A59E3F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BF1A677-93A1-79C7-259F-96606F40E53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407020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CB905-271E-914B-3B48-7D78AE3B6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425F3C-7D1B-402D-7593-8DCDD814209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6C4284D-D95E-186C-FA24-896599A74BE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6924068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011E1-8E17-F095-9A36-277FEF0FCA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4ED13C-797C-BA64-3B5D-0F476127BB6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BCA927E-F982-ED62-E95A-8E5007CA92C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41460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32E0CF-E2F2-A4A1-8A6D-3B2B07DD11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0427FA-E128-68D9-BEFD-4563E2326A63}"/>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7B02C1B-B2CD-86E6-218D-7059BFA7E70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3477382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6CB03-5DEB-6B85-99EB-43391A9FE6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CA0AB-742E-211D-5C2C-ACFA2A2848E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34CAF3C1-0383-CE2B-5F57-88D3148F11D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970643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602E9-E4F5-24D7-1B0C-5EA006B639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8100AC-5462-AB0E-2DFD-B896A8C290B4}"/>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7A2A268-FB31-5E07-C284-C0E68B52F3E6}"/>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7767295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F4BB8-E9E1-893F-9E32-FD0DB8145E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4B97FD-9F2B-AD63-A50C-536550658B0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AA314A64-3AD6-34D2-88A2-66624B8DB31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28621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FD7E8-4E65-C2E3-058C-AD68EA92EE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C42D6B-720F-4C54-694A-A055A179CC96}"/>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99C28710-24F3-8044-551E-4C9BB37B520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8124707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967C7-33AC-B553-4A63-EC980FC2E0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3C372F-5441-2302-EE7D-FBE38DBBD908}"/>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6F1C3D7A-473C-4CC0-8E6A-BD3A81330C6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1491932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97E48-625A-3186-DF74-21EC36CD14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C80413-CB66-86DA-CA22-66C49D7CEB1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C0E31244-B7D5-D445-DF9D-29BD53577B4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363684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0EB3D-3584-2DAA-D7AD-FC03C97237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E87CE6-4C4F-ECFE-7796-DAA09600BEF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979A42D-DDEE-A94E-44E2-3347B4A340E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670746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382EF-7E6E-7FCB-9DF0-5831201A2F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E3CA2-2AB9-0DE3-E865-A8B4639E8C1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58E9EDA-469F-4138-8590-BB185575EB5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5182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9B492-CA69-1F6B-4A35-A396CA9998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E11C5-3498-277F-5F17-91493B74A13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FC38767-E25C-E1C4-0DC2-539108F90BB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1622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538E5-3E3D-1257-F765-5ABAD7FB06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DF767F-1C04-1DF1-91D8-185FF74BB4E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9758D477-3BF2-001B-7F3E-31C78F33EC3F}"/>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970832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DECA2-5438-7294-02B1-09282B11BC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2703E4-2849-22C9-68C7-E56E0DB4362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FC340CA-FE9C-0451-BDCC-D0FBB541EAE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5515634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emf"/><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6.png"/><Relationship Id="rId5" Type="http://schemas.openxmlformats.org/officeDocument/2006/relationships/image" Target="../media/image5.emf"/><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DCA46C3-2424-A5FE-3EA6-5786DF6A04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26885" t="22453"/>
          <a:stretch/>
        </p:blipFill>
        <p:spPr>
          <a:xfrm>
            <a:off x="-454194" y="-125497"/>
            <a:ext cx="6458293" cy="4842338"/>
          </a:xfrm>
          <a:prstGeom prst="rect">
            <a:avLst/>
          </a:prstGeom>
        </p:spPr>
      </p:pic>
      <p:sp>
        <p:nvSpPr>
          <p:cNvPr id="2" name="Title 1">
            <a:extLst>
              <a:ext uri="{FF2B5EF4-FFF2-40B4-BE49-F238E27FC236}">
                <a16:creationId xmlns:a16="http://schemas.microsoft.com/office/drawing/2014/main" id="{978AE4D8-3E8D-EB55-3896-04CBE36A6EBE}"/>
              </a:ext>
            </a:extLst>
          </p:cNvPr>
          <p:cNvSpPr>
            <a:spLocks noGrp="1"/>
          </p:cNvSpPr>
          <p:nvPr>
            <p:ph type="ctrTitle" hasCustomPrompt="1"/>
          </p:nvPr>
        </p:nvSpPr>
        <p:spPr>
          <a:xfrm>
            <a:off x="5733710" y="1122363"/>
            <a:ext cx="4934289" cy="2387600"/>
          </a:xfrm>
          <a:prstGeom prst="rect">
            <a:avLst/>
          </a:prstGeom>
        </p:spPr>
        <p:txBody>
          <a:bodyPr anchor="b">
            <a:noAutofit/>
          </a:bodyPr>
          <a:lstStyle>
            <a:lvl1pPr algn="l">
              <a:defRPr sz="4400"/>
            </a:lvl1pPr>
          </a:lstStyle>
          <a:p>
            <a:r>
              <a:rPr lang="en-US"/>
              <a:t>Title Style</a:t>
            </a:r>
            <a:endParaRPr lang="en-GB"/>
          </a:p>
        </p:txBody>
      </p:sp>
      <p:sp>
        <p:nvSpPr>
          <p:cNvPr id="3" name="Subtitle 2">
            <a:extLst>
              <a:ext uri="{FF2B5EF4-FFF2-40B4-BE49-F238E27FC236}">
                <a16:creationId xmlns:a16="http://schemas.microsoft.com/office/drawing/2014/main" id="{C6C0AD05-DD48-DE1F-3CD3-8E7A4F44A700}"/>
              </a:ext>
            </a:extLst>
          </p:cNvPr>
          <p:cNvSpPr>
            <a:spLocks noGrp="1"/>
          </p:cNvSpPr>
          <p:nvPr>
            <p:ph type="subTitle" idx="1" hasCustomPrompt="1"/>
          </p:nvPr>
        </p:nvSpPr>
        <p:spPr>
          <a:xfrm>
            <a:off x="5733710" y="3602038"/>
            <a:ext cx="4934290" cy="1655762"/>
          </a:xfrm>
          <a:prstGeom prst="rect">
            <a:avLst/>
          </a:prstGeom>
        </p:spPr>
        <p:txBody>
          <a:bodyPr>
            <a:noAutofit/>
          </a:bodyPr>
          <a:lstStyle>
            <a:lvl1pPr marL="0" indent="0" algn="l">
              <a:buNone/>
              <a:defRPr sz="3600">
                <a:solidFill>
                  <a:srgbClr val="6B910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Style</a:t>
            </a:r>
            <a:endParaRPr lang="en-GB"/>
          </a:p>
        </p:txBody>
      </p:sp>
      <p:pic>
        <p:nvPicPr>
          <p:cNvPr id="8" name="Picture 7" descr="A group of white rectangles on a black background&#10;&#10;Description automatically generated">
            <a:extLst>
              <a:ext uri="{FF2B5EF4-FFF2-40B4-BE49-F238E27FC236}">
                <a16:creationId xmlns:a16="http://schemas.microsoft.com/office/drawing/2014/main" id="{66F66BBC-D45E-123B-0AEB-2EFFA3FB049B}"/>
              </a:ext>
            </a:extLst>
          </p:cNvPr>
          <p:cNvPicPr>
            <a:picLocks noChangeAspect="1"/>
          </p:cNvPicPr>
          <p:nvPr userDrawn="1"/>
        </p:nvPicPr>
        <p:blipFill>
          <a:blip r:embed="rId5">
            <a:extLst>
              <a:ext uri="{28A0092B-C50C-407E-A947-70E740481C1C}">
                <a14:useLocalDpi xmlns:a14="http://schemas.microsoft.com/office/drawing/2010/main" val="0"/>
              </a:ext>
            </a:extLst>
          </a:blip>
          <a:srcRect l="38140" t="26535" r="34741" b="46243"/>
          <a:stretch/>
        </p:blipFill>
        <p:spPr>
          <a:xfrm rot="199019">
            <a:off x="1122132" y="420886"/>
            <a:ext cx="4451269" cy="5670152"/>
          </a:xfrm>
          <a:prstGeom prst="rect">
            <a:avLst/>
          </a:prstGeom>
        </p:spPr>
      </p:pic>
      <p:cxnSp>
        <p:nvCxnSpPr>
          <p:cNvPr id="9" name="Straight Connector 8">
            <a:extLst>
              <a:ext uri="{FF2B5EF4-FFF2-40B4-BE49-F238E27FC236}">
                <a16:creationId xmlns:a16="http://schemas.microsoft.com/office/drawing/2014/main" id="{763F98E4-7515-CAE6-1A82-D7BEFE15B1A2}"/>
              </a:ext>
            </a:extLst>
          </p:cNvPr>
          <p:cNvCxnSpPr>
            <a:cxnSpLocks/>
          </p:cNvCxnSpPr>
          <p:nvPr userDrawn="1"/>
        </p:nvCxnSpPr>
        <p:spPr>
          <a:xfrm flipH="1">
            <a:off x="5733710" y="3602038"/>
            <a:ext cx="3111352" cy="0"/>
          </a:xfrm>
          <a:prstGeom prst="line">
            <a:avLst/>
          </a:prstGeom>
          <a:ln w="12700">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pic>
        <p:nvPicPr>
          <p:cNvPr id="15" name="Picture 14" descr="A green and black text&#10;&#10;Description automatically generated">
            <a:extLst>
              <a:ext uri="{FF2B5EF4-FFF2-40B4-BE49-F238E27FC236}">
                <a16:creationId xmlns:a16="http://schemas.microsoft.com/office/drawing/2014/main" id="{68F1CC33-4547-9DA9-10CB-6D8201123C9C}"/>
              </a:ext>
            </a:extLst>
          </p:cNvPr>
          <p:cNvPicPr>
            <a:picLocks noChangeAspect="1"/>
          </p:cNvPicPr>
          <p:nvPr userDrawn="1"/>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l="61124"/>
          <a:stretch/>
        </p:blipFill>
        <p:spPr>
          <a:xfrm>
            <a:off x="10574612" y="131347"/>
            <a:ext cx="1617388" cy="828714"/>
          </a:xfrm>
          <a:prstGeom prst="rect">
            <a:avLst/>
          </a:prstGeom>
        </p:spPr>
      </p:pic>
      <p:sp>
        <p:nvSpPr>
          <p:cNvPr id="5" name="Picture Placeholder 4">
            <a:extLst>
              <a:ext uri="{FF2B5EF4-FFF2-40B4-BE49-F238E27FC236}">
                <a16:creationId xmlns:a16="http://schemas.microsoft.com/office/drawing/2014/main" id="{B1347B4D-785F-FFFE-3755-9FA862DB21DB}"/>
              </a:ext>
            </a:extLst>
          </p:cNvPr>
          <p:cNvSpPr>
            <a:spLocks noGrp="1"/>
          </p:cNvSpPr>
          <p:nvPr>
            <p:ph type="pic" sz="quarter" idx="10"/>
          </p:nvPr>
        </p:nvSpPr>
        <p:spPr>
          <a:xfrm rot="220905">
            <a:off x="1758268" y="880904"/>
            <a:ext cx="3136900" cy="4488604"/>
          </a:xfrm>
          <a:solidFill>
            <a:schemeClr val="bg1">
              <a:lumMod val="95000"/>
            </a:schemeClr>
          </a:solidFill>
        </p:spPr>
        <p:txBody>
          <a:bodyPr/>
          <a:lstStyle>
            <a:lvl1pPr marL="0" indent="0">
              <a:buNone/>
              <a:defRPr/>
            </a:lvl1pPr>
          </a:lstStyle>
          <a:p>
            <a:endParaRPr lang="en-GB"/>
          </a:p>
        </p:txBody>
      </p:sp>
      <p:sp>
        <p:nvSpPr>
          <p:cNvPr id="4" name="Oval 3">
            <a:extLst>
              <a:ext uri="{FF2B5EF4-FFF2-40B4-BE49-F238E27FC236}">
                <a16:creationId xmlns:a16="http://schemas.microsoft.com/office/drawing/2014/main" id="{0487A10D-043C-43F1-DDB4-2F66A7A297E5}"/>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6DA23494-B8C8-1319-252E-F0BE653FD9FE}"/>
              </a:ext>
            </a:extLst>
          </p:cNvPr>
          <p:cNvSpPr txBox="1"/>
          <p:nvPr userDrawn="1"/>
        </p:nvSpPr>
        <p:spPr>
          <a:xfrm>
            <a:off x="2693577" y="6391863"/>
            <a:ext cx="6804846" cy="338554"/>
          </a:xfrm>
          <a:prstGeom prst="rect">
            <a:avLst/>
          </a:prstGeom>
          <a:noFill/>
        </p:spPr>
        <p:txBody>
          <a:bodyPr wrap="square" rtlCol="0">
            <a:spAutoFit/>
          </a:bodyPr>
          <a:lstStyle/>
          <a:p>
            <a:pPr marL="0" marR="0">
              <a:tabLst>
                <a:tab pos="2865755" algn="ctr"/>
                <a:tab pos="5731510" algn="r"/>
              </a:tabLst>
            </a:pPr>
            <a:r>
              <a:rPr lang="en-GB"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Copyright 2025 by The Myers-Briggs Company. Myers-Briggs Type Indicator, MBTI, Myers-Briggs, Step I, the MBTI logo, and The Myers-Briggs Company logo are trademarks or registered trademarks of Myers &amp; Briggs Foundation, Inc. in the United States and other countries.</a:t>
            </a:r>
            <a:endParaRPr lang="en-US" sz="800" dirty="0">
              <a:solidFill>
                <a:schemeClr val="tx1"/>
              </a:solidFill>
              <a:effectLst/>
              <a:latin typeface="Open Sans" panose="020B0606030504020204" pitchFamily="34" charset="0"/>
              <a:ea typeface="Calibri" panose="020F0502020204030204" pitchFamily="34" charset="0"/>
              <a:cs typeface="Times New Roman" panose="02020603050405020304" pitchFamily="18" charset="0"/>
            </a:endParaRPr>
          </a:p>
        </p:txBody>
      </p:sp>
      <p:sp>
        <p:nvSpPr>
          <p:cNvPr id="11" name="Action Button: Go Forward or Next 10">
            <a:hlinkClick r:id="" action="ppaction://hlinkshowjump?jump=nextslide" highlightClick="1"/>
            <a:hlinkHover r:id="" action="ppaction://hlinkshowjump?jump=nextslide"/>
            <a:extLst>
              <a:ext uri="{FF2B5EF4-FFF2-40B4-BE49-F238E27FC236}">
                <a16:creationId xmlns:a16="http://schemas.microsoft.com/office/drawing/2014/main" id="{0339C295-99B2-A18E-EDF8-C777896637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31866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9B65E-DCE5-78E8-38A2-8B0BD8EE8C00}"/>
              </a:ext>
            </a:extLst>
          </p:cNvPr>
          <p:cNvSpPr>
            <a:spLocks noGrp="1"/>
          </p:cNvSpPr>
          <p:nvPr>
            <p:ph type="title" hasCustomPrompt="1"/>
          </p:nvPr>
        </p:nvSpPr>
        <p:spPr>
          <a:xfrm>
            <a:off x="1106904" y="892664"/>
            <a:ext cx="10246896" cy="980098"/>
          </a:xfrm>
          <a:prstGeom prst="rect">
            <a:avLst/>
          </a:prstGeom>
        </p:spPr>
        <p:txBody>
          <a:bodyPr/>
          <a:lstStyle>
            <a:lvl1pPr>
              <a:defRPr/>
            </a:lvl1pPr>
          </a:lstStyle>
          <a:p>
            <a:r>
              <a:rPr lang="en-US"/>
              <a:t>Title </a:t>
            </a:r>
            <a:endParaRPr lang="en-GB"/>
          </a:p>
        </p:txBody>
      </p:sp>
      <p:sp>
        <p:nvSpPr>
          <p:cNvPr id="3" name="Content Placeholder 2">
            <a:extLst>
              <a:ext uri="{FF2B5EF4-FFF2-40B4-BE49-F238E27FC236}">
                <a16:creationId xmlns:a16="http://schemas.microsoft.com/office/drawing/2014/main" id="{38F1E168-25DE-15C9-2325-C22368353502}"/>
              </a:ext>
            </a:extLst>
          </p:cNvPr>
          <p:cNvSpPr>
            <a:spLocks noGrp="1"/>
          </p:cNvSpPr>
          <p:nvPr>
            <p:ph idx="1"/>
          </p:nvPr>
        </p:nvSpPr>
        <p:spPr>
          <a:xfrm>
            <a:off x="1106904" y="2031583"/>
            <a:ext cx="10246895" cy="4214812"/>
          </a:xfrm>
          <a:prstGeom prst="rect">
            <a:avLst/>
          </a:prstGeom>
        </p:spPr>
        <p:txBody>
          <a:bodyPr/>
          <a:lstStyle>
            <a:lvl2pPr marL="715963" indent="-357188">
              <a:buSzPct val="90000"/>
              <a:buFont typeface="Courier New" panose="02070309020205020404" pitchFamily="49" charset="0"/>
              <a:buChar char="o"/>
              <a:defRPr sz="1800"/>
            </a:lvl2pPr>
            <a:lvl3pPr>
              <a:buSzPct val="90000"/>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Picture 5" descr="A green and black text&#10;&#10;Description automatically generated">
            <a:extLst>
              <a:ext uri="{FF2B5EF4-FFF2-40B4-BE49-F238E27FC236}">
                <a16:creationId xmlns:a16="http://schemas.microsoft.com/office/drawing/2014/main" id="{119E070F-DAB4-579F-6C17-8638FDE83123}"/>
              </a:ext>
            </a:extLst>
          </p:cNvPr>
          <p:cNvPicPr>
            <a:picLocks noChangeAspect="1"/>
          </p:cNvPicPr>
          <p:nvPr userDrawn="1"/>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l="61903"/>
          <a:stretch/>
        </p:blipFill>
        <p:spPr>
          <a:xfrm>
            <a:off x="10607040" y="131347"/>
            <a:ext cx="1584960" cy="828714"/>
          </a:xfrm>
          <a:prstGeom prst="rect">
            <a:avLst/>
          </a:prstGeom>
        </p:spPr>
      </p:pic>
      <p:sp>
        <p:nvSpPr>
          <p:cNvPr id="7" name="TextBox 6">
            <a:extLst>
              <a:ext uri="{FF2B5EF4-FFF2-40B4-BE49-F238E27FC236}">
                <a16:creationId xmlns:a16="http://schemas.microsoft.com/office/drawing/2014/main" id="{82EB5511-FB70-7C22-D92B-3A091AA40674}"/>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4" name="Picture 3">
            <a:extLst>
              <a:ext uri="{FF2B5EF4-FFF2-40B4-BE49-F238E27FC236}">
                <a16:creationId xmlns:a16="http://schemas.microsoft.com/office/drawing/2014/main" id="{1C5920F7-B739-3AEE-20C1-9EC55F94272F}"/>
              </a:ext>
            </a:extLst>
          </p:cNvPr>
          <p:cNvPicPr>
            <a:picLocks noChangeAspect="1"/>
          </p:cNvPicPr>
          <p:nvPr userDrawn="1"/>
        </p:nvPicPr>
        <p:blipFill>
          <a:blip r:embed="rId5">
            <a:alphaModFix/>
          </a:blip>
          <a:srcRect l="58316" t="34492" b="11847"/>
          <a:stretch/>
        </p:blipFill>
        <p:spPr>
          <a:xfrm rot="10800000">
            <a:off x="8646950" y="3258910"/>
            <a:ext cx="4462794" cy="4470817"/>
          </a:xfrm>
          <a:prstGeom prst="rect">
            <a:avLst/>
          </a:prstGeom>
        </p:spPr>
      </p:pic>
      <p:pic>
        <p:nvPicPr>
          <p:cNvPr id="8" name="Graphic 7">
            <a:extLst>
              <a:ext uri="{FF2B5EF4-FFF2-40B4-BE49-F238E27FC236}">
                <a16:creationId xmlns:a16="http://schemas.microsoft.com/office/drawing/2014/main" id="{E69D3B15-B87D-5E69-2A3C-7A9065AC4B48}"/>
              </a:ext>
            </a:extLst>
          </p:cNvPr>
          <p:cNvPicPr>
            <a:picLocks noChangeAspect="1"/>
          </p:cNvPicPr>
          <p:nvPr userDrawn="1"/>
        </p:nvPicPr>
        <p:blipFill>
          <a:blip r:embed="rId6">
            <a:extLst>
              <a:ext uri="{96DAC541-7B7A-43D3-8B79-37D633B846F1}">
                <asvg:svgBlip xmlns:asvg="http://schemas.microsoft.com/office/drawing/2016/SVG/main" r:embed="rId7"/>
              </a:ext>
            </a:extLst>
          </a:blip>
          <a:srcRect l="24552" t="12534"/>
          <a:stretch/>
        </p:blipFill>
        <p:spPr>
          <a:xfrm>
            <a:off x="-344049" y="-283110"/>
            <a:ext cx="1840568" cy="3264951"/>
          </a:xfrm>
          <a:prstGeom prst="rect">
            <a:avLst/>
          </a:prstGeom>
        </p:spPr>
      </p:pic>
      <p:sp>
        <p:nvSpPr>
          <p:cNvPr id="5" name="Oval 4">
            <a:extLst>
              <a:ext uri="{FF2B5EF4-FFF2-40B4-BE49-F238E27FC236}">
                <a16:creationId xmlns:a16="http://schemas.microsoft.com/office/drawing/2014/main" id="{36FCB7FD-565A-FF99-F24D-E28212048A12}"/>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extLst>
              <a:ext uri="{FF2B5EF4-FFF2-40B4-BE49-F238E27FC236}">
                <a16:creationId xmlns:a16="http://schemas.microsoft.com/office/drawing/2014/main" id="{30C8D553-2CEF-0D5A-1C39-1BB624E8D4A9}"/>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3199054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092ED-1023-87E8-77FF-8E47A6EE8010}"/>
              </a:ext>
            </a:extLst>
          </p:cNvPr>
          <p:cNvSpPr>
            <a:spLocks noGrp="1"/>
          </p:cNvSpPr>
          <p:nvPr>
            <p:ph type="title"/>
          </p:nvPr>
        </p:nvSpPr>
        <p:spPr>
          <a:xfrm>
            <a:off x="1101969" y="790575"/>
            <a:ext cx="10515600" cy="900113"/>
          </a:xfrm>
          <a:prstGeom prst="rect">
            <a:avLst/>
          </a:prstGeom>
        </p:spPr>
        <p:txBody>
          <a:bodyPr/>
          <a:lstStyle/>
          <a:p>
            <a:r>
              <a:rPr lang="en-US"/>
              <a:t>Click to edit Master title style</a:t>
            </a:r>
            <a:endParaRPr lang="en-GB"/>
          </a:p>
        </p:txBody>
      </p:sp>
      <p:pic>
        <p:nvPicPr>
          <p:cNvPr id="10" name="Picture 9" descr="A green and black text&#10;&#10;Description automatically generated">
            <a:extLst>
              <a:ext uri="{FF2B5EF4-FFF2-40B4-BE49-F238E27FC236}">
                <a16:creationId xmlns:a16="http://schemas.microsoft.com/office/drawing/2014/main" id="{F8CBFBD2-4724-8040-6377-3FCA10AFEC0D}"/>
              </a:ext>
            </a:extLst>
          </p:cNvPr>
          <p:cNvPicPr>
            <a:picLocks noChangeAspect="1"/>
          </p:cNvPicPr>
          <p:nvPr userDrawn="1"/>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l="61464"/>
          <a:stretch/>
        </p:blipFill>
        <p:spPr>
          <a:xfrm>
            <a:off x="10588752" y="131347"/>
            <a:ext cx="1603248" cy="828714"/>
          </a:xfrm>
          <a:prstGeom prst="rect">
            <a:avLst/>
          </a:prstGeom>
        </p:spPr>
      </p:pic>
      <p:sp>
        <p:nvSpPr>
          <p:cNvPr id="5" name="TextBox 4">
            <a:extLst>
              <a:ext uri="{FF2B5EF4-FFF2-40B4-BE49-F238E27FC236}">
                <a16:creationId xmlns:a16="http://schemas.microsoft.com/office/drawing/2014/main" id="{2804D65C-514F-B85C-72BC-845683622903}"/>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6" name="Picture 5">
            <a:extLst>
              <a:ext uri="{FF2B5EF4-FFF2-40B4-BE49-F238E27FC236}">
                <a16:creationId xmlns:a16="http://schemas.microsoft.com/office/drawing/2014/main" id="{DE4ED2F6-5B1D-2DD1-46FC-61878497D0C8}"/>
              </a:ext>
            </a:extLst>
          </p:cNvPr>
          <p:cNvPicPr>
            <a:picLocks noChangeAspect="1"/>
          </p:cNvPicPr>
          <p:nvPr userDrawn="1"/>
        </p:nvPicPr>
        <p:blipFill>
          <a:blip r:embed="rId5">
            <a:alphaModFix/>
          </a:blip>
          <a:srcRect l="58316" t="34492" b="11847"/>
          <a:stretch/>
        </p:blipFill>
        <p:spPr>
          <a:xfrm rot="10800000">
            <a:off x="8646950" y="3258910"/>
            <a:ext cx="4462794" cy="4470817"/>
          </a:xfrm>
          <a:prstGeom prst="rect">
            <a:avLst/>
          </a:prstGeom>
        </p:spPr>
      </p:pic>
      <p:pic>
        <p:nvPicPr>
          <p:cNvPr id="7" name="Graphic 6">
            <a:extLst>
              <a:ext uri="{FF2B5EF4-FFF2-40B4-BE49-F238E27FC236}">
                <a16:creationId xmlns:a16="http://schemas.microsoft.com/office/drawing/2014/main" id="{F61372B8-0872-1564-2FBC-712989BD4452}"/>
              </a:ext>
            </a:extLst>
          </p:cNvPr>
          <p:cNvPicPr>
            <a:picLocks noChangeAspect="1"/>
          </p:cNvPicPr>
          <p:nvPr userDrawn="1"/>
        </p:nvPicPr>
        <p:blipFill>
          <a:blip r:embed="rId6">
            <a:extLst>
              <a:ext uri="{96DAC541-7B7A-43D3-8B79-37D633B846F1}">
                <asvg:svgBlip xmlns:asvg="http://schemas.microsoft.com/office/drawing/2016/SVG/main" r:embed="rId7"/>
              </a:ext>
            </a:extLst>
          </a:blip>
          <a:srcRect l="24552" t="12534"/>
          <a:stretch/>
        </p:blipFill>
        <p:spPr>
          <a:xfrm>
            <a:off x="-344049" y="-283110"/>
            <a:ext cx="1840568" cy="3264951"/>
          </a:xfrm>
          <a:prstGeom prst="rect">
            <a:avLst/>
          </a:prstGeom>
        </p:spPr>
      </p:pic>
      <p:sp>
        <p:nvSpPr>
          <p:cNvPr id="3" name="Oval 2">
            <a:extLst>
              <a:ext uri="{FF2B5EF4-FFF2-40B4-BE49-F238E27FC236}">
                <a16:creationId xmlns:a16="http://schemas.microsoft.com/office/drawing/2014/main" id="{F2EEB018-7327-E94D-1D49-9D8B8ED2169A}"/>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9887E24F-E163-47D5-4CEB-6C9698F45B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0116231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063739-818C-4CC2-B094-32B56F71762C}"/>
              </a:ext>
            </a:extLst>
          </p:cNvPr>
          <p:cNvSpPr>
            <a:spLocks noGrp="1"/>
          </p:cNvSpPr>
          <p:nvPr>
            <p:ph type="title"/>
          </p:nvPr>
        </p:nvSpPr>
        <p:spPr>
          <a:xfrm>
            <a:off x="661737" y="365125"/>
            <a:ext cx="10955832" cy="1325563"/>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2A76FA-4BAA-AE31-9D7E-B51D7E676134}"/>
              </a:ext>
            </a:extLst>
          </p:cNvPr>
          <p:cNvSpPr>
            <a:spLocks noGrp="1"/>
          </p:cNvSpPr>
          <p:nvPr>
            <p:ph type="body" idx="1"/>
          </p:nvPr>
        </p:nvSpPr>
        <p:spPr>
          <a:xfrm>
            <a:off x="661737" y="1825625"/>
            <a:ext cx="10955832"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Oval 7">
            <a:extLst>
              <a:ext uri="{FF2B5EF4-FFF2-40B4-BE49-F238E27FC236}">
                <a16:creationId xmlns:a16="http://schemas.microsoft.com/office/drawing/2014/main" id="{9C50E9F4-2CF0-9E64-650F-811761E93269}"/>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hlinkHover r:id="" action="ppaction://hlinkshowjump?jump=nextslide"/>
            <a:extLst>
              <a:ext uri="{FF2B5EF4-FFF2-40B4-BE49-F238E27FC236}">
                <a16:creationId xmlns:a16="http://schemas.microsoft.com/office/drawing/2014/main" id="{A2BC0629-35C3-DE02-158A-0F0D2699F995}"/>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5"/>
    </p:custDataLst>
    <p:extLst>
      <p:ext uri="{BB962C8B-B14F-4D97-AF65-F5344CB8AC3E}">
        <p14:creationId xmlns:p14="http://schemas.microsoft.com/office/powerpoint/2010/main" val="97314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Lst>
  <p:txStyles>
    <p:titleStyle>
      <a:lvl1pPr algn="l" defTabSz="914400" rtl="0" eaLnBrk="1" latinLnBrk="0" hangingPunct="1">
        <a:lnSpc>
          <a:spcPct val="90000"/>
        </a:lnSpc>
        <a:spcBef>
          <a:spcPct val="0"/>
        </a:spcBef>
        <a:buNone/>
        <a:defRPr sz="4400" kern="1200">
          <a:solidFill>
            <a:schemeClr val="bg2"/>
          </a:solidFill>
          <a:latin typeface="Open Sans bold" panose="020B0806030504020204" pitchFamily="34" charset="0"/>
          <a:ea typeface="Open Sans bold" panose="020B0806030504020204" pitchFamily="34" charset="0"/>
          <a:cs typeface="Open Sans bold" panose="020B0806030504020204" pitchFamily="34" charset="0"/>
        </a:defRPr>
      </a:lvl1pPr>
    </p:titleStyle>
    <p:bodyStyle>
      <a:lvl1pPr marL="358775" indent="-358775" algn="l" defTabSz="914400" rtl="0" eaLnBrk="1" latinLnBrk="0" hangingPunct="1">
        <a:lnSpc>
          <a:spcPct val="90000"/>
        </a:lnSpc>
        <a:spcBef>
          <a:spcPts val="1000"/>
        </a:spcBef>
        <a:buClr>
          <a:schemeClr val="tx1"/>
        </a:buClr>
        <a:buSzPct val="120000"/>
        <a:buFont typeface="Arial" panose="020B0604020202020204" pitchFamily="34" charset="0"/>
        <a:buChar char="•"/>
        <a:defRPr sz="2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715963" indent="-357188" algn="l" defTabSz="914400" rtl="0" eaLnBrk="1" latinLnBrk="0" hangingPunct="1">
        <a:lnSpc>
          <a:spcPct val="90000"/>
        </a:lnSpc>
        <a:spcBef>
          <a:spcPts val="500"/>
        </a:spcBef>
        <a:buClr>
          <a:schemeClr val="accent1"/>
        </a:buClr>
        <a:buSzPct val="120000"/>
        <a:buFont typeface="Arial" panose="020B0604020202020204" pitchFamily="34" charset="0"/>
        <a:buChar char="•"/>
        <a:defRPr sz="24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2pPr>
      <a:lvl3pPr marL="715963" indent="-357188" algn="l" defTabSz="914400" rtl="0" eaLnBrk="1" latinLnBrk="0" hangingPunct="1">
        <a:lnSpc>
          <a:spcPct val="90000"/>
        </a:lnSpc>
        <a:spcBef>
          <a:spcPts val="500"/>
        </a:spcBef>
        <a:buClr>
          <a:schemeClr val="tx1"/>
        </a:buClr>
        <a:buSzPct val="110000"/>
        <a:buFont typeface="Courier New" panose="02070309020205020404" pitchFamily="49" charset="0"/>
        <a:buChar char="o"/>
        <a:defRPr sz="20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3pPr>
      <a:lvl4pPr marL="715963" indent="-357188" algn="l" defTabSz="914400" rtl="0" eaLnBrk="1" latinLnBrk="0" hangingPunct="1">
        <a:lnSpc>
          <a:spcPct val="90000"/>
        </a:lnSpc>
        <a:spcBef>
          <a:spcPts val="500"/>
        </a:spcBef>
        <a:buClr>
          <a:schemeClr val="accent2"/>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4pPr>
      <a:lvl5pPr marL="715963" indent="-357188" algn="l" defTabSz="914400" rtl="0" eaLnBrk="1" latinLnBrk="0" hangingPunct="1">
        <a:lnSpc>
          <a:spcPct val="90000"/>
        </a:lnSpc>
        <a:spcBef>
          <a:spcPts val="500"/>
        </a:spcBef>
        <a:buClr>
          <a:schemeClr val="accent6"/>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10.png"/><Relationship Id="rId5" Type="http://schemas.openxmlformats.org/officeDocument/2006/relationships/slide" Target="slide7.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15.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1.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slide" Target="slide5.xml"/><Relationship Id="rId5" Type="http://schemas.openxmlformats.org/officeDocument/2006/relationships/slide" Target="slide23.xml"/><Relationship Id="rId4" Type="http://schemas.openxmlformats.org/officeDocument/2006/relationships/slide" Target="slide24.xml"/><Relationship Id="rId9" Type="http://schemas.microsoft.com/office/2007/relationships/hdphoto" Target="../media/hdphoto3.wdp"/></Relationships>
</file>

<file path=ppt/slides/_rels/slide1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2.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0.png"/><Relationship Id="rId5" Type="http://schemas.openxmlformats.org/officeDocument/2006/relationships/slide" Target="slide24.xml"/><Relationship Id="rId4" Type="http://schemas.openxmlformats.org/officeDocument/2006/relationships/slide" Target="slide23.xml"/></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3.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0.png"/><Relationship Id="rId5" Type="http://schemas.openxmlformats.org/officeDocument/2006/relationships/slide" Target="slide24.xml"/><Relationship Id="rId4" Type="http://schemas.openxmlformats.org/officeDocument/2006/relationships/slide" Target="slide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10.png"/><Relationship Id="rId5" Type="http://schemas.openxmlformats.org/officeDocument/2006/relationships/slide" Target="slide7.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20.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6.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slide" Target="slide5.xml"/><Relationship Id="rId5" Type="http://schemas.openxmlformats.org/officeDocument/2006/relationships/slide" Target="slide23.xml"/><Relationship Id="rId4" Type="http://schemas.openxmlformats.org/officeDocument/2006/relationships/slide" Target="slide24.xml"/><Relationship Id="rId9" Type="http://schemas.microsoft.com/office/2007/relationships/hdphoto" Target="../media/hdphoto3.wdp"/></Relationships>
</file>

<file path=ppt/slides/_rels/slide1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7.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10.png"/><Relationship Id="rId5" Type="http://schemas.openxmlformats.org/officeDocument/2006/relationships/slide" Target="slide24.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8.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0.png"/><Relationship Id="rId5" Type="http://schemas.openxmlformats.org/officeDocument/2006/relationships/slide" Target="slide24.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9.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10.png"/><Relationship Id="rId5" Type="http://schemas.openxmlformats.org/officeDocument/2006/relationships/slide" Target="slide24.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20.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10.png"/><Relationship Id="rId5" Type="http://schemas.openxmlformats.org/officeDocument/2006/relationships/slide" Target="slide24.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6.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8.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9.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0.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1.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3.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4.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5.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6.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7.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8.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9.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10.png"/><Relationship Id="rId5" Type="http://schemas.openxmlformats.org/officeDocument/2006/relationships/slide" Target="slide43.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41.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42.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3.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4.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5.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6.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7.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8.xml"/><Relationship Id="rId6" Type="http://schemas.microsoft.com/office/2007/relationships/hdphoto" Target="../media/hdphoto3.wdp"/><Relationship Id="rId5" Type="http://schemas.microsoft.com/office/2007/relationships/hdphoto" Target="../media/hdphoto2.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slide" Target="slide7.xml"/><Relationship Id="rId2" Type="http://schemas.openxmlformats.org/officeDocument/2006/relationships/slideLayout" Target="../slideLayouts/slideLayout2.xml"/><Relationship Id="rId1" Type="http://schemas.openxmlformats.org/officeDocument/2006/relationships/tags" Target="../tags/tag9.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6.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slide" Target="slide5.xml"/><Relationship Id="rId5" Type="http://schemas.openxmlformats.org/officeDocument/2006/relationships/slide" Target="slide23.xml"/><Relationship Id="rId4" Type="http://schemas.openxmlformats.org/officeDocument/2006/relationships/slide" Target="slide24.xml"/><Relationship Id="rId9" Type="http://schemas.microsoft.com/office/2007/relationships/hdphoto" Target="../media/hdphoto3.wdp"/></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7.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0.png"/><Relationship Id="rId5" Type="http://schemas.openxmlformats.org/officeDocument/2006/relationships/slide" Target="slide24.xml"/><Relationship Id="rId4" Type="http://schemas.openxmlformats.org/officeDocument/2006/relationships/slide" Target="slide23.xml"/></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8.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0.png"/><Relationship Id="rId5" Type="http://schemas.openxmlformats.org/officeDocument/2006/relationships/slide" Target="slide24.xml"/><Relationship Id="rId4" Type="http://schemas.openxmlformats.org/officeDocument/2006/relationships/slide" Target="slide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85D17-46BF-D71A-37C8-A547AB316750}"/>
              </a:ext>
            </a:extLst>
          </p:cNvPr>
          <p:cNvSpPr>
            <a:spLocks noGrp="1"/>
          </p:cNvSpPr>
          <p:nvPr>
            <p:ph type="ctrTitle"/>
          </p:nvPr>
        </p:nvSpPr>
        <p:spPr/>
        <p:txBody>
          <a:bodyPr/>
          <a:lstStyle/>
          <a:p>
            <a:r>
              <a:rPr lang="en-GB"/>
              <a:t>Skills Development Framework</a:t>
            </a:r>
          </a:p>
        </p:txBody>
      </p:sp>
      <p:sp>
        <p:nvSpPr>
          <p:cNvPr id="3" name="Subtitle 2">
            <a:extLst>
              <a:ext uri="{FF2B5EF4-FFF2-40B4-BE49-F238E27FC236}">
                <a16:creationId xmlns:a16="http://schemas.microsoft.com/office/drawing/2014/main" id="{EC259355-C8CE-EE91-2700-CAEFE5108BD5}"/>
              </a:ext>
            </a:extLst>
          </p:cNvPr>
          <p:cNvSpPr>
            <a:spLocks noGrp="1"/>
          </p:cNvSpPr>
          <p:nvPr>
            <p:ph type="subTitle" idx="1"/>
          </p:nvPr>
        </p:nvSpPr>
        <p:spPr/>
        <p:txBody>
          <a:bodyPr/>
          <a:lstStyle/>
          <a:p>
            <a:r>
              <a:rPr lang="en-GB"/>
              <a:t>Leadership</a:t>
            </a:r>
          </a:p>
        </p:txBody>
      </p:sp>
      <p:pic>
        <p:nvPicPr>
          <p:cNvPr id="1026" name="Picture 2" descr="A person standing in front of a whiteboard&#10;&#10;AI-generated content may be incorrect.">
            <a:extLst>
              <a:ext uri="{FF2B5EF4-FFF2-40B4-BE49-F238E27FC236}">
                <a16:creationId xmlns:a16="http://schemas.microsoft.com/office/drawing/2014/main" id="{450CFF77-0563-1713-92BE-70756738249F}"/>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l="2072" r="2072"/>
          <a:stretch>
            <a:fillRect/>
          </a:stretch>
        </p:blipFill>
        <p:spPr bwMode="auto">
          <a:xfrm>
            <a:off x="1758268" y="880904"/>
            <a:ext cx="3136900" cy="4488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9349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C91A8-8242-570C-77B7-A8B7F09CC0C6}"/>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2AB4D1A-0393-9F58-5D17-9875D3FC04D6}"/>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6292C840-5CA0-B2A5-57AE-4DB6FE978A0D}"/>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7F0CB7FB-ECDC-9DA6-DC4B-1384678C2E46}"/>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61B2E2CA-66F3-B79C-AA59-DEB55ADB9242}"/>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4F067F1E-D0FD-DC36-0A82-F89A38B6328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2234102-F2F7-1B1F-2087-AB520448658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C5D8DD98-31C7-C862-0889-9A73470C2495}"/>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C21ECE83-F9F3-0D0C-77B7-52C458FF1821}"/>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69F95969-A42F-A6E7-FD4E-1A1928785203}"/>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1421DAD4-24A1-F590-F244-AB591D7F7E71}"/>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D6231BC-2481-830E-2B61-C4500ADC86A3}"/>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0CE8183B-AA98-505C-B4AC-E5FA1468D885}"/>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8E8FCDD1-A400-BCB8-5D7F-497DC50B0235}"/>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FECA454B-B6A7-9619-B59C-4FF188A5DC94}"/>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9F441078-6DAD-6717-9D77-8713560D6A8B}"/>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ACFBCE69-5776-B941-16E1-498A278D749A}"/>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3" name="TextBox 32">
            <a:extLst>
              <a:ext uri="{FF2B5EF4-FFF2-40B4-BE49-F238E27FC236}">
                <a16:creationId xmlns:a16="http://schemas.microsoft.com/office/drawing/2014/main" id="{80704074-DE2A-2ED1-BEDD-8520239EE585}"/>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Setting Goals</a:t>
            </a:r>
          </a:p>
        </p:txBody>
      </p:sp>
      <p:sp>
        <p:nvSpPr>
          <p:cNvPr id="36" name="Title 3">
            <a:extLst>
              <a:ext uri="{FF2B5EF4-FFF2-40B4-BE49-F238E27FC236}">
                <a16:creationId xmlns:a16="http://schemas.microsoft.com/office/drawing/2014/main" id="{23C11D34-4A6D-6B3A-F4A0-1ECF1E4051DC}"/>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5" action="ppaction://hlinksldjump"/>
            <a:extLst>
              <a:ext uri="{FF2B5EF4-FFF2-40B4-BE49-F238E27FC236}">
                <a16:creationId xmlns:a16="http://schemas.microsoft.com/office/drawing/2014/main" id="{F1C4C721-CE4E-5FDF-539D-D8C938D0BC0E}"/>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5A9AA660-8E64-9FF3-D068-17DA18C2F83D}"/>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B0FB9F0-3658-F5B4-2FA6-CCAF0309A00B}"/>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9F7A59FB-FAFE-02D7-B96B-CD59AE12C851}"/>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5" name="TextBox 4">
            <a:extLst>
              <a:ext uri="{FF2B5EF4-FFF2-40B4-BE49-F238E27FC236}">
                <a16:creationId xmlns:a16="http://schemas.microsoft.com/office/drawing/2014/main" id="{5B7FF5A3-FFA4-2628-7A86-1B3FB9365A31}"/>
              </a:ext>
            </a:extLst>
          </p:cNvPr>
          <p:cNvSpPr txBox="1"/>
          <p:nvPr/>
        </p:nvSpPr>
        <p:spPr>
          <a:xfrm>
            <a:off x="10364511" y="4828251"/>
            <a:ext cx="129931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Goals</a:t>
            </a:r>
          </a:p>
        </p:txBody>
      </p:sp>
    </p:spTree>
    <p:custDataLst>
      <p:tags r:id="rId1"/>
    </p:custDataLst>
    <p:extLst>
      <p:ext uri="{BB962C8B-B14F-4D97-AF65-F5344CB8AC3E}">
        <p14:creationId xmlns:p14="http://schemas.microsoft.com/office/powerpoint/2010/main" val="4058272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706FB-765D-540E-96E5-E8AE7D7F850E}"/>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A22FB5E-B582-DAA7-7E3F-5DD324CBDCC5}"/>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ECFBEFB-E242-DC7D-3761-7FEEEB499DE1}"/>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96DFACF8-AC30-2472-B802-77D33CF30A8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0D05392-A968-2C26-6EF2-1611AA2F016F}"/>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D0EB924-686A-2B74-221C-2727DD6CF5B0}"/>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05D96283-6154-83FA-3447-94D997885108}"/>
                  </a:ext>
                </a:extLst>
              </p:cNvPr>
              <p:cNvSpPr/>
              <p:nvPr/>
            </p:nvSpPr>
            <p:spPr>
              <a:xfrm>
                <a:off x="693364" y="2272660"/>
                <a:ext cx="353056" cy="353058"/>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FA82BAC4-97FD-67CF-5E0A-9A4FBBF86DFB}"/>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97B60105-056C-1FDA-E0DC-2B1E684BE8C7}"/>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A9FD839E-86EF-941D-C01E-31722E65F40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F06948D-1DD8-EFF6-B0EC-001537E9FE6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7B817DC6-82FD-D3DD-B48A-1C3A0475F0E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E56762CF-C90D-7A0F-8A0F-A4441BBD230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855A4AFC-DBDE-C852-E377-B6D8A280CF99}"/>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1857AEC2-ABE0-0F49-3ABB-37B558B86242}"/>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F3AE2167-4C5C-6112-2891-0B170508F8F2}"/>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pic>
        <p:nvPicPr>
          <p:cNvPr id="37" name="Picture 36">
            <a:extLst>
              <a:ext uri="{FF2B5EF4-FFF2-40B4-BE49-F238E27FC236}">
                <a16:creationId xmlns:a16="http://schemas.microsoft.com/office/drawing/2014/main" id="{7091FB99-38F8-6317-C7F8-E0AC54660C55}"/>
              </a:ext>
            </a:extLst>
          </p:cNvPr>
          <p:cNvPicPr>
            <a:picLocks noChangeAspect="1"/>
          </p:cNvPicPr>
          <p:nvPr/>
        </p:nvPicPr>
        <p:blipFill>
          <a:blip r:embed="rId4"/>
          <a:stretch>
            <a:fillRect/>
          </a:stretch>
        </p:blipFill>
        <p:spPr>
          <a:xfrm>
            <a:off x="544876" y="1832340"/>
            <a:ext cx="3419475" cy="647700"/>
          </a:xfrm>
          <a:prstGeom prst="rect">
            <a:avLst/>
          </a:prstGeom>
        </p:spPr>
      </p:pic>
      <p:grpSp>
        <p:nvGrpSpPr>
          <p:cNvPr id="18" name="Group 17">
            <a:extLst>
              <a:ext uri="{FF2B5EF4-FFF2-40B4-BE49-F238E27FC236}">
                <a16:creationId xmlns:a16="http://schemas.microsoft.com/office/drawing/2014/main" id="{D40F67AD-DCE7-E5A3-2AD5-9F0F1127CDB2}"/>
              </a:ext>
            </a:extLst>
          </p:cNvPr>
          <p:cNvGrpSpPr/>
          <p:nvPr/>
        </p:nvGrpSpPr>
        <p:grpSpPr>
          <a:xfrm>
            <a:off x="7803145" y="2609743"/>
            <a:ext cx="360121" cy="340712"/>
            <a:chOff x="4202499" y="2618581"/>
            <a:chExt cx="360121" cy="340712"/>
          </a:xfrm>
        </p:grpSpPr>
        <p:grpSp>
          <p:nvGrpSpPr>
            <p:cNvPr id="19" name="Group 18">
              <a:extLst>
                <a:ext uri="{FF2B5EF4-FFF2-40B4-BE49-F238E27FC236}">
                  <a16:creationId xmlns:a16="http://schemas.microsoft.com/office/drawing/2014/main" id="{68583B42-B5E4-401C-B63E-2ECDD6C9EBFF}"/>
                </a:ext>
              </a:extLst>
            </p:cNvPr>
            <p:cNvGrpSpPr>
              <a:grpSpLocks/>
            </p:cNvGrpSpPr>
            <p:nvPr/>
          </p:nvGrpSpPr>
          <p:grpSpPr>
            <a:xfrm>
              <a:off x="4227654" y="2618581"/>
              <a:ext cx="334966" cy="334965"/>
              <a:chOff x="634298" y="2216636"/>
              <a:chExt cx="471189" cy="471188"/>
            </a:xfrm>
            <a:solidFill>
              <a:schemeClr val="accent1"/>
            </a:solidFill>
          </p:grpSpPr>
          <p:sp>
            <p:nvSpPr>
              <p:cNvPr id="22" name="Oval 21">
                <a:extLst>
                  <a:ext uri="{FF2B5EF4-FFF2-40B4-BE49-F238E27FC236}">
                    <a16:creationId xmlns:a16="http://schemas.microsoft.com/office/drawing/2014/main" id="{C29F2633-CEB0-E4BD-9017-4F4D54F15566}"/>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Plus Sign 22">
                <a:extLst>
                  <a:ext uri="{FF2B5EF4-FFF2-40B4-BE49-F238E27FC236}">
                    <a16:creationId xmlns:a16="http://schemas.microsoft.com/office/drawing/2014/main" id="{03B3833C-F37B-82F0-3143-436ED1E6E5CB}"/>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0" name="Oval 19">
              <a:extLst>
                <a:ext uri="{FF2B5EF4-FFF2-40B4-BE49-F238E27FC236}">
                  <a16:creationId xmlns:a16="http://schemas.microsoft.com/office/drawing/2014/main" id="{BA3D3FFC-B9E8-C8DC-9580-78E128F4C113}"/>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Plus Sign 20">
              <a:extLst>
                <a:ext uri="{FF2B5EF4-FFF2-40B4-BE49-F238E27FC236}">
                  <a16:creationId xmlns:a16="http://schemas.microsoft.com/office/drawing/2014/main" id="{D646EE51-3AA8-8A47-0B51-FE334C74573E}"/>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4" name="Picture 3" descr="A black background with a black square&#10;&#10;Description automatically generated with medium confidence">
            <a:extLst>
              <a:ext uri="{FF2B5EF4-FFF2-40B4-BE49-F238E27FC236}">
                <a16:creationId xmlns:a16="http://schemas.microsoft.com/office/drawing/2014/main" id="{82997130-F2EC-5AAB-8856-354B0CE6AA50}"/>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6" name="TextBox 5">
            <a:extLst>
              <a:ext uri="{FF2B5EF4-FFF2-40B4-BE49-F238E27FC236}">
                <a16:creationId xmlns:a16="http://schemas.microsoft.com/office/drawing/2014/main" id="{56E1829A-3649-212B-47D7-D21556425158}"/>
              </a:ext>
            </a:extLst>
          </p:cNvPr>
          <p:cNvSpPr txBox="1"/>
          <p:nvPr/>
        </p:nvSpPr>
        <p:spPr>
          <a:xfrm>
            <a:off x="10364511" y="4828251"/>
            <a:ext cx="129931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Goals</a:t>
            </a:r>
          </a:p>
        </p:txBody>
      </p:sp>
      <p:sp>
        <p:nvSpPr>
          <p:cNvPr id="46" name="Rectangle: Rounded Corners 45">
            <a:extLst>
              <a:ext uri="{FF2B5EF4-FFF2-40B4-BE49-F238E27FC236}">
                <a16:creationId xmlns:a16="http://schemas.microsoft.com/office/drawing/2014/main" id="{E21BF589-6BFD-176B-B4CF-6C451D7048AF}"/>
              </a:ext>
            </a:extLst>
          </p:cNvPr>
          <p:cNvSpPr/>
          <p:nvPr/>
        </p:nvSpPr>
        <p:spPr>
          <a:xfrm>
            <a:off x="545521" y="245741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3CFE827C-E4F4-789C-CA5A-E55597123A58}"/>
              </a:ext>
            </a:extLst>
          </p:cNvPr>
          <p:cNvSpPr txBox="1">
            <a:spLocks/>
          </p:cNvSpPr>
          <p:nvPr/>
        </p:nvSpPr>
        <p:spPr>
          <a:xfrm>
            <a:off x="763871"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Creates clear, achievable objectives and communicates them to others</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Holds self and others accountable for meeting goals and objectives</a:t>
            </a:r>
          </a:p>
        </p:txBody>
      </p:sp>
      <p:pic>
        <p:nvPicPr>
          <p:cNvPr id="49" name="Picture 48" descr="A black background with a black square&#10;&#10;Description automatically generated with medium confidence">
            <a:extLst>
              <a:ext uri="{FF2B5EF4-FFF2-40B4-BE49-F238E27FC236}">
                <a16:creationId xmlns:a16="http://schemas.microsoft.com/office/drawing/2014/main" id="{55258180-58E7-FCB6-8813-A2B964EE8D96}"/>
              </a:ext>
            </a:extLst>
          </p:cNvPr>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61" name="TextBox 60">
            <a:extLst>
              <a:ext uri="{FF2B5EF4-FFF2-40B4-BE49-F238E27FC236}">
                <a16:creationId xmlns:a16="http://schemas.microsoft.com/office/drawing/2014/main" id="{400A68AF-99BA-E96D-E3A9-2A9AC61050B0}"/>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Setting Goals</a:t>
            </a:r>
          </a:p>
        </p:txBody>
      </p:sp>
      <p:sp>
        <p:nvSpPr>
          <p:cNvPr id="62" name="Title 3">
            <a:extLst>
              <a:ext uri="{FF2B5EF4-FFF2-40B4-BE49-F238E27FC236}">
                <a16:creationId xmlns:a16="http://schemas.microsoft.com/office/drawing/2014/main" id="{141BDD06-4478-3399-3718-ADDF8033541A}"/>
              </a:ext>
            </a:extLst>
          </p:cNvPr>
          <p:cNvSpPr>
            <a:spLocks noGrp="1"/>
          </p:cNvSpPr>
          <p:nvPr>
            <p:ph type="title"/>
          </p:nvPr>
        </p:nvSpPr>
        <p:spPr>
          <a:xfrm>
            <a:off x="767270" y="659995"/>
            <a:ext cx="10246896" cy="980098"/>
          </a:xfrm>
        </p:spPr>
        <p:txBody>
          <a:bodyPr anchor="t"/>
          <a:lstStyle/>
          <a:p>
            <a:r>
              <a:rPr lang="en-GB" sz="3600"/>
              <a:t>Basic Skills</a:t>
            </a:r>
          </a:p>
        </p:txBody>
      </p:sp>
      <p:sp>
        <p:nvSpPr>
          <p:cNvPr id="13" name="TextBox 12">
            <a:extLst>
              <a:ext uri="{FF2B5EF4-FFF2-40B4-BE49-F238E27FC236}">
                <a16:creationId xmlns:a16="http://schemas.microsoft.com/office/drawing/2014/main" id="{D852B3E5-0D55-94EF-210E-48BD35E84659}"/>
              </a:ext>
            </a:extLst>
          </p:cNvPr>
          <p:cNvSpPr txBox="1"/>
          <p:nvPr/>
        </p:nvSpPr>
        <p:spPr>
          <a:xfrm>
            <a:off x="10364511" y="4828251"/>
            <a:ext cx="129931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Goals</a:t>
            </a:r>
          </a:p>
        </p:txBody>
      </p:sp>
    </p:spTree>
    <p:custDataLst>
      <p:tags r:id="rId1"/>
    </p:custDataLst>
    <p:extLst>
      <p:ext uri="{BB962C8B-B14F-4D97-AF65-F5344CB8AC3E}">
        <p14:creationId xmlns:p14="http://schemas.microsoft.com/office/powerpoint/2010/main" val="261325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anim calcmode="lin" valueType="num">
                                      <p:cBhvr>
                                        <p:cTn id="14" dur="750" fill="hold"/>
                                        <p:tgtEl>
                                          <p:spTgt spid="46"/>
                                        </p:tgtEl>
                                        <p:attrNameLst>
                                          <p:attrName>ppt_x</p:attrName>
                                        </p:attrNameLst>
                                      </p:cBhvr>
                                      <p:tavLst>
                                        <p:tav tm="0">
                                          <p:val>
                                            <p:strVal val="#ppt_x"/>
                                          </p:val>
                                        </p:tav>
                                        <p:tav tm="100000">
                                          <p:val>
                                            <p:strVal val="#ppt_x"/>
                                          </p:val>
                                        </p:tav>
                                      </p:tavLst>
                                    </p:anim>
                                    <p:anim calcmode="lin" valueType="num">
                                      <p:cBhvr>
                                        <p:cTn id="15" dur="675" decel="100000" fill="hold"/>
                                        <p:tgtEl>
                                          <p:spTgt spid="4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ppt_x</p:attrName>
                                        </p:attrNameLst>
                                      </p:cBhvr>
                                      <p:tavLst>
                                        <p:tav tm="0">
                                          <p:val>
                                            <p:strVal val="#ppt_x"/>
                                          </p:val>
                                        </p:tav>
                                        <p:tav tm="100000">
                                          <p:val>
                                            <p:strVal val="#ppt_x"/>
                                          </p:val>
                                        </p:tav>
                                      </p:tavLst>
                                    </p:anim>
                                    <p:anim calcmode="lin" valueType="num">
                                      <p:cBhvr>
                                        <p:cTn id="21" dur="675" decel="100000" fill="hold"/>
                                        <p:tgtEl>
                                          <p:spTgt spid="4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anim calcmode="lin" valueType="num">
                                      <p:cBhvr>
                                        <p:cTn id="26" dur="750" fill="hold"/>
                                        <p:tgtEl>
                                          <p:spTgt spid="13"/>
                                        </p:tgtEl>
                                        <p:attrNameLst>
                                          <p:attrName>ppt_x</p:attrName>
                                        </p:attrNameLst>
                                      </p:cBhvr>
                                      <p:tavLst>
                                        <p:tav tm="0">
                                          <p:val>
                                            <p:strVal val="#ppt_x"/>
                                          </p:val>
                                        </p:tav>
                                        <p:tav tm="100000">
                                          <p:val>
                                            <p:strVal val="#ppt_x"/>
                                          </p:val>
                                        </p:tav>
                                      </p:tavLst>
                                    </p:anim>
                                    <p:anim calcmode="lin" valueType="num">
                                      <p:cBhvr>
                                        <p:cTn id="27" dur="675" decel="100000" fill="hold"/>
                                        <p:tgtEl>
                                          <p:spTgt spid="13"/>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750"/>
                                        <p:tgtEl>
                                          <p:spTgt spid="49"/>
                                        </p:tgtEl>
                                      </p:cBhvr>
                                    </p:animEffect>
                                    <p:anim calcmode="lin" valueType="num">
                                      <p:cBhvr>
                                        <p:cTn id="32" dur="750" fill="hold"/>
                                        <p:tgtEl>
                                          <p:spTgt spid="49"/>
                                        </p:tgtEl>
                                        <p:attrNameLst>
                                          <p:attrName>ppt_x</p:attrName>
                                        </p:attrNameLst>
                                      </p:cBhvr>
                                      <p:tavLst>
                                        <p:tav tm="0">
                                          <p:val>
                                            <p:strVal val="#ppt_x"/>
                                          </p:val>
                                        </p:tav>
                                        <p:tav tm="100000">
                                          <p:val>
                                            <p:strVal val="#ppt_x"/>
                                          </p:val>
                                        </p:tav>
                                      </p:tavLst>
                                    </p:anim>
                                    <p:anim calcmode="lin" valueType="num">
                                      <p:cBhvr>
                                        <p:cTn id="33" dur="675" decel="100000" fill="hold"/>
                                        <p:tgtEl>
                                          <p:spTgt spid="49"/>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1A065-E0D3-E717-E565-6A8A2387C316}"/>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7FEE90BD-140B-6C65-C4E3-6782CC678AE6}"/>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Setting Goals</a:t>
            </a:r>
          </a:p>
        </p:txBody>
      </p:sp>
      <p:sp>
        <p:nvSpPr>
          <p:cNvPr id="3" name="Rectangle: Rounded Corners 2">
            <a:extLst>
              <a:ext uri="{FF2B5EF4-FFF2-40B4-BE49-F238E27FC236}">
                <a16:creationId xmlns:a16="http://schemas.microsoft.com/office/drawing/2014/main" id="{C02C3FAE-CEC2-6F1A-E484-CEE3443BC1F6}"/>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C496BB8D-53C0-DDE8-4A7E-52A4985A4EF4}"/>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949EE9EA-7C80-D6C1-E644-12F57983A7D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94650CA-38A1-3BD0-6EAC-5D151056160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A199EE1C-63CF-3424-64BE-354778D4C4C1}"/>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89A3491A-E459-B792-48C7-6F20F79D0CE2}"/>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1E72A10E-ED9E-D39F-FA0C-9ECC2964153F}"/>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D33756C7-E30A-C0CE-E8E2-C3522097B752}"/>
                </a:ext>
              </a:extLst>
            </p:cNvPr>
            <p:cNvGrpSpPr/>
            <p:nvPr/>
          </p:nvGrpSpPr>
          <p:grpSpPr>
            <a:xfrm>
              <a:off x="4113407" y="2214340"/>
              <a:ext cx="3418829" cy="652657"/>
              <a:chOff x="4113407" y="2214340"/>
              <a:chExt cx="3418829" cy="652657"/>
            </a:xfrm>
            <a:grpFill/>
          </p:grpSpPr>
          <p:sp>
            <p:nvSpPr>
              <p:cNvPr id="7" name="Rectangle: Rounded Corners 6">
                <a:hlinkClick r:id="rId4" action="ppaction://hlinksldjump"/>
                <a:extLst>
                  <a:ext uri="{FF2B5EF4-FFF2-40B4-BE49-F238E27FC236}">
                    <a16:creationId xmlns:a16="http://schemas.microsoft.com/office/drawing/2014/main" id="{3D8FDEE0-6C53-3D9D-8107-A94F46BA9CFA}"/>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0E174CB-6C37-310E-F671-5F3D8E3D8E7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687CD50-55B3-2649-A9F3-7F1F6BD8C26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6BC1B8A7-82C3-77AF-4980-AB99AABB6F8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4FE236C9-ED19-56E3-B5F4-8BDA3F9D8605}"/>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5" action="ppaction://hlinksldjump"/>
              <a:extLst>
                <a:ext uri="{FF2B5EF4-FFF2-40B4-BE49-F238E27FC236}">
                  <a16:creationId xmlns:a16="http://schemas.microsoft.com/office/drawing/2014/main" id="{32F72969-F4CE-8AD7-C9BD-4AD76F553580}"/>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C9CF67DD-9D54-9378-583A-32C20FABC18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D24DD442-0223-C9E8-68B8-CA7C01475C03}"/>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C73F9C51-08E9-C5E1-F5BE-390000FF8FB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A2195D4-CC45-56FF-7A35-64B398D4958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C1660E0-74C8-B8DC-60C7-BE5FFEA4D30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2C0A4C0-6B26-CD6D-D7F9-796B39C8A49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83F769CB-BE0D-2FAF-C9D0-485C4CB38687}"/>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4" action="ppaction://hlinksldjump"/>
              <a:extLst>
                <a:ext uri="{FF2B5EF4-FFF2-40B4-BE49-F238E27FC236}">
                  <a16:creationId xmlns:a16="http://schemas.microsoft.com/office/drawing/2014/main" id="{E29AA849-BF94-3790-3778-85D04A7DBA4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55E353E8-9702-AC7B-8041-C35929D592F1}"/>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7" name="TextBox 36">
            <a:extLst>
              <a:ext uri="{FF2B5EF4-FFF2-40B4-BE49-F238E27FC236}">
                <a16:creationId xmlns:a16="http://schemas.microsoft.com/office/drawing/2014/main" id="{2A357982-CE04-57F4-C74F-5A77E11E1976}"/>
              </a:ext>
            </a:extLst>
          </p:cNvPr>
          <p:cNvSpPr txBox="1"/>
          <p:nvPr/>
        </p:nvSpPr>
        <p:spPr>
          <a:xfrm>
            <a:off x="10369296" y="4825646"/>
            <a:ext cx="129844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Goals</a:t>
            </a:r>
          </a:p>
        </p:txBody>
      </p:sp>
      <p:sp>
        <p:nvSpPr>
          <p:cNvPr id="16" name="Rectangle: Rounded Corners 15">
            <a:extLst>
              <a:ext uri="{FF2B5EF4-FFF2-40B4-BE49-F238E27FC236}">
                <a16:creationId xmlns:a16="http://schemas.microsoft.com/office/drawing/2014/main" id="{B776732B-77FD-AFBA-A1AB-86A953E5480F}"/>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F07BCFE7-9AC5-CFE1-15C6-F747E780048F}"/>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18D6EAAE-9F38-8350-95F5-0D2E171A229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8DBCBE39-9160-FDCC-CC35-B68E530F62E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4097AB27-B409-3831-9CB4-F6DC8FF2A9B9}"/>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70CBCA79-B317-DC9A-1B53-E190C781A0B1}"/>
              </a:ext>
            </a:extLst>
          </p:cNvPr>
          <p:cNvSpPr txBox="1">
            <a:spLocks/>
          </p:cNvSpPr>
          <p:nvPr/>
        </p:nvSpPr>
        <p:spPr>
          <a:xfrm>
            <a:off x="767270" y="2541599"/>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create and communicate objectives, holding themselves and others accountable to achieve them. The degree of clarity and structure implemented around a goal, and the means by which the team is held accountable, may vary according to type.</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F612A1D7-5DA8-2EFA-085A-D659A71E18A0}"/>
              </a:ext>
            </a:extLst>
          </p:cNvPr>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47" name="Title 3">
            <a:extLst>
              <a:ext uri="{FF2B5EF4-FFF2-40B4-BE49-F238E27FC236}">
                <a16:creationId xmlns:a16="http://schemas.microsoft.com/office/drawing/2014/main" id="{C825DBAB-AC6E-7718-4D37-CC0AA9E16392}"/>
              </a:ext>
            </a:extLst>
          </p:cNvPr>
          <p:cNvSpPr>
            <a:spLocks noGrp="1"/>
          </p:cNvSpPr>
          <p:nvPr>
            <p:ph type="title"/>
          </p:nvPr>
        </p:nvSpPr>
        <p:spPr>
          <a:xfrm>
            <a:off x="767270" y="659995"/>
            <a:ext cx="10246896" cy="980098"/>
          </a:xfrm>
        </p:spPr>
        <p:txBody>
          <a:bodyPr anchor="t"/>
          <a:lstStyle/>
          <a:p>
            <a:r>
              <a:rPr lang="en-GB" sz="3600"/>
              <a:t>Basic Skills</a:t>
            </a:r>
          </a:p>
        </p:txBody>
      </p:sp>
      <p:sp>
        <p:nvSpPr>
          <p:cNvPr id="4" name="TextBox 3">
            <a:extLst>
              <a:ext uri="{FF2B5EF4-FFF2-40B4-BE49-F238E27FC236}">
                <a16:creationId xmlns:a16="http://schemas.microsoft.com/office/drawing/2014/main" id="{F969C2FA-D29C-3AC5-D258-BBF526643F9C}"/>
              </a:ext>
            </a:extLst>
          </p:cNvPr>
          <p:cNvSpPr txBox="1"/>
          <p:nvPr/>
        </p:nvSpPr>
        <p:spPr>
          <a:xfrm>
            <a:off x="10364511" y="4828251"/>
            <a:ext cx="129931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Goals</a:t>
            </a:r>
          </a:p>
        </p:txBody>
      </p:sp>
    </p:spTree>
    <p:custDataLst>
      <p:tags r:id="rId1"/>
    </p:custDataLst>
    <p:extLst>
      <p:ext uri="{BB962C8B-B14F-4D97-AF65-F5344CB8AC3E}">
        <p14:creationId xmlns:p14="http://schemas.microsoft.com/office/powerpoint/2010/main" val="345137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675" decel="100000" fill="hold"/>
                                        <p:tgtEl>
                                          <p:spTgt spid="4"/>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E517A-FE33-346F-6388-33C33B6A25B0}"/>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0DE9DBF3-C3B0-55A4-F164-FF35288CF859}"/>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Setting Goals</a:t>
            </a:r>
          </a:p>
        </p:txBody>
      </p:sp>
      <p:sp>
        <p:nvSpPr>
          <p:cNvPr id="4" name="Title 3">
            <a:extLst>
              <a:ext uri="{FF2B5EF4-FFF2-40B4-BE49-F238E27FC236}">
                <a16:creationId xmlns:a16="http://schemas.microsoft.com/office/drawing/2014/main" id="{90658419-68F3-7EE2-5EA2-EB6D5B60BAC7}"/>
              </a:ext>
            </a:extLst>
          </p:cNvPr>
          <p:cNvSpPr>
            <a:spLocks noGrp="1"/>
          </p:cNvSpPr>
          <p:nvPr>
            <p:ph type="title"/>
          </p:nvPr>
        </p:nvSpPr>
        <p:spPr>
          <a:xfrm>
            <a:off x="767270" y="659995"/>
            <a:ext cx="10246896" cy="980098"/>
          </a:xfrm>
        </p:spPr>
        <p:txBody>
          <a:bodyPr anchor="t"/>
          <a:lstStyle/>
          <a:p>
            <a:r>
              <a:rPr lang="en-GB" sz="3600" dirty="0"/>
              <a:t>Basic Skills</a:t>
            </a:r>
          </a:p>
        </p:txBody>
      </p:sp>
      <p:sp>
        <p:nvSpPr>
          <p:cNvPr id="3" name="Rectangle: Rounded Corners 2">
            <a:extLst>
              <a:ext uri="{FF2B5EF4-FFF2-40B4-BE49-F238E27FC236}">
                <a16:creationId xmlns:a16="http://schemas.microsoft.com/office/drawing/2014/main" id="{E220B430-195E-D717-3EAF-5C5525948535}"/>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C49586FC-2526-7ED8-17B7-CDB5A311450B}"/>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CE35683D-79F0-8E4B-AF36-9BE4EFA1928E}"/>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6DCBA29-076C-0CAD-6E41-86AE85D9395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FE52C399-77EE-F3C0-B84E-57DF45BD46D9}"/>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B87811E2-B17C-B758-8AA8-6AECE627573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A8977237-BBBF-455F-4382-94C5615CD8D7}"/>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8F02A921-C803-9F53-FF16-47BF3F1B75F7}"/>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C7806762-72AA-ABDF-B55C-F349159163A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595F271-FD5D-43E7-4EB4-DE580CE75EA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E8A1F6F-7870-0405-FC2D-8EFCDF7142D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9149D9E1-1276-BD10-B566-C99B55D1446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6EEB3C1-78E3-0E29-ABC7-F178CFF39CEE}"/>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FCF04497-A0F0-BC19-E275-745748128780}"/>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09404A0E-C7FC-9C3B-5F2A-D13F2FE5DABA}"/>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C5056B19-9DE3-8F8B-B30A-38B24EB672AC}"/>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7EF4080E-852D-47B5-1984-9CD6DCDAB3E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0D71A81-16A0-2296-7CD2-17BC85224D0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EC2C73D8-07FA-078B-59EE-31E50610C2E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DF91CBD-D2A5-B48A-AE7D-D78ACB5E82B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CBF8A0A3-CA20-4152-074E-F782EBE884A3}"/>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110A7A11-AFD8-8AB3-8E23-4575AC24709F}"/>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DDBB8D56-F1C0-F59F-229D-CAD4964B1856}"/>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26210808-C86A-A3AF-678B-77316EF80208}"/>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EF84AFE9-561B-A686-3903-AE19CBAF989A}"/>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F8077FDF-CA0E-6A22-35CC-BA95DD501EB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35435491-EDE3-AA79-CFEB-E06B8ADA57C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AC47E93A-009E-B412-8D5F-60E7D1967941}"/>
              </a:ext>
            </a:extLst>
          </p:cNvPr>
          <p:cNvSpPr txBox="1"/>
          <p:nvPr/>
        </p:nvSpPr>
        <p:spPr>
          <a:xfrm>
            <a:off x="10369296" y="4828251"/>
            <a:ext cx="129844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Goals</a:t>
            </a:r>
          </a:p>
        </p:txBody>
      </p:sp>
      <p:sp>
        <p:nvSpPr>
          <p:cNvPr id="21" name="Rectangle: Rounded Corners 20">
            <a:extLst>
              <a:ext uri="{FF2B5EF4-FFF2-40B4-BE49-F238E27FC236}">
                <a16:creationId xmlns:a16="http://schemas.microsoft.com/office/drawing/2014/main" id="{2EB5CF24-CE30-B0B9-716A-988FB91C7093}"/>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E1683992-452C-CE81-2AA6-7277D0E0FCEC}"/>
              </a:ext>
            </a:extLst>
          </p:cNvPr>
          <p:cNvSpPr txBox="1">
            <a:spLocks/>
          </p:cNvSpPr>
          <p:nvPr/>
        </p:nvSpPr>
        <p:spPr>
          <a:xfrm>
            <a:off x="624753" y="160724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It’s probably natural for you to focus on the present and identify short-term, practical objectives requiring fast action. Make sure not to overlook seemingly mundane tasks or longer-term goals; don’t let your preference for flexibility make you lose focus or fail to hold yourself and others accountable to deadlines.</a:t>
            </a: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ISTJ &amp; ISFJ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It’s probably natural for you to focus on what has worked in the past, defining clear roles, milestones, and deadlines to achieve concrete objectives for incremental progress. Make sure not to yield too much when holding others accountable, and don’t let your preference for thoroughness make you too slow to decide or take action on a goal.</a:t>
            </a: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ENTP &amp; ENFP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It’s probably natural for you to focus on the future and create a broad, holistic view of what it could look like. Make sure not to overlook the need for clear roles, objectives, and plans to ensure accountability, and don’t let your preference for variety make you change things too quickly before you have time to see concrete progress toward team goals.</a:t>
            </a: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INTJ &amp; INFJ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It’s probably natural for you to focus on the underlying vision and develop a long-term conceptual plan for achieving it. Make sure not to overlook practical steps with tangible output, and don’t let your preference for quiet reflection make you too slow to act or to delegate responsibilities to others; don’t assume they already know what to do and how.</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9A143110-1D07-4D2A-10C0-932DC0887871}"/>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6DA471FE-CD2B-6AE1-DA37-028FD516CB77}"/>
              </a:ext>
            </a:extLst>
          </p:cNvPr>
          <p:cNvSpPr txBox="1"/>
          <p:nvPr/>
        </p:nvSpPr>
        <p:spPr>
          <a:xfrm>
            <a:off x="10369296" y="4825648"/>
            <a:ext cx="129844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Goals</a:t>
            </a:r>
          </a:p>
        </p:txBody>
      </p:sp>
    </p:spTree>
    <p:custDataLst>
      <p:tags r:id="rId1"/>
    </p:custDataLst>
    <p:extLst>
      <p:ext uri="{BB962C8B-B14F-4D97-AF65-F5344CB8AC3E}">
        <p14:creationId xmlns:p14="http://schemas.microsoft.com/office/powerpoint/2010/main" val="3997623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453E9-9E23-DC9B-D2EF-A78DE8CB65C1}"/>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775B5550-0C39-6FAF-E8F4-6B66C2B80360}"/>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Setting Goals</a:t>
            </a:r>
          </a:p>
        </p:txBody>
      </p:sp>
      <p:sp>
        <p:nvSpPr>
          <p:cNvPr id="4" name="Title 3">
            <a:extLst>
              <a:ext uri="{FF2B5EF4-FFF2-40B4-BE49-F238E27FC236}">
                <a16:creationId xmlns:a16="http://schemas.microsoft.com/office/drawing/2014/main" id="{B5FDBA10-DFA7-7801-EA4A-8C5A7D882226}"/>
              </a:ext>
            </a:extLst>
          </p:cNvPr>
          <p:cNvSpPr>
            <a:spLocks noGrp="1"/>
          </p:cNvSpPr>
          <p:nvPr>
            <p:ph type="title"/>
          </p:nvPr>
        </p:nvSpPr>
        <p:spPr>
          <a:xfrm>
            <a:off x="767270" y="659995"/>
            <a:ext cx="10246896" cy="980098"/>
          </a:xfrm>
        </p:spPr>
        <p:txBody>
          <a:bodyPr anchor="t"/>
          <a:lstStyle/>
          <a:p>
            <a:r>
              <a:rPr lang="en-GB" sz="3600" dirty="0"/>
              <a:t>Basic Skills</a:t>
            </a:r>
          </a:p>
        </p:txBody>
      </p:sp>
      <p:sp>
        <p:nvSpPr>
          <p:cNvPr id="3" name="Rectangle: Rounded Corners 2">
            <a:extLst>
              <a:ext uri="{FF2B5EF4-FFF2-40B4-BE49-F238E27FC236}">
                <a16:creationId xmlns:a16="http://schemas.microsoft.com/office/drawing/2014/main" id="{491A57D2-B80C-DAAA-EACF-E4FF57339F75}"/>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86A2E1D0-ABC3-1E2B-E7B2-E14C37D70BE0}"/>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0DE06CCD-4AD2-35F9-DD2E-E08FB437847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3E8A4CDC-DDD6-E037-A602-4C8869A086A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62FE55A-8100-89F6-F983-2676F9ED4A16}"/>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B9F9250D-CC48-207C-25C1-1236F1F9D493}"/>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266AA45F-71E6-D45F-8574-F6EA2EDF872D}"/>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8EBE9075-4897-22B3-9632-80C28BA9E97C}"/>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7DE438A1-7D3B-917E-798C-CB228D3A5299}"/>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8C88DE49-3D30-A5D1-EFC1-449B3CDAC78E}"/>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37BA477-8198-8CE4-BADD-03E0D7AB9A4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D287A0BD-7B7B-48DD-FC3F-86AE0633D87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A5255019-214E-4189-25C0-958F7F1C681D}"/>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CDD139C0-1778-5E94-9EA8-83148B833399}"/>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25F8BD3D-BE7B-F5BC-ABCC-92C24079CE8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A3E041FC-E011-927B-2FEF-3B4C510B8E0F}"/>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2EB6DFFE-7E6D-D7E5-BAF0-6197655053D5}"/>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C7D81E2-866C-DAD0-117A-618A09BA7EBB}"/>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E4D982DA-511A-6626-3AD3-3CD4068C6E4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D0DDD42E-DF90-666A-9B21-9EBE47CA58D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F030E44F-488B-B4F1-F17C-DD19D5970A7F}"/>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9F1E0D61-1370-3A34-DFB4-92CA2C7F2557}"/>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E7E5CB84-D54B-6A87-9305-44566FC4C42C}"/>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459D068B-A3A4-4BC8-EC49-8A942054A412}"/>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7AB70D1E-0E0B-00A0-1F25-3F651F5DA056}"/>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D54AF551-6B8B-C6EE-585E-F74646543A2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2D13152E-E620-DAAA-C201-72AEABCCB9DD}"/>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C67BF6E5-7B45-F5D4-FED2-65CCA04CC9DA}"/>
              </a:ext>
            </a:extLst>
          </p:cNvPr>
          <p:cNvSpPr txBox="1"/>
          <p:nvPr/>
        </p:nvSpPr>
        <p:spPr>
          <a:xfrm>
            <a:off x="10369296" y="4828251"/>
            <a:ext cx="129844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Goals</a:t>
            </a:r>
          </a:p>
        </p:txBody>
      </p:sp>
      <p:sp>
        <p:nvSpPr>
          <p:cNvPr id="21" name="Rectangle: Rounded Corners 20">
            <a:extLst>
              <a:ext uri="{FF2B5EF4-FFF2-40B4-BE49-F238E27FC236}">
                <a16:creationId xmlns:a16="http://schemas.microsoft.com/office/drawing/2014/main" id="{462F94F7-D90F-D7A5-7A39-448C87B6554C}"/>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5B438519-75F4-B98D-A552-1CA483C9F2BF}"/>
              </a:ext>
            </a:extLst>
          </p:cNvPr>
          <p:cNvSpPr txBox="1">
            <a:spLocks/>
          </p:cNvSpPr>
          <p:nvPr/>
        </p:nvSpPr>
        <p:spPr>
          <a:xfrm>
            <a:off x="621792" y="1609344"/>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ESTJ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ENTJ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r>
              <a:rPr lang="en-US" sz="1400"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It’s probably natural for you to focus on the goal and deliver clear, structured objectives, ensuring progress stays on track throughout. Make sure not to become overly attached to the end result at the expense of the means to achieve it, and don’t let your preference for efficiency make you drive yourself or others too hard.</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It’s probably natural for you to focus on the underlying logic of a goal and develop a deep understanding of the systems involved. Make sure to translate this understanding into clear objectives you can then communicate to others, and don’t let your preference for independence make you lose sight of the need for teamwork and accountability.</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ESFJ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ENFJ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It’s probably natural for you to focus on interpersonal relationships and communicate objectives in terms of their impact on shared values and benefits for individuals. Make sure not to ignore problems or mistakes that might jeopardize completion of critical tasks, and don’t let your preference for harmony get in the way of holding others accountable.</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ISFP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INFP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It’s probably natural for you to focus on core values, setting an overall direction that is congruent with your values while avoiding bureaucracy or micromanagement. Make sure not to overlook the need for clear objectives and organization to hold both yourself and others accountable, and don’t let your preference for empowering others make you neglect the potential benefits of hierarchy.</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7A28165C-053B-56D2-2E5A-E4CD7C8A0CC0}"/>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A99D5F48-DF91-A8F4-9630-D58860D77F68}"/>
              </a:ext>
            </a:extLst>
          </p:cNvPr>
          <p:cNvSpPr txBox="1"/>
          <p:nvPr/>
        </p:nvSpPr>
        <p:spPr>
          <a:xfrm>
            <a:off x="10369296" y="4829978"/>
            <a:ext cx="129844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Goals</a:t>
            </a:r>
          </a:p>
        </p:txBody>
      </p:sp>
    </p:spTree>
    <p:custDataLst>
      <p:tags r:id="rId1"/>
    </p:custDataLst>
    <p:extLst>
      <p:ext uri="{BB962C8B-B14F-4D97-AF65-F5344CB8AC3E}">
        <p14:creationId xmlns:p14="http://schemas.microsoft.com/office/powerpoint/2010/main" val="4272285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6EF79-C5ED-C93E-3756-FC00FAB0E190}"/>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CC7FD91-9C14-D588-1234-568EE64409F3}"/>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15856961-7BEF-E24D-E89A-9A199EDCF0E6}"/>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1AE07DAC-8C4B-F24E-421A-26F3D160B71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E83ED2F-C2F9-1847-8C5F-D86CD75B957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B4B27EE5-A7D3-E21B-D273-3386726466E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F49C179-8778-8D09-80DB-8A9E69A3F8B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416DAA40-79C9-66FA-0F06-EBB69E0C692A}"/>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5BC92C14-1039-4CD4-DD79-2249EE5EFD45}"/>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572CE0C2-7972-4394-F404-BE2630E20040}"/>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EBA62660-05CF-4307-60A6-DBED044517FE}"/>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A92E859-3CFC-8ECC-A08D-1F698281FC86}"/>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1C24CE29-47BF-8998-8FA1-A231456BDEAB}"/>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8B5C6675-09C8-F1B9-7824-005A6D886804}"/>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960BDB4A-1601-B78F-18AE-DB573BCD52BC}"/>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BCA41718-AC3C-F587-976C-B1E45004C1A2}"/>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B42BCAAD-A58E-7F92-3E5E-4696F6348816}"/>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3" name="TextBox 32">
            <a:extLst>
              <a:ext uri="{FF2B5EF4-FFF2-40B4-BE49-F238E27FC236}">
                <a16:creationId xmlns:a16="http://schemas.microsoft.com/office/drawing/2014/main" id="{3690A48C-D31D-FF91-D03D-6A14780E985F}"/>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36" name="Title 3">
            <a:extLst>
              <a:ext uri="{FF2B5EF4-FFF2-40B4-BE49-F238E27FC236}">
                <a16:creationId xmlns:a16="http://schemas.microsoft.com/office/drawing/2014/main" id="{DD27CDE6-4D55-6E86-4874-3DE5A2C4C741}"/>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5" action="ppaction://hlinksldjump"/>
            <a:extLst>
              <a:ext uri="{FF2B5EF4-FFF2-40B4-BE49-F238E27FC236}">
                <a16:creationId xmlns:a16="http://schemas.microsoft.com/office/drawing/2014/main" id="{D0381537-D1F2-4F66-7548-C4B6E915FD6C}"/>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743E3A39-D2C0-EC1F-E545-FDB5B57ECC81}"/>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89512E7-CCBC-A17A-5FEE-4D249C263ADD}"/>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D3830CDC-79D1-164A-2210-61A20C48F502}"/>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5" name="TextBox 4">
            <a:extLst>
              <a:ext uri="{FF2B5EF4-FFF2-40B4-BE49-F238E27FC236}">
                <a16:creationId xmlns:a16="http://schemas.microsoft.com/office/drawing/2014/main" id="{298EA95E-8331-FCB5-AA13-3C1E7E8F3327}"/>
              </a:ext>
            </a:extLst>
          </p:cNvPr>
          <p:cNvSpPr txBox="1"/>
          <p:nvPr/>
        </p:nvSpPr>
        <p:spPr>
          <a:xfrm>
            <a:off x="10323576"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Tree>
    <p:custDataLst>
      <p:tags r:id="rId1"/>
    </p:custDataLst>
    <p:extLst>
      <p:ext uri="{BB962C8B-B14F-4D97-AF65-F5344CB8AC3E}">
        <p14:creationId xmlns:p14="http://schemas.microsoft.com/office/powerpoint/2010/main" val="3831487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56C1-66B6-740E-39E4-FCDBCEFBC5B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43D550A-DE2E-8373-1DAB-16B2E0BED409}"/>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5FD5FAFC-F3E3-55A0-C8C8-97186A6D182D}"/>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02262AD5-2FF8-2299-1F54-ACF5CC101B4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1EE297A1-C5DE-30AE-B342-D4B6944944A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35608E8-69C1-F962-F237-53ED53E3AE2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24EDCB7-0F01-94EB-AC3C-DFCC648374DC}"/>
                  </a:ext>
                </a:extLst>
              </p:cNvPr>
              <p:cNvSpPr/>
              <p:nvPr/>
            </p:nvSpPr>
            <p:spPr>
              <a:xfrm>
                <a:off x="693364" y="2272660"/>
                <a:ext cx="353056" cy="353058"/>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D4FEBC3D-0B70-F231-6CFC-E3366CA3892C}"/>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CE1A02B9-7823-ED06-1648-529CCB5CD1C6}"/>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E8BA4840-A4EC-F22C-01A1-CAD6210361C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F6C6E029-926D-5C4E-DCE5-BD04CA00232D}"/>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6DC4928-BDB1-CE6F-F532-FC73A3C83C3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D785BE8-1548-06EF-795B-167DF3CF277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7A72F9BF-D5D8-3570-673F-26E2219DAE7B}"/>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4DB6BCF6-1DB3-8AC7-3E18-26CDA1CA24A1}"/>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13057EE9-E016-F8CC-D4DD-672D41E41CE5}"/>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pic>
        <p:nvPicPr>
          <p:cNvPr id="37" name="Picture 36">
            <a:extLst>
              <a:ext uri="{FF2B5EF4-FFF2-40B4-BE49-F238E27FC236}">
                <a16:creationId xmlns:a16="http://schemas.microsoft.com/office/drawing/2014/main" id="{46E81E10-4A6C-97C6-7B33-0E831A9C5D2B}"/>
              </a:ext>
            </a:extLst>
          </p:cNvPr>
          <p:cNvPicPr>
            <a:picLocks noChangeAspect="1"/>
          </p:cNvPicPr>
          <p:nvPr/>
        </p:nvPicPr>
        <p:blipFill>
          <a:blip r:embed="rId4"/>
          <a:stretch>
            <a:fillRect/>
          </a:stretch>
        </p:blipFill>
        <p:spPr>
          <a:xfrm>
            <a:off x="544876" y="1832340"/>
            <a:ext cx="3419475" cy="647700"/>
          </a:xfrm>
          <a:prstGeom prst="rect">
            <a:avLst/>
          </a:prstGeom>
        </p:spPr>
      </p:pic>
      <p:grpSp>
        <p:nvGrpSpPr>
          <p:cNvPr id="18" name="Group 17">
            <a:extLst>
              <a:ext uri="{FF2B5EF4-FFF2-40B4-BE49-F238E27FC236}">
                <a16:creationId xmlns:a16="http://schemas.microsoft.com/office/drawing/2014/main" id="{947A3A56-A7E4-CDEB-5B4B-1EEDE612E11C}"/>
              </a:ext>
            </a:extLst>
          </p:cNvPr>
          <p:cNvGrpSpPr/>
          <p:nvPr/>
        </p:nvGrpSpPr>
        <p:grpSpPr>
          <a:xfrm>
            <a:off x="7803145" y="2609743"/>
            <a:ext cx="360121" cy="340712"/>
            <a:chOff x="4202499" y="2618581"/>
            <a:chExt cx="360121" cy="340712"/>
          </a:xfrm>
        </p:grpSpPr>
        <p:grpSp>
          <p:nvGrpSpPr>
            <p:cNvPr id="19" name="Group 18">
              <a:extLst>
                <a:ext uri="{FF2B5EF4-FFF2-40B4-BE49-F238E27FC236}">
                  <a16:creationId xmlns:a16="http://schemas.microsoft.com/office/drawing/2014/main" id="{D003EC80-81EA-750E-7D91-7BB265F4C05D}"/>
                </a:ext>
              </a:extLst>
            </p:cNvPr>
            <p:cNvGrpSpPr>
              <a:grpSpLocks/>
            </p:cNvGrpSpPr>
            <p:nvPr/>
          </p:nvGrpSpPr>
          <p:grpSpPr>
            <a:xfrm>
              <a:off x="4227654" y="2618581"/>
              <a:ext cx="334966" cy="334965"/>
              <a:chOff x="634298" y="2216636"/>
              <a:chExt cx="471189" cy="471188"/>
            </a:xfrm>
            <a:solidFill>
              <a:schemeClr val="accent1"/>
            </a:solidFill>
          </p:grpSpPr>
          <p:sp>
            <p:nvSpPr>
              <p:cNvPr id="22" name="Oval 21">
                <a:extLst>
                  <a:ext uri="{FF2B5EF4-FFF2-40B4-BE49-F238E27FC236}">
                    <a16:creationId xmlns:a16="http://schemas.microsoft.com/office/drawing/2014/main" id="{CC6E6619-5540-AC03-6910-744BAA929896}"/>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Plus Sign 22">
                <a:extLst>
                  <a:ext uri="{FF2B5EF4-FFF2-40B4-BE49-F238E27FC236}">
                    <a16:creationId xmlns:a16="http://schemas.microsoft.com/office/drawing/2014/main" id="{5B3B9533-3384-3470-397E-500C058A1A0C}"/>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0" name="Oval 19">
              <a:extLst>
                <a:ext uri="{FF2B5EF4-FFF2-40B4-BE49-F238E27FC236}">
                  <a16:creationId xmlns:a16="http://schemas.microsoft.com/office/drawing/2014/main" id="{ABD739AD-83C3-3FE6-1E0F-05699EC30318}"/>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Plus Sign 20">
              <a:extLst>
                <a:ext uri="{FF2B5EF4-FFF2-40B4-BE49-F238E27FC236}">
                  <a16:creationId xmlns:a16="http://schemas.microsoft.com/office/drawing/2014/main" id="{74BE23DD-017D-A9C0-9DBB-D35E4AF97B4C}"/>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4" name="Picture 3" descr="A black background with a black square&#10;&#10;Description automatically generated with medium confidence">
            <a:extLst>
              <a:ext uri="{FF2B5EF4-FFF2-40B4-BE49-F238E27FC236}">
                <a16:creationId xmlns:a16="http://schemas.microsoft.com/office/drawing/2014/main" id="{691F2E8D-A283-3706-F8E1-083D9B16AC23}"/>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6" name="TextBox 5">
            <a:extLst>
              <a:ext uri="{FF2B5EF4-FFF2-40B4-BE49-F238E27FC236}">
                <a16:creationId xmlns:a16="http://schemas.microsoft.com/office/drawing/2014/main" id="{4B6E127F-BA61-B442-62C3-471EF39D58E6}"/>
              </a:ext>
            </a:extLst>
          </p:cNvPr>
          <p:cNvSpPr txBox="1"/>
          <p:nvPr/>
        </p:nvSpPr>
        <p:spPr>
          <a:xfrm>
            <a:off x="10323576"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46" name="Rectangle: Rounded Corners 45">
            <a:extLst>
              <a:ext uri="{FF2B5EF4-FFF2-40B4-BE49-F238E27FC236}">
                <a16:creationId xmlns:a16="http://schemas.microsoft.com/office/drawing/2014/main" id="{BF0D5CA4-1618-3E27-3D4F-C819D1122BB2}"/>
              </a:ext>
            </a:extLst>
          </p:cNvPr>
          <p:cNvSpPr/>
          <p:nvPr/>
        </p:nvSpPr>
        <p:spPr>
          <a:xfrm>
            <a:off x="545521" y="245741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92B0E6E8-D8D7-B414-272C-DB9516B682E3}"/>
              </a:ext>
            </a:extLst>
          </p:cNvPr>
          <p:cNvSpPr txBox="1">
            <a:spLocks/>
          </p:cNvSpPr>
          <p:nvPr/>
        </p:nvSpPr>
        <p:spPr>
          <a:xfrm>
            <a:off x="763871"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Adjusts own leadership style to meet the needs of the situation or other styles</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Demonstrates resilience in the face of setbacks and challenges</a:t>
            </a:r>
          </a:p>
        </p:txBody>
      </p:sp>
      <p:pic>
        <p:nvPicPr>
          <p:cNvPr id="49" name="Picture 48" descr="A black background with a black square&#10;&#10;Description automatically generated with medium confidence">
            <a:extLst>
              <a:ext uri="{FF2B5EF4-FFF2-40B4-BE49-F238E27FC236}">
                <a16:creationId xmlns:a16="http://schemas.microsoft.com/office/drawing/2014/main" id="{2B5928CB-F41F-5C37-CE56-50190DA31B72}"/>
              </a:ext>
            </a:extLst>
          </p:cNvPr>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61" name="TextBox 60">
            <a:extLst>
              <a:ext uri="{FF2B5EF4-FFF2-40B4-BE49-F238E27FC236}">
                <a16:creationId xmlns:a16="http://schemas.microsoft.com/office/drawing/2014/main" id="{8796306B-C83F-8A1B-8DDD-5E0D88724A2A}"/>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62" name="Title 3">
            <a:extLst>
              <a:ext uri="{FF2B5EF4-FFF2-40B4-BE49-F238E27FC236}">
                <a16:creationId xmlns:a16="http://schemas.microsoft.com/office/drawing/2014/main" id="{14C1D0F9-4294-0E7C-565C-193341631E36}"/>
              </a:ext>
            </a:extLst>
          </p:cNvPr>
          <p:cNvSpPr>
            <a:spLocks noGrp="1"/>
          </p:cNvSpPr>
          <p:nvPr>
            <p:ph type="title"/>
          </p:nvPr>
        </p:nvSpPr>
        <p:spPr>
          <a:xfrm>
            <a:off x="767270" y="659995"/>
            <a:ext cx="10246896" cy="980098"/>
          </a:xfrm>
        </p:spPr>
        <p:txBody>
          <a:bodyPr anchor="t"/>
          <a:lstStyle/>
          <a:p>
            <a:r>
              <a:rPr lang="en-GB" sz="3600"/>
              <a:t>Basic Skills</a:t>
            </a:r>
          </a:p>
        </p:txBody>
      </p:sp>
      <p:sp>
        <p:nvSpPr>
          <p:cNvPr id="13" name="TextBox 12">
            <a:extLst>
              <a:ext uri="{FF2B5EF4-FFF2-40B4-BE49-F238E27FC236}">
                <a16:creationId xmlns:a16="http://schemas.microsoft.com/office/drawing/2014/main" id="{2D220EC7-FF82-18D7-F8FA-23D0F6313B55}"/>
              </a:ext>
            </a:extLst>
          </p:cNvPr>
          <p:cNvSpPr txBox="1"/>
          <p:nvPr/>
        </p:nvSpPr>
        <p:spPr>
          <a:xfrm>
            <a:off x="10322673" y="4934793"/>
            <a:ext cx="1467824" cy="338554"/>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Tree>
    <p:custDataLst>
      <p:tags r:id="rId1"/>
    </p:custDataLst>
    <p:extLst>
      <p:ext uri="{BB962C8B-B14F-4D97-AF65-F5344CB8AC3E}">
        <p14:creationId xmlns:p14="http://schemas.microsoft.com/office/powerpoint/2010/main" val="44724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anim calcmode="lin" valueType="num">
                                      <p:cBhvr>
                                        <p:cTn id="14" dur="750" fill="hold"/>
                                        <p:tgtEl>
                                          <p:spTgt spid="46"/>
                                        </p:tgtEl>
                                        <p:attrNameLst>
                                          <p:attrName>ppt_x</p:attrName>
                                        </p:attrNameLst>
                                      </p:cBhvr>
                                      <p:tavLst>
                                        <p:tav tm="0">
                                          <p:val>
                                            <p:strVal val="#ppt_x"/>
                                          </p:val>
                                        </p:tav>
                                        <p:tav tm="100000">
                                          <p:val>
                                            <p:strVal val="#ppt_x"/>
                                          </p:val>
                                        </p:tav>
                                      </p:tavLst>
                                    </p:anim>
                                    <p:anim calcmode="lin" valueType="num">
                                      <p:cBhvr>
                                        <p:cTn id="15" dur="675" decel="100000" fill="hold"/>
                                        <p:tgtEl>
                                          <p:spTgt spid="4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ppt_x</p:attrName>
                                        </p:attrNameLst>
                                      </p:cBhvr>
                                      <p:tavLst>
                                        <p:tav tm="0">
                                          <p:val>
                                            <p:strVal val="#ppt_x"/>
                                          </p:val>
                                        </p:tav>
                                        <p:tav tm="100000">
                                          <p:val>
                                            <p:strVal val="#ppt_x"/>
                                          </p:val>
                                        </p:tav>
                                      </p:tavLst>
                                    </p:anim>
                                    <p:anim calcmode="lin" valueType="num">
                                      <p:cBhvr>
                                        <p:cTn id="21" dur="675" decel="100000" fill="hold"/>
                                        <p:tgtEl>
                                          <p:spTgt spid="4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anim calcmode="lin" valueType="num">
                                      <p:cBhvr>
                                        <p:cTn id="26" dur="750" fill="hold"/>
                                        <p:tgtEl>
                                          <p:spTgt spid="13"/>
                                        </p:tgtEl>
                                        <p:attrNameLst>
                                          <p:attrName>ppt_x</p:attrName>
                                        </p:attrNameLst>
                                      </p:cBhvr>
                                      <p:tavLst>
                                        <p:tav tm="0">
                                          <p:val>
                                            <p:strVal val="#ppt_x"/>
                                          </p:val>
                                        </p:tav>
                                        <p:tav tm="100000">
                                          <p:val>
                                            <p:strVal val="#ppt_x"/>
                                          </p:val>
                                        </p:tav>
                                      </p:tavLst>
                                    </p:anim>
                                    <p:anim calcmode="lin" valueType="num">
                                      <p:cBhvr>
                                        <p:cTn id="27" dur="675" decel="100000" fill="hold"/>
                                        <p:tgtEl>
                                          <p:spTgt spid="13"/>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750"/>
                                        <p:tgtEl>
                                          <p:spTgt spid="49"/>
                                        </p:tgtEl>
                                      </p:cBhvr>
                                    </p:animEffect>
                                    <p:anim calcmode="lin" valueType="num">
                                      <p:cBhvr>
                                        <p:cTn id="32" dur="750" fill="hold"/>
                                        <p:tgtEl>
                                          <p:spTgt spid="49"/>
                                        </p:tgtEl>
                                        <p:attrNameLst>
                                          <p:attrName>ppt_x</p:attrName>
                                        </p:attrNameLst>
                                      </p:cBhvr>
                                      <p:tavLst>
                                        <p:tav tm="0">
                                          <p:val>
                                            <p:strVal val="#ppt_x"/>
                                          </p:val>
                                        </p:tav>
                                        <p:tav tm="100000">
                                          <p:val>
                                            <p:strVal val="#ppt_x"/>
                                          </p:val>
                                        </p:tav>
                                      </p:tavLst>
                                    </p:anim>
                                    <p:anim calcmode="lin" valueType="num">
                                      <p:cBhvr>
                                        <p:cTn id="33" dur="675" decel="100000" fill="hold"/>
                                        <p:tgtEl>
                                          <p:spTgt spid="49"/>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83BAE-E542-E90E-A1DB-9357AC3B511B}"/>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92599806-FAA6-F14F-4813-BD4BD7A6409E}"/>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3" name="Rectangle: Rounded Corners 2">
            <a:extLst>
              <a:ext uri="{FF2B5EF4-FFF2-40B4-BE49-F238E27FC236}">
                <a16:creationId xmlns:a16="http://schemas.microsoft.com/office/drawing/2014/main" id="{3B47A776-63D3-1A1D-930F-3A14B9907D7F}"/>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17A2F2F3-4A5F-1608-151A-563FD72037A3}"/>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F48952D5-64D7-8FAA-13E6-52A7F1F5621D}"/>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954F19D-1082-3797-F018-09B0A21A2B1F}"/>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71E5845-4A86-29FF-B8C3-845793DA418C}"/>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B2DDF123-6B04-B8C4-0DB1-819B3495D89B}"/>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A2654FBE-55AD-7CE0-ABAE-13D0FE35301D}"/>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30F75E35-DDF7-CB7F-D16C-D3DBAC78FB97}"/>
                </a:ext>
              </a:extLst>
            </p:cNvPr>
            <p:cNvGrpSpPr/>
            <p:nvPr/>
          </p:nvGrpSpPr>
          <p:grpSpPr>
            <a:xfrm>
              <a:off x="4113407" y="2214340"/>
              <a:ext cx="3418829" cy="652657"/>
              <a:chOff x="4113407" y="2214340"/>
              <a:chExt cx="3418829" cy="652657"/>
            </a:xfrm>
            <a:grpFill/>
          </p:grpSpPr>
          <p:sp>
            <p:nvSpPr>
              <p:cNvPr id="7" name="Rectangle: Rounded Corners 6">
                <a:hlinkClick r:id="rId4" action="ppaction://hlinksldjump"/>
                <a:extLst>
                  <a:ext uri="{FF2B5EF4-FFF2-40B4-BE49-F238E27FC236}">
                    <a16:creationId xmlns:a16="http://schemas.microsoft.com/office/drawing/2014/main" id="{50F058F7-B307-1BCA-8EAD-BDE7366382B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8136774-5634-966D-123D-9003AF0CF1E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9D84A71-D861-10BB-6D41-F107BF6F6C3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BAC4B5E-6116-08C1-9A25-F9098E0E4DF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668D80AB-522A-B657-C2F0-EFCFDAF3555B}"/>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5" action="ppaction://hlinksldjump"/>
              <a:extLst>
                <a:ext uri="{FF2B5EF4-FFF2-40B4-BE49-F238E27FC236}">
                  <a16:creationId xmlns:a16="http://schemas.microsoft.com/office/drawing/2014/main" id="{EE6D6B0C-C43D-1AE4-8412-B97807E84FBC}"/>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F6994D92-1F62-B739-C391-F2B212ADDD31}"/>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3DF29166-95AD-6972-45E2-53394E0612E2}"/>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81FCA392-AC8D-6E0A-7EAC-D8956E9C04E2}"/>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6AC33D5-986A-A905-18DA-52BA8ABAD89F}"/>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FFE6613D-4E94-B3ED-0767-8BDE3D26422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BE116ADC-F904-85B2-7421-92D9A3DB480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C55C2847-6B5C-49B8-53BB-D029D0739AD5}"/>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4" action="ppaction://hlinksldjump"/>
              <a:extLst>
                <a:ext uri="{FF2B5EF4-FFF2-40B4-BE49-F238E27FC236}">
                  <a16:creationId xmlns:a16="http://schemas.microsoft.com/office/drawing/2014/main" id="{3B8C87FC-E176-32F2-1F04-CE0EA4FA12AE}"/>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1103304B-4D0D-FB93-9EE1-293BD8AA5A9C}"/>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3C00FC83-CFAB-46BC-CEE1-05F368FBE4B4}"/>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A246B421-AA17-76E2-586B-16440FFC5158}"/>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2D5F82E2-1BA1-3B8C-DA61-6BBBB26C1B5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ECA1C59C-167E-39BE-6FB5-A043DA91102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 name="TextBox 3">
            <a:extLst>
              <a:ext uri="{FF2B5EF4-FFF2-40B4-BE49-F238E27FC236}">
                <a16:creationId xmlns:a16="http://schemas.microsoft.com/office/drawing/2014/main" id="{C1524252-33E6-EB8B-EFF7-EECFC4D33F1E}"/>
              </a:ext>
            </a:extLst>
          </p:cNvPr>
          <p:cNvSpPr txBox="1"/>
          <p:nvPr/>
        </p:nvSpPr>
        <p:spPr>
          <a:xfrm>
            <a:off x="10323576"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21" name="Rectangle: Rounded Corners 20">
            <a:extLst>
              <a:ext uri="{FF2B5EF4-FFF2-40B4-BE49-F238E27FC236}">
                <a16:creationId xmlns:a16="http://schemas.microsoft.com/office/drawing/2014/main" id="{28A257BA-BDE3-3BEF-0248-1F7FB5B2DA5F}"/>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B3E6D841-CE26-9C51-0EF7-9E732889FE03}"/>
              </a:ext>
            </a:extLst>
          </p:cNvPr>
          <p:cNvSpPr txBox="1">
            <a:spLocks/>
          </p:cNvSpPr>
          <p:nvPr/>
        </p:nvSpPr>
        <p:spPr>
          <a:xfrm>
            <a:off x="767270" y="2541599"/>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demonstrate adaptability and resilience to setbacks. Some types may feel more comfortable focusing on the needs of the task, while others prioritize the perspectives of the people involved. Likewise, types will vary in their comfort with taking quick action in the moment versus engaging in more in-depth reflection.</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3E403381-C8F5-8852-B04C-B113C42ED996}"/>
              </a:ext>
            </a:extLst>
          </p:cNvPr>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47" name="Title 3">
            <a:extLst>
              <a:ext uri="{FF2B5EF4-FFF2-40B4-BE49-F238E27FC236}">
                <a16:creationId xmlns:a16="http://schemas.microsoft.com/office/drawing/2014/main" id="{1CA592E7-4375-4E6E-CE5E-335F515AF4D7}"/>
              </a:ext>
            </a:extLst>
          </p:cNvPr>
          <p:cNvSpPr>
            <a:spLocks noGrp="1"/>
          </p:cNvSpPr>
          <p:nvPr>
            <p:ph type="title"/>
          </p:nvPr>
        </p:nvSpPr>
        <p:spPr>
          <a:xfrm>
            <a:off x="767270" y="659995"/>
            <a:ext cx="10246896" cy="980098"/>
          </a:xfrm>
        </p:spPr>
        <p:txBody>
          <a:bodyPr anchor="t"/>
          <a:lstStyle/>
          <a:p>
            <a:r>
              <a:rPr lang="en-GB" sz="3600"/>
              <a:t>Basic Skills</a:t>
            </a:r>
          </a:p>
        </p:txBody>
      </p:sp>
      <p:sp>
        <p:nvSpPr>
          <p:cNvPr id="11" name="TextBox 10">
            <a:extLst>
              <a:ext uri="{FF2B5EF4-FFF2-40B4-BE49-F238E27FC236}">
                <a16:creationId xmlns:a16="http://schemas.microsoft.com/office/drawing/2014/main" id="{98DD0F65-6B7B-CFA8-113F-70EEBDD2AE0E}"/>
              </a:ext>
            </a:extLst>
          </p:cNvPr>
          <p:cNvSpPr txBox="1"/>
          <p:nvPr/>
        </p:nvSpPr>
        <p:spPr>
          <a:xfrm>
            <a:off x="10323575"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Tree>
    <p:custDataLst>
      <p:tags r:id="rId1"/>
    </p:custDataLst>
    <p:extLst>
      <p:ext uri="{BB962C8B-B14F-4D97-AF65-F5344CB8AC3E}">
        <p14:creationId xmlns:p14="http://schemas.microsoft.com/office/powerpoint/2010/main" val="4101522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750"/>
                                        <p:tgtEl>
                                          <p:spTgt spid="11"/>
                                        </p:tgtEl>
                                      </p:cBhvr>
                                    </p:animEffect>
                                    <p:anim calcmode="lin" valueType="num">
                                      <p:cBhvr>
                                        <p:cTn id="31" dur="750" fill="hold"/>
                                        <p:tgtEl>
                                          <p:spTgt spid="11"/>
                                        </p:tgtEl>
                                        <p:attrNameLst>
                                          <p:attrName>ppt_x</p:attrName>
                                        </p:attrNameLst>
                                      </p:cBhvr>
                                      <p:tavLst>
                                        <p:tav tm="0">
                                          <p:val>
                                            <p:strVal val="#ppt_x"/>
                                          </p:val>
                                        </p:tav>
                                        <p:tav tm="100000">
                                          <p:val>
                                            <p:strVal val="#ppt_x"/>
                                          </p:val>
                                        </p:tav>
                                      </p:tavLst>
                                    </p:anim>
                                    <p:anim calcmode="lin" valueType="num">
                                      <p:cBhvr>
                                        <p:cTn id="32" dur="675" decel="100000" fill="hold"/>
                                        <p:tgtEl>
                                          <p:spTgt spid="11"/>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45744-287B-7CD6-1048-64BAA85B5B02}"/>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55D536D5-BDFE-0AAC-C5AB-2EBD582029A4}"/>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4" name="Title 3">
            <a:extLst>
              <a:ext uri="{FF2B5EF4-FFF2-40B4-BE49-F238E27FC236}">
                <a16:creationId xmlns:a16="http://schemas.microsoft.com/office/drawing/2014/main" id="{B2761DC4-91D8-13EC-C629-71E4C028CAF7}"/>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24F2AB41-C7B1-88BC-1D39-47E7E9CED3D9}"/>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C79BBDB2-88E8-31AE-A091-EAAD58D7F8CD}"/>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8F269DD1-60F3-FA46-A219-2105D018E49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A27BF896-593B-335E-06D5-516BCBAABF07}"/>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DFB91358-61CD-B1AD-DB9A-75CEF4F1E874}"/>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DBDD421F-2338-839B-F84B-7A7B8E7A0C52}"/>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A815197B-B39E-CFEA-68B8-291BEDAF5EA1}"/>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3FC6B59D-7DAE-DC07-D56F-096C83681E5C}"/>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D7DF7583-AE8C-1A23-D393-EAFC8AFBF85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CADFA1A-BC33-35F1-D352-D9CF5D7CE78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8FBAF1E-5660-3E95-8FBA-75742540114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892C7E2-1E3C-710E-3689-F7C3C7F06ED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7703D9E-0D86-0BDF-7D01-C7196F40E2BD}"/>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A9DAEE39-1064-DE4E-9464-D78979CCEF68}"/>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1B8E2CC7-D647-698C-F5EE-CFE02EF57A44}"/>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5D71838B-F93B-A19E-B67F-CA995AAFAC51}"/>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AE08BE5B-279F-028D-2B04-47C39343D68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6C82C300-2CED-C56A-73B5-C82FBDC63EB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8563046-A828-6821-65FB-262058371B1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D0F5CFEA-6CF8-668B-3980-8371A679FFA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E61126B2-DE68-040C-16EF-731DBD903062}"/>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29BA2DE2-04F6-AF82-A290-2E88B563121E}"/>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49036E86-B821-4793-CF25-228862043015}"/>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D679B4FF-F14A-6D9E-90A4-EE4AD6684BD3}"/>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0FAC8752-1CA7-C0AD-22AA-B4671B2923F5}"/>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7607303E-B1C3-7853-21A3-D8A70F885B5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23D294B6-2497-9E26-A670-2433EEB2FBA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6" name="TextBox 35">
            <a:extLst>
              <a:ext uri="{FF2B5EF4-FFF2-40B4-BE49-F238E27FC236}">
                <a16:creationId xmlns:a16="http://schemas.microsoft.com/office/drawing/2014/main" id="{E0C4A488-AD51-1D01-9453-770C9F89D407}"/>
              </a:ext>
            </a:extLst>
          </p:cNvPr>
          <p:cNvSpPr txBox="1"/>
          <p:nvPr/>
        </p:nvSpPr>
        <p:spPr>
          <a:xfrm>
            <a:off x="10323575"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21" name="Rectangle: Rounded Corners 20">
            <a:extLst>
              <a:ext uri="{FF2B5EF4-FFF2-40B4-BE49-F238E27FC236}">
                <a16:creationId xmlns:a16="http://schemas.microsoft.com/office/drawing/2014/main" id="{EB3F3942-EC58-4EB6-712C-E3E62FB325AF}"/>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2824DE5F-EB5E-77EF-D3C7-6BC4A937FD8A}"/>
              </a:ext>
            </a:extLst>
          </p:cNvPr>
          <p:cNvSpPr txBox="1">
            <a:spLocks/>
          </p:cNvSpPr>
          <p:nvPr/>
        </p:nvSpPr>
        <p:spPr>
          <a:xfrm>
            <a:off x="602195" y="166372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fast-paced, flexible action is likely an advantage when you are required to adapt your approach in the moment.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resilient to setbacks or challenges that call for straightforward, practical solutions, but you may struggle more in situations that require in-depth reflection to understand the bigger picture or accommodate others’ perspectives.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act too quickly, as you may overlook the root causes of a problem or more innovative solutions.</a:t>
            </a:r>
          </a:p>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ISTJ &amp; ISFJ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tried-and-trusted pragmatism is likely an advantage when you are required to adapt your approach to fix a problem.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resilient to setbacks or challenges that have already been encountered in the past, but you may struggle when faced with ambiguity or new challenges that call for more novel solutions.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spend too long gathering the facts or to reject others’ ideas if they diverge from the status quo.</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E09712ED-D720-5FAD-D037-052FF2641A81}"/>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37" name="TextBox 36">
            <a:extLst>
              <a:ext uri="{FF2B5EF4-FFF2-40B4-BE49-F238E27FC236}">
                <a16:creationId xmlns:a16="http://schemas.microsoft.com/office/drawing/2014/main" id="{EA126DD8-508C-B175-FC1B-6D4CBBE047F0}"/>
              </a:ext>
            </a:extLst>
          </p:cNvPr>
          <p:cNvSpPr txBox="1"/>
          <p:nvPr/>
        </p:nvSpPr>
        <p:spPr>
          <a:xfrm>
            <a:off x="10323576"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44" name="Rectangle: Folded Corner 43">
            <a:extLst>
              <a:ext uri="{FF2B5EF4-FFF2-40B4-BE49-F238E27FC236}">
                <a16:creationId xmlns:a16="http://schemas.microsoft.com/office/drawing/2014/main" id="{0D5A952F-528A-A0F1-EF4B-E1A914134B9B}"/>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85FE4CCC-256F-85C2-3354-38F1F00797CC}"/>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Se &amp; Si</a:t>
            </a:r>
          </a:p>
        </p:txBody>
      </p:sp>
    </p:spTree>
    <p:custDataLst>
      <p:tags r:id="rId1"/>
    </p:custDataLst>
    <p:extLst>
      <p:ext uri="{BB962C8B-B14F-4D97-AF65-F5344CB8AC3E}">
        <p14:creationId xmlns:p14="http://schemas.microsoft.com/office/powerpoint/2010/main" val="4187203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750"/>
                                        <p:tgtEl>
                                          <p:spTgt spid="37"/>
                                        </p:tgtEl>
                                      </p:cBhvr>
                                    </p:animEffect>
                                    <p:anim calcmode="lin" valueType="num">
                                      <p:cBhvr>
                                        <p:cTn id="31" dur="750" fill="hold"/>
                                        <p:tgtEl>
                                          <p:spTgt spid="37"/>
                                        </p:tgtEl>
                                        <p:attrNameLst>
                                          <p:attrName>ppt_x</p:attrName>
                                        </p:attrNameLst>
                                      </p:cBhvr>
                                      <p:tavLst>
                                        <p:tav tm="0">
                                          <p:val>
                                            <p:strVal val="#ppt_x"/>
                                          </p:val>
                                        </p:tav>
                                        <p:tav tm="100000">
                                          <p:val>
                                            <p:strVal val="#ppt_x"/>
                                          </p:val>
                                        </p:tav>
                                      </p:tavLst>
                                    </p:anim>
                                    <p:anim calcmode="lin" valueType="num">
                                      <p:cBhvr>
                                        <p:cTn id="32" dur="675" decel="100000" fill="hold"/>
                                        <p:tgtEl>
                                          <p:spTgt spid="3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37"/>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par>
                          <p:cTn id="40" fill="hold">
                            <p:stCondLst>
                              <p:cond delay="1250"/>
                            </p:stCondLst>
                            <p:childTnLst>
                              <p:par>
                                <p:cTn id="41" presetID="1" presetClass="entr" presetSubtype="0" fill="hold" grpId="1" nodeType="after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45"/>
                                        </p:tgtEl>
                                        <p:attrNameLst>
                                          <p:attrName>style.visibility</p:attrName>
                                        </p:attrNameLst>
                                      </p:cBhvr>
                                      <p:to>
                                        <p:strVal val="visible"/>
                                      </p:to>
                                    </p:set>
                                  </p:childTnLst>
                                </p:cTn>
                              </p:par>
                            </p:childTnLst>
                          </p:cTn>
                        </p:par>
                        <p:par>
                          <p:cTn id="45" fill="hold">
                            <p:stCondLst>
                              <p:cond delay="1250"/>
                            </p:stCondLst>
                            <p:childTnLst>
                              <p:par>
                                <p:cTn id="46" presetID="26" presetClass="emph" presetSubtype="0" fill="hold" grpId="0" nodeType="afterEffect">
                                  <p:stCondLst>
                                    <p:cond delay="0"/>
                                  </p:stCondLst>
                                  <p:childTnLst>
                                    <p:animEffect transition="out" filter="fade">
                                      <p:cBhvr>
                                        <p:cTn id="47" dur="750" tmFilter="0, 0; .2, .5; .8, .5; 1, 0"/>
                                        <p:tgtEl>
                                          <p:spTgt spid="44"/>
                                        </p:tgtEl>
                                      </p:cBhvr>
                                    </p:animEffect>
                                    <p:animScale>
                                      <p:cBhvr>
                                        <p:cTn id="48" dur="375" autoRev="1" fill="hold"/>
                                        <p:tgtEl>
                                          <p:spTgt spid="44"/>
                                        </p:tgtEl>
                                      </p:cBhvr>
                                      <p:by x="105000" y="105000"/>
                                    </p:animScale>
                                  </p:childTnLst>
                                </p:cTn>
                              </p:par>
                              <p:par>
                                <p:cTn id="49" presetID="26" presetClass="emph" presetSubtype="0" fill="hold" grpId="0" nodeType="withEffect">
                                  <p:stCondLst>
                                    <p:cond delay="0"/>
                                  </p:stCondLst>
                                  <p:childTnLst>
                                    <p:animEffect transition="out" filter="fade">
                                      <p:cBhvr>
                                        <p:cTn id="50" dur="750" tmFilter="0, 0; .2, .5; .8, .5; 1, 0"/>
                                        <p:tgtEl>
                                          <p:spTgt spid="45"/>
                                        </p:tgtEl>
                                      </p:cBhvr>
                                    </p:animEffect>
                                    <p:animScale>
                                      <p:cBhvr>
                                        <p:cTn id="51" dur="375" autoRev="1" fill="hold"/>
                                        <p:tgtEl>
                                          <p:spTgt spid="4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37" grpId="0"/>
      <p:bldP spid="44" grpId="0" animBg="1"/>
      <p:bldP spid="44" grpId="1" animBg="1"/>
      <p:bldP spid="45" grpId="0"/>
      <p:bldP spid="4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8AA578-D0F8-DC0D-75E1-92FB65BEB41C}"/>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BAB11E0B-CD13-8ACF-FBB9-BFC4CDF9E7B8}"/>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4" name="Title 3">
            <a:extLst>
              <a:ext uri="{FF2B5EF4-FFF2-40B4-BE49-F238E27FC236}">
                <a16:creationId xmlns:a16="http://schemas.microsoft.com/office/drawing/2014/main" id="{9678ACF1-9AB3-1151-292F-75AD4E07DF84}"/>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726EDE80-60E7-E522-FFC4-0F06AB9A6A02}"/>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382066E0-6B5B-5902-0124-EE2FB46EFA9F}"/>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856E427B-2999-54AA-A08A-D10C0EB15A6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A177ED9D-E1E5-51FB-CCEE-F7B56392A50B}"/>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D5987A6-AE0E-A707-15D3-43CE75B3D24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0D45801F-BCDD-526A-EEC1-A8B9DC8D5F2A}"/>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1BA5AC65-B9BB-EBE4-B817-EF4FDB424D59}"/>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C71CDF52-1953-B771-AA6E-0747D405D847}"/>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BD337B18-22CC-71DD-DF07-EB1F76356472}"/>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F19FE455-9137-2FD5-A05B-B22560DB8DC3}"/>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30465AD-845A-6DA6-E9DE-7FEC3416999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13AB36A6-27DC-8DB2-5361-0AFF43FFC8F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31900055-AA0A-36E7-F738-E615AC214C04}"/>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8793FD20-F6D2-E65D-8016-81C6AC61D902}"/>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F3E94F0A-0BD9-F653-36F7-03368590AA9C}"/>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4B0BB016-F0AA-2933-64CE-36F172B647C8}"/>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68BFE520-019A-7886-E896-37827A22B1AB}"/>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C8C5C6-EA7B-882D-05A2-2DDCA9B0681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1CE98CFD-2EBF-FFE7-E033-C080B4523F2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3AD85CF-13CF-2B45-D4BC-B7F50CC55DD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BB9E7033-CDA0-5040-BE18-51582902A031}"/>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7A9F5E1A-D808-4D8D-B695-51CA1BAB2EC3}"/>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E2B640FF-F242-E311-2D12-7D745F4BE0AC}"/>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029C1336-269F-B144-BE9B-7DE3418A4946}"/>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5D0716E9-F442-FC7E-C652-77E77620F96A}"/>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CD769B8A-A542-4939-171E-CE25D9C4439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2D04B6DB-1FCB-4C41-6608-EB5327FA266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8ED9C4A5-6762-FF2E-CBA3-343F50FA4E4E}"/>
              </a:ext>
            </a:extLst>
          </p:cNvPr>
          <p:cNvSpPr txBox="1"/>
          <p:nvPr/>
        </p:nvSpPr>
        <p:spPr>
          <a:xfrm>
            <a:off x="10323576"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21" name="Rectangle: Rounded Corners 20">
            <a:extLst>
              <a:ext uri="{FF2B5EF4-FFF2-40B4-BE49-F238E27FC236}">
                <a16:creationId xmlns:a16="http://schemas.microsoft.com/office/drawing/2014/main" id="{C2DC84A1-B5C9-E4AC-E01C-357AE89F9A2C}"/>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40CD68F5-3F2A-69FA-C613-85A589932E40}"/>
              </a:ext>
            </a:extLst>
          </p:cNvPr>
          <p:cNvSpPr txBox="1">
            <a:spLocks/>
          </p:cNvSpPr>
          <p:nvPr/>
        </p:nvSpPr>
        <p:spPr>
          <a:xfrm>
            <a:off x="603504" y="166420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ENTP</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ENFP</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collaboration and innovation is likely an advantage when you are required to adapt your approach to pursue a new opportunity. </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resilient to setbacks or challenges that call for novel solutions, particularly those developed through discussion with others, but you may struggle more in situations that require synthesizing large amounts of data to troubleshoot practical problems. </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spend too long brainstorming ideas or to overlook more straightforward, pragmatic solutions.</a:t>
            </a:r>
          </a:p>
          <a:p>
            <a:pPr marL="285750" indent="-285750">
              <a:buFont typeface="Arial" panose="020B0604020202020204" pitchFamily="34" charset="0"/>
              <a:buChar char="•"/>
              <a:defRPr/>
            </a:pPr>
            <a:r>
              <a:rPr lang="en-US"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INTJ</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INFJ </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conceptualizing possibilities is likely an advantage when you are required to adapt your approach to a complex problem. </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resilient to setbacks or challenges when you can take the time to understand how and why they have evolved, but you may struggle more when a situation calls for fast, practical action in the moment. </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spend too long reflecting on possibilities at the expense of the facts or to overlook the value of other people’s contributions.</a:t>
            </a:r>
          </a:p>
          <a:p>
            <a:pPr marL="285750" indent="-285750">
              <a:buFont typeface="Arial" panose="020B0604020202020204" pitchFamily="34" charset="0"/>
              <a:buChar char="•"/>
              <a:defRPr/>
            </a:pPr>
            <a:endPar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AA5CE81F-61C9-5A50-F433-5EA062A1F9B5}"/>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597AB695-F29C-8681-39A5-0F282E0BF36C}"/>
              </a:ext>
            </a:extLst>
          </p:cNvPr>
          <p:cNvSpPr txBox="1"/>
          <p:nvPr/>
        </p:nvSpPr>
        <p:spPr>
          <a:xfrm>
            <a:off x="10323576"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11" name="Rectangle: Folded Corner 10">
            <a:extLst>
              <a:ext uri="{FF2B5EF4-FFF2-40B4-BE49-F238E27FC236}">
                <a16:creationId xmlns:a16="http://schemas.microsoft.com/office/drawing/2014/main" id="{A33501DF-0948-B5FF-F179-1DC4156FA967}"/>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DC76ED45-0D24-313C-DB76-347C565F6355}"/>
              </a:ext>
            </a:extLst>
          </p:cNvPr>
          <p:cNvSpPr txBox="1"/>
          <p:nvPr/>
        </p:nvSpPr>
        <p:spPr>
          <a:xfrm>
            <a:off x="9981099" y="1019540"/>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Ne &amp; Ni</a:t>
            </a:r>
          </a:p>
        </p:txBody>
      </p:sp>
    </p:spTree>
    <p:custDataLst>
      <p:tags r:id="rId1"/>
    </p:custDataLst>
    <p:extLst>
      <p:ext uri="{BB962C8B-B14F-4D97-AF65-F5344CB8AC3E}">
        <p14:creationId xmlns:p14="http://schemas.microsoft.com/office/powerpoint/2010/main" val="1365984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par>
                          <p:cTn id="40" fill="hold">
                            <p:stCondLst>
                              <p:cond delay="1250"/>
                            </p:stCondLst>
                            <p:childTnLst>
                              <p:par>
                                <p:cTn id="41" presetID="1" presetClass="entr" presetSubtype="0" fill="hold" grpId="1" nodeType="after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par>
                          <p:cTn id="45" fill="hold">
                            <p:stCondLst>
                              <p:cond delay="1250"/>
                            </p:stCondLst>
                            <p:childTnLst>
                              <p:par>
                                <p:cTn id="46" presetID="26" presetClass="emph" presetSubtype="0" fill="hold" grpId="0" nodeType="afterEffect">
                                  <p:stCondLst>
                                    <p:cond delay="0"/>
                                  </p:stCondLst>
                                  <p:childTnLst>
                                    <p:animEffect transition="out" filter="fade">
                                      <p:cBhvr>
                                        <p:cTn id="47" dur="750" tmFilter="0, 0; .2, .5; .8, .5; 1, 0"/>
                                        <p:tgtEl>
                                          <p:spTgt spid="11"/>
                                        </p:tgtEl>
                                      </p:cBhvr>
                                    </p:animEffect>
                                    <p:animScale>
                                      <p:cBhvr>
                                        <p:cTn id="48" dur="375" autoRev="1" fill="hold"/>
                                        <p:tgtEl>
                                          <p:spTgt spid="11"/>
                                        </p:tgtEl>
                                      </p:cBhvr>
                                      <p:by x="105000" y="105000"/>
                                    </p:animScale>
                                  </p:childTnLst>
                                </p:cTn>
                              </p:par>
                              <p:par>
                                <p:cTn id="49" presetID="26" presetClass="emph" presetSubtype="0" fill="hold" grpId="0" nodeType="withEffect">
                                  <p:stCondLst>
                                    <p:cond delay="0"/>
                                  </p:stCondLst>
                                  <p:childTnLst>
                                    <p:animEffect transition="out" filter="fade">
                                      <p:cBhvr>
                                        <p:cTn id="50" dur="750" tmFilter="0, 0; .2, .5; .8, .5; 1, 0"/>
                                        <p:tgtEl>
                                          <p:spTgt spid="14"/>
                                        </p:tgtEl>
                                      </p:cBhvr>
                                    </p:animEffect>
                                    <p:animScale>
                                      <p:cBhvr>
                                        <p:cTn id="51" dur="375"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P spid="11" grpId="0" animBg="1"/>
      <p:bldP spid="11" grpId="1" animBg="1"/>
      <p:bldP spid="14" grpId="0"/>
      <p:bldP spid="1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CA6CE7-6DC4-C6B4-0F1D-8AE259F7186D}"/>
              </a:ext>
            </a:extLst>
          </p:cNvPr>
          <p:cNvPicPr>
            <a:picLocks noChangeAspect="1"/>
          </p:cNvPicPr>
          <p:nvPr/>
        </p:nvPicPr>
        <p:blipFill>
          <a:blip r:embed="rId4"/>
          <a:stretch>
            <a:fillRect/>
          </a:stretch>
        </p:blipFill>
        <p:spPr>
          <a:xfrm>
            <a:off x="875710" y="2718773"/>
            <a:ext cx="5220290" cy="3597315"/>
          </a:xfrm>
          <a:prstGeom prst="rect">
            <a:avLst/>
          </a:prstGeom>
        </p:spPr>
      </p:pic>
      <p:sp>
        <p:nvSpPr>
          <p:cNvPr id="18" name="TextBox 17">
            <a:extLst>
              <a:ext uri="{FF2B5EF4-FFF2-40B4-BE49-F238E27FC236}">
                <a16:creationId xmlns:a16="http://schemas.microsoft.com/office/drawing/2014/main" id="{B83F0E3D-2C2C-9862-37CC-004FEFBBC72F}"/>
              </a:ext>
            </a:extLst>
          </p:cNvPr>
          <p:cNvSpPr txBox="1"/>
          <p:nvPr/>
        </p:nvSpPr>
        <p:spPr>
          <a:xfrm>
            <a:off x="7277007" y="3248633"/>
            <a:ext cx="2133600" cy="338554"/>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Follow These Steps</a:t>
            </a:r>
          </a:p>
        </p:txBody>
      </p:sp>
      <p:sp>
        <p:nvSpPr>
          <p:cNvPr id="2" name="Title 1">
            <a:extLst>
              <a:ext uri="{FF2B5EF4-FFF2-40B4-BE49-F238E27FC236}">
                <a16:creationId xmlns:a16="http://schemas.microsoft.com/office/drawing/2014/main" id="{8E85D3EF-E2DC-806E-B6BA-D241DBE51CEE}"/>
              </a:ext>
            </a:extLst>
          </p:cNvPr>
          <p:cNvSpPr>
            <a:spLocks noGrp="1"/>
          </p:cNvSpPr>
          <p:nvPr>
            <p:ph type="title"/>
          </p:nvPr>
        </p:nvSpPr>
        <p:spPr>
          <a:xfrm>
            <a:off x="1106904" y="892664"/>
            <a:ext cx="11085096" cy="980098"/>
          </a:xfrm>
        </p:spPr>
        <p:txBody>
          <a:bodyPr/>
          <a:lstStyle/>
          <a:p>
            <a:pPr>
              <a:lnSpc>
                <a:spcPct val="100000"/>
              </a:lnSpc>
            </a:pPr>
            <a:r>
              <a:rPr lang="en-GB" sz="3600" dirty="0"/>
              <a:t>Type + Leadership</a:t>
            </a:r>
          </a:p>
        </p:txBody>
      </p:sp>
      <p:sp>
        <p:nvSpPr>
          <p:cNvPr id="15" name="TextBox 14">
            <a:extLst>
              <a:ext uri="{FF2B5EF4-FFF2-40B4-BE49-F238E27FC236}">
                <a16:creationId xmlns:a16="http://schemas.microsoft.com/office/drawing/2014/main" id="{553BCFCB-E4A4-2139-A5CD-720FBA3468A9}"/>
              </a:ext>
            </a:extLst>
          </p:cNvPr>
          <p:cNvSpPr txBox="1"/>
          <p:nvPr/>
        </p:nvSpPr>
        <p:spPr>
          <a:xfrm>
            <a:off x="1134017" y="1782151"/>
            <a:ext cx="1532658" cy="369332"/>
          </a:xfrm>
          <a:prstGeom prst="rect">
            <a:avLst/>
          </a:prstGeom>
          <a:noFill/>
        </p:spPr>
        <p:txBody>
          <a:bodyPr wrap="square">
            <a:spAutoFit/>
          </a:bodyPr>
          <a:lstStyle/>
          <a:p>
            <a:r>
              <a:rPr lang="en-GB">
                <a:solidFill>
                  <a:schemeClr val="tx2"/>
                </a:solidFill>
                <a:latin typeface="Open Sans" panose="020B0606030504020204" pitchFamily="34" charset="0"/>
                <a:ea typeface="Open Sans" panose="020B0606030504020204" pitchFamily="34" charset="0"/>
                <a:cs typeface="Open Sans" panose="020B0606030504020204" pitchFamily="34" charset="0"/>
              </a:rPr>
              <a:t>Definition</a:t>
            </a:r>
          </a:p>
        </p:txBody>
      </p:sp>
      <p:sp>
        <p:nvSpPr>
          <p:cNvPr id="16" name="TextBox 15">
            <a:extLst>
              <a:ext uri="{FF2B5EF4-FFF2-40B4-BE49-F238E27FC236}">
                <a16:creationId xmlns:a16="http://schemas.microsoft.com/office/drawing/2014/main" id="{B1548D23-CC4A-0587-C3AE-6EBC61A80F05}"/>
              </a:ext>
            </a:extLst>
          </p:cNvPr>
          <p:cNvSpPr txBox="1"/>
          <p:nvPr/>
        </p:nvSpPr>
        <p:spPr>
          <a:xfrm>
            <a:off x="1134017" y="2133998"/>
            <a:ext cx="10023988" cy="584775"/>
          </a:xfrm>
          <a:prstGeom prst="rect">
            <a:avLst/>
          </a:prstGeom>
          <a:noFill/>
        </p:spPr>
        <p:txBody>
          <a:bodyPr wrap="square">
            <a:spAutoFit/>
          </a:bodyPr>
          <a:lstStyle/>
          <a:p>
            <a:r>
              <a:rPr lang="en-US" sz="1600" b="0" i="0" dirty="0">
                <a:solidFill>
                  <a:srgbClr val="114853"/>
                </a:solidFill>
                <a:effectLst/>
                <a:latin typeface="Open Sans" panose="020B0606030504020204" pitchFamily="34" charset="0"/>
              </a:rPr>
              <a:t>Type and </a:t>
            </a:r>
            <a:r>
              <a:rPr lang="en-US" sz="1600" dirty="0">
                <a:solidFill>
                  <a:srgbClr val="114853"/>
                </a:solidFill>
                <a:latin typeface="Open Sans" panose="020B0606030504020204" pitchFamily="34" charset="0"/>
              </a:rPr>
              <a:t>leadership</a:t>
            </a:r>
            <a:r>
              <a:rPr lang="en-US" sz="1600" b="0" i="0" dirty="0">
                <a:solidFill>
                  <a:srgbClr val="114853"/>
                </a:solidFill>
                <a:effectLst/>
                <a:latin typeface="Open Sans" panose="020B0606030504020204" pitchFamily="34" charset="0"/>
              </a:rPr>
              <a:t> combines the knowledge of </a:t>
            </a:r>
            <a:r>
              <a:rPr lang="en-US" sz="1600" b="1" i="0" dirty="0">
                <a:solidFill>
                  <a:srgbClr val="114853"/>
                </a:solidFill>
                <a:effectLst/>
                <a:latin typeface="Open Sans" panose="020B0606030504020204" pitchFamily="34" charset="0"/>
              </a:rPr>
              <a:t>MBTI</a:t>
            </a:r>
            <a:r>
              <a:rPr lang="en-US" sz="1600" b="1" i="0" baseline="30000" dirty="0">
                <a:solidFill>
                  <a:srgbClr val="114853"/>
                </a:solidFill>
                <a:effectLst/>
                <a:latin typeface="Open Sans" panose="020B0606030504020204" pitchFamily="34" charset="0"/>
              </a:rPr>
              <a:t>®</a:t>
            </a:r>
            <a:r>
              <a:rPr lang="en-US" sz="1600" b="1" i="0" dirty="0">
                <a:solidFill>
                  <a:srgbClr val="114853"/>
                </a:solidFill>
                <a:effectLst/>
                <a:latin typeface="Open Sans" panose="020B0606030504020204" pitchFamily="34" charset="0"/>
              </a:rPr>
              <a:t> type preferences </a:t>
            </a:r>
            <a:r>
              <a:rPr lang="en-US" sz="1600" b="0" i="0" dirty="0">
                <a:solidFill>
                  <a:srgbClr val="114853"/>
                </a:solidFill>
                <a:effectLst/>
                <a:latin typeface="Open Sans" panose="020B0606030504020204" pitchFamily="34" charset="0"/>
              </a:rPr>
              <a:t>with the </a:t>
            </a:r>
            <a:r>
              <a:rPr lang="en-US" sz="1600" b="1" i="0" dirty="0">
                <a:solidFill>
                  <a:srgbClr val="114853"/>
                </a:solidFill>
                <a:effectLst/>
                <a:latin typeface="Open Sans" panose="020B0606030504020204" pitchFamily="34" charset="0"/>
              </a:rPr>
              <a:t>skills required to </a:t>
            </a:r>
            <a:r>
              <a:rPr lang="en-US" sz="1600" b="1" dirty="0">
                <a:solidFill>
                  <a:srgbClr val="114853"/>
                </a:solidFill>
                <a:latin typeface="Open Sans" panose="020B0606030504020204" pitchFamily="34" charset="0"/>
              </a:rPr>
              <a:t>be an effective leader </a:t>
            </a:r>
            <a:r>
              <a:rPr lang="en-US" sz="1600" dirty="0">
                <a:solidFill>
                  <a:srgbClr val="114853"/>
                </a:solidFill>
                <a:latin typeface="Open Sans" panose="020B0606030504020204" pitchFamily="34" charset="0"/>
              </a:rPr>
              <a:t>and get the most out of a team.</a:t>
            </a:r>
          </a:p>
        </p:txBody>
      </p:sp>
      <p:cxnSp>
        <p:nvCxnSpPr>
          <p:cNvPr id="17" name="Straight Connector 16">
            <a:extLst>
              <a:ext uri="{FF2B5EF4-FFF2-40B4-BE49-F238E27FC236}">
                <a16:creationId xmlns:a16="http://schemas.microsoft.com/office/drawing/2014/main" id="{8718D5B3-F1C3-80D0-42A3-81759DC73000}"/>
              </a:ext>
            </a:extLst>
          </p:cNvPr>
          <p:cNvCxnSpPr>
            <a:cxnSpLocks/>
          </p:cNvCxnSpPr>
          <p:nvPr/>
        </p:nvCxnSpPr>
        <p:spPr>
          <a:xfrm flipH="1">
            <a:off x="6442327"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4E57BA47-567F-C449-A0EB-015F24136D51}"/>
              </a:ext>
            </a:extLst>
          </p:cNvPr>
          <p:cNvSpPr txBox="1"/>
          <p:nvPr/>
        </p:nvSpPr>
        <p:spPr>
          <a:xfrm>
            <a:off x="6380166" y="3958861"/>
            <a:ext cx="4818778" cy="1323439"/>
          </a:xfrm>
          <a:prstGeom prst="rect">
            <a:avLst/>
          </a:prstGeom>
          <a:noFill/>
        </p:spPr>
        <p:txBody>
          <a:bodyPr wrap="square" rtlCol="0">
            <a:spAutoFit/>
          </a:bodyPr>
          <a:lstStyle/>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Explore the Skill Development Framework</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Acquire Basic Skills</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Cultivate Advanced Skills</a:t>
            </a:r>
          </a:p>
        </p:txBody>
      </p:sp>
      <p:cxnSp>
        <p:nvCxnSpPr>
          <p:cNvPr id="19" name="Straight Connector 18">
            <a:extLst>
              <a:ext uri="{FF2B5EF4-FFF2-40B4-BE49-F238E27FC236}">
                <a16:creationId xmlns:a16="http://schemas.microsoft.com/office/drawing/2014/main" id="{95418458-E2B7-C8AD-F65F-3DF289FAB915}"/>
              </a:ext>
            </a:extLst>
          </p:cNvPr>
          <p:cNvCxnSpPr>
            <a:cxnSpLocks/>
          </p:cNvCxnSpPr>
          <p:nvPr/>
        </p:nvCxnSpPr>
        <p:spPr>
          <a:xfrm flipH="1">
            <a:off x="9274026"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1477234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BC352-93FC-5C75-79E7-BC32B248F9D8}"/>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C30741BA-061B-3A1A-BE05-E8C50D97F495}"/>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4" name="Title 3">
            <a:extLst>
              <a:ext uri="{FF2B5EF4-FFF2-40B4-BE49-F238E27FC236}">
                <a16:creationId xmlns:a16="http://schemas.microsoft.com/office/drawing/2014/main" id="{9C3ED6A3-B43B-1DAB-F3A0-DE00623E431B}"/>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99A4B959-5BC7-3546-0A2F-CEF7728F13CD}"/>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413E347E-1020-1878-492B-EFD2D6434664}"/>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3BE69FCB-89BA-339A-FB3B-A5221ECB3DBD}"/>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95937E8B-F4F6-6E99-8772-58A9576C3976}"/>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84ED00C8-6A83-AE97-07DE-BA8A3CEFBC2F}"/>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E74378B8-37FD-54D6-5A33-4B0B42EF0977}"/>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3AB4ED79-F247-7C93-BDE2-440CD32BE92C}"/>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D0324268-84BE-F6A4-1CBF-0673E4530F79}"/>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357C41DF-41FA-5D6C-D425-AA74F61A2B3B}"/>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2A46A30-D43F-0845-F725-3D621A8EFDD9}"/>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6F3579F5-77D3-5376-1689-02C2B2C4F79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0614062-369D-BEB6-A9F0-5257FA86061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25ED7D5E-64E8-6D05-2185-E83835FAC780}"/>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E567AE10-21BC-FD01-1AFF-315FFA9F20B2}"/>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82021C15-F0C7-AA4B-5A02-3D9E578FDAF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62B2F389-E63E-781B-1E2A-6A65035435B5}"/>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4C234FA4-5423-A81F-08EC-ABC4B2A01183}"/>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3E1C95C-BE51-32C8-DF6B-5D4B7F1579F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4BD60818-0C0B-16EF-09B5-9C0FA2AE9FA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1B38E851-83AC-C427-8796-3074EBC1F97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0DB6A8C2-3BE0-E19F-491C-7CF81559F891}"/>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7D1D575B-64A6-A10F-58F5-C5BC5D1EDD3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411292BD-A8D1-7DF8-0FC7-52F88FC94C01}"/>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2E14353F-9AB5-FCE9-26AE-86209829BEC6}"/>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a:t>
            </a:r>
          </a:p>
        </p:txBody>
      </p:sp>
      <p:grpSp>
        <p:nvGrpSpPr>
          <p:cNvPr id="18" name="Group 17">
            <a:extLst>
              <a:ext uri="{FF2B5EF4-FFF2-40B4-BE49-F238E27FC236}">
                <a16:creationId xmlns:a16="http://schemas.microsoft.com/office/drawing/2014/main" id="{6648737F-18D4-196E-B0CB-97AAD0FE1B36}"/>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05F98FC0-39F1-B35C-3636-7721E2F30EA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BDC6AE82-56B9-D75B-9A4C-C419AF5FDB8F}"/>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7D357A27-D150-550A-82AD-06BDBA9C6171}"/>
              </a:ext>
            </a:extLst>
          </p:cNvPr>
          <p:cNvSpPr txBox="1"/>
          <p:nvPr/>
        </p:nvSpPr>
        <p:spPr>
          <a:xfrm>
            <a:off x="10323576"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21" name="Rectangle: Rounded Corners 20">
            <a:extLst>
              <a:ext uri="{FF2B5EF4-FFF2-40B4-BE49-F238E27FC236}">
                <a16:creationId xmlns:a16="http://schemas.microsoft.com/office/drawing/2014/main" id="{F561E362-E7FF-A178-429B-CC20D8D42786}"/>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9CB9876F-B5DA-67AE-4610-0641B6922915}"/>
              </a:ext>
            </a:extLst>
          </p:cNvPr>
          <p:cNvSpPr txBox="1">
            <a:spLocks/>
          </p:cNvSpPr>
          <p:nvPr/>
        </p:nvSpPr>
        <p:spPr>
          <a:xfrm>
            <a:off x="603504" y="166420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ESTJ</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ENTJ</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goal-oriented action is likely an advantage when you are required to adapt your approach to overcome an obstacle. </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resilient to setbacks when you can cut through bureaucracy to pursue the most logical solution, but you may struggle in situations that call for a more participative approach to connect with people’s values or perspectives. </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take charge too quickly, as your drive for closure may lead you to overlook nuanced changes or diverse needs.</a:t>
            </a:r>
          </a:p>
          <a:p>
            <a:pPr marL="285750" indent="-285750">
              <a:buFont typeface="Arial" panose="020B0604020202020204" pitchFamily="34" charset="0"/>
              <a:buChar char="•"/>
              <a:defRPr/>
            </a:pPr>
            <a:r>
              <a:rPr lang="en-US"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rigorous analysis is likely an advantage when you are required to adapt your approach to a logical problem. </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resilient to setbacks or challenges when you can debate the possible solutions from an objective standpoint, but you may struggle more in situations that require reconciling people’s differing needs. </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get stuck in “analysis paralysis” or to overlook the importance of accommodating other styles to preserve relationships.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38752556-2BB8-40B4-E47C-92C2257E80D5}"/>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D5875DCB-2877-08EF-E6E2-4C10BE8B473F}"/>
              </a:ext>
            </a:extLst>
          </p:cNvPr>
          <p:cNvSpPr txBox="1"/>
          <p:nvPr/>
        </p:nvSpPr>
        <p:spPr>
          <a:xfrm>
            <a:off x="10323576"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11" name="Rectangle: Folded Corner 10">
            <a:extLst>
              <a:ext uri="{FF2B5EF4-FFF2-40B4-BE49-F238E27FC236}">
                <a16:creationId xmlns:a16="http://schemas.microsoft.com/office/drawing/2014/main" id="{F7650B35-FFBA-62B6-3D8C-16C4DA7A40E4}"/>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2800A050-2D02-EAFE-5B77-AFEA0C94B82E}"/>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Te &amp; Ti</a:t>
            </a:r>
          </a:p>
        </p:txBody>
      </p:sp>
    </p:spTree>
    <p:custDataLst>
      <p:tags r:id="rId1"/>
    </p:custDataLst>
    <p:extLst>
      <p:ext uri="{BB962C8B-B14F-4D97-AF65-F5344CB8AC3E}">
        <p14:creationId xmlns:p14="http://schemas.microsoft.com/office/powerpoint/2010/main" val="187611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par>
                          <p:cTn id="40" fill="hold">
                            <p:stCondLst>
                              <p:cond delay="1250"/>
                            </p:stCondLst>
                            <p:childTnLst>
                              <p:par>
                                <p:cTn id="41" presetID="1" presetClass="entr" presetSubtype="0" fill="hold" grpId="1" nodeType="after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par>
                          <p:cTn id="45" fill="hold">
                            <p:stCondLst>
                              <p:cond delay="1250"/>
                            </p:stCondLst>
                            <p:childTnLst>
                              <p:par>
                                <p:cTn id="46" presetID="26" presetClass="emph" presetSubtype="0" fill="hold" grpId="0" nodeType="afterEffect">
                                  <p:stCondLst>
                                    <p:cond delay="0"/>
                                  </p:stCondLst>
                                  <p:childTnLst>
                                    <p:animEffect transition="out" filter="fade">
                                      <p:cBhvr>
                                        <p:cTn id="47" dur="750" tmFilter="0, 0; .2, .5; .8, .5; 1, 0"/>
                                        <p:tgtEl>
                                          <p:spTgt spid="11"/>
                                        </p:tgtEl>
                                      </p:cBhvr>
                                    </p:animEffect>
                                    <p:animScale>
                                      <p:cBhvr>
                                        <p:cTn id="48" dur="375" autoRev="1" fill="hold"/>
                                        <p:tgtEl>
                                          <p:spTgt spid="11"/>
                                        </p:tgtEl>
                                      </p:cBhvr>
                                      <p:by x="105000" y="105000"/>
                                    </p:animScale>
                                  </p:childTnLst>
                                </p:cTn>
                              </p:par>
                              <p:par>
                                <p:cTn id="49" presetID="26" presetClass="emph" presetSubtype="0" fill="hold" grpId="0" nodeType="withEffect">
                                  <p:stCondLst>
                                    <p:cond delay="0"/>
                                  </p:stCondLst>
                                  <p:childTnLst>
                                    <p:animEffect transition="out" filter="fade">
                                      <p:cBhvr>
                                        <p:cTn id="50" dur="750" tmFilter="0, 0; .2, .5; .8, .5; 1, 0"/>
                                        <p:tgtEl>
                                          <p:spTgt spid="14"/>
                                        </p:tgtEl>
                                      </p:cBhvr>
                                    </p:animEffect>
                                    <p:animScale>
                                      <p:cBhvr>
                                        <p:cTn id="51" dur="375"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P spid="11" grpId="0" animBg="1"/>
      <p:bldP spid="11" grpId="1" animBg="1"/>
      <p:bldP spid="14" grpId="0"/>
      <p:bldP spid="1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08A6D-4AA3-8863-CEA5-EDD01F1679CC}"/>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E5343A20-2DC1-06AD-3D7A-F886F2F58A75}"/>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4" name="Title 3">
            <a:extLst>
              <a:ext uri="{FF2B5EF4-FFF2-40B4-BE49-F238E27FC236}">
                <a16:creationId xmlns:a16="http://schemas.microsoft.com/office/drawing/2014/main" id="{6523F932-3434-500A-5B59-9ADB6B4AC5BE}"/>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B91B4263-34B3-E275-35DE-8B6AB2C43793}"/>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6C7ADEAA-BAD6-EEB1-79E6-2ACE48023521}"/>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4258AED4-1DAC-95F2-4C0A-35B16B100853}"/>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3F94FCC9-308C-9848-23AA-071A72030F45}"/>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DAF7E52F-D91E-5137-89CB-75FB42CBE6C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2384D111-E6E4-E45B-8451-967F025A7B93}"/>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EFDD8A92-69F3-DF4C-0FA5-2D59D009EACD}"/>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B972BBDA-4274-4B9C-A66C-FC6CDA83937C}"/>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375993A3-701B-11B9-F551-B609BBC2137B}"/>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181F048-1732-CF95-BA4B-8312054FEF6E}"/>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B15F84C-8213-6165-C693-D8B96616A63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79973B4-804D-37A1-89F5-9601DB2433E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C42432E3-BCAD-BD2B-E587-5B0B832E1079}"/>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910D3DE5-7535-693B-12BC-81A23882253D}"/>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E232A707-CD40-894A-455F-1B899B750066}"/>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148D2C48-1491-F979-77C1-F399F458481B}"/>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E29BF1D1-3426-852A-AB2C-D5B65CF5E3A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40CEB3E-3983-E2BF-116A-81359D9459C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403DE390-F55A-83C5-FB50-DC1387B7B34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D05DF872-DC74-B232-679F-A7AE8FA1CC3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51B0B484-4599-ED5A-3CF9-0642AFEF2928}"/>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6491E25E-54AB-533D-26A8-A251747D0B17}"/>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31DA6656-2A80-77AB-40FB-905A0D4E6B0B}"/>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0F616429-FC26-AD05-1B44-948C512F6711}"/>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F9F48BAE-7327-665F-11D8-1AC79A64DA24}"/>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6EBA7139-426D-688A-65D2-722B72D76A1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8BA8C429-A1E6-4E4A-13B0-B0B43E97AA4F}"/>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1F6BDFDC-EF5A-DE08-D45A-CF9937F9135B}"/>
              </a:ext>
            </a:extLst>
          </p:cNvPr>
          <p:cNvSpPr txBox="1"/>
          <p:nvPr/>
        </p:nvSpPr>
        <p:spPr>
          <a:xfrm>
            <a:off x="10323576"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21" name="Rectangle: Rounded Corners 20">
            <a:extLst>
              <a:ext uri="{FF2B5EF4-FFF2-40B4-BE49-F238E27FC236}">
                <a16:creationId xmlns:a16="http://schemas.microsoft.com/office/drawing/2014/main" id="{40687669-5D88-7929-9F59-34B65B7389D6}"/>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8542835B-9A5C-D2D0-FF78-FAC8E60F4436}"/>
              </a:ext>
            </a:extLst>
          </p:cNvPr>
          <p:cNvSpPr txBox="1">
            <a:spLocks/>
          </p:cNvSpPr>
          <p:nvPr/>
        </p:nvSpPr>
        <p:spPr>
          <a:xfrm>
            <a:off x="603504" y="166420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ESFJ &amp; ENFJ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harmonious relationships is likely an advantage when you are required to adapt your approach to meet individuals’ needs.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resilient to setbacks or challenges when you can rally those around you toward a common purpose, but you may struggle more in situations requiring in-depth logical analysis of the business environment.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avoid conflict by ceding to others too quickly, as your desire for harmony may cause you to overlook technical constraints.</a:t>
            </a:r>
          </a:p>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ISFP &amp; INFP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values-led flexibility is likely an advantage when you are required to adapt your approach to support individuals.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resilient to setbacks or challenges when you can connect with the core values at stake to identify the “right” thing to do, but you may struggle more with situations or people who demand objective, logical solutions.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fall into black-and-white moral thinking or to overlook important demands of the task.</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B5706B81-C352-4688-5B29-7D63A6BAB58E}"/>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087C265D-A776-0C82-037F-E73C3AFA540D}"/>
              </a:ext>
            </a:extLst>
          </p:cNvPr>
          <p:cNvSpPr txBox="1"/>
          <p:nvPr/>
        </p:nvSpPr>
        <p:spPr>
          <a:xfrm>
            <a:off x="10323576" y="4937760"/>
            <a:ext cx="1472184" cy="33832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11" name="Rectangle: Folded Corner 10">
            <a:extLst>
              <a:ext uri="{FF2B5EF4-FFF2-40B4-BE49-F238E27FC236}">
                <a16:creationId xmlns:a16="http://schemas.microsoft.com/office/drawing/2014/main" id="{F4743DA2-6CBB-7D05-AAA2-3BE0A821541C}"/>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5654B94-77DE-9162-EE28-D8A2AEC2A1FB}"/>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Fe &amp; Fi</a:t>
            </a:r>
          </a:p>
        </p:txBody>
      </p:sp>
    </p:spTree>
    <p:custDataLst>
      <p:tags r:id="rId1"/>
    </p:custDataLst>
    <p:extLst>
      <p:ext uri="{BB962C8B-B14F-4D97-AF65-F5344CB8AC3E}">
        <p14:creationId xmlns:p14="http://schemas.microsoft.com/office/powerpoint/2010/main" val="4056961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par>
                          <p:cTn id="40" fill="hold">
                            <p:stCondLst>
                              <p:cond delay="1250"/>
                            </p:stCondLst>
                            <p:childTnLst>
                              <p:par>
                                <p:cTn id="41" presetID="1" presetClass="entr" presetSubtype="0" fill="hold" grpId="1" nodeType="after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par>
                          <p:cTn id="45" fill="hold">
                            <p:stCondLst>
                              <p:cond delay="1250"/>
                            </p:stCondLst>
                            <p:childTnLst>
                              <p:par>
                                <p:cTn id="46" presetID="26" presetClass="emph" presetSubtype="0" fill="hold" grpId="0" nodeType="afterEffect">
                                  <p:stCondLst>
                                    <p:cond delay="0"/>
                                  </p:stCondLst>
                                  <p:childTnLst>
                                    <p:animEffect transition="out" filter="fade">
                                      <p:cBhvr>
                                        <p:cTn id="47" dur="750" tmFilter="0, 0; .2, .5; .8, .5; 1, 0"/>
                                        <p:tgtEl>
                                          <p:spTgt spid="11"/>
                                        </p:tgtEl>
                                      </p:cBhvr>
                                    </p:animEffect>
                                    <p:animScale>
                                      <p:cBhvr>
                                        <p:cTn id="48" dur="375" autoRev="1" fill="hold"/>
                                        <p:tgtEl>
                                          <p:spTgt spid="11"/>
                                        </p:tgtEl>
                                      </p:cBhvr>
                                      <p:by x="105000" y="105000"/>
                                    </p:animScale>
                                  </p:childTnLst>
                                </p:cTn>
                              </p:par>
                              <p:par>
                                <p:cTn id="49" presetID="26" presetClass="emph" presetSubtype="0" fill="hold" grpId="0" nodeType="withEffect">
                                  <p:stCondLst>
                                    <p:cond delay="0"/>
                                  </p:stCondLst>
                                  <p:childTnLst>
                                    <p:animEffect transition="out" filter="fade">
                                      <p:cBhvr>
                                        <p:cTn id="50" dur="750" tmFilter="0, 0; .2, .5; .8, .5; 1, 0"/>
                                        <p:tgtEl>
                                          <p:spTgt spid="14"/>
                                        </p:tgtEl>
                                      </p:cBhvr>
                                    </p:animEffect>
                                    <p:animScale>
                                      <p:cBhvr>
                                        <p:cTn id="51" dur="375"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P spid="11" grpId="0" animBg="1"/>
      <p:bldP spid="11" grpId="1" animBg="1"/>
      <p:bldP spid="14" grpId="0"/>
      <p:bldP spid="1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BF89-546E-FB28-02A0-406A7D47BA65}"/>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51D4E6C-6EE7-38AC-A957-53A3144058F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D37BFB3-B155-510E-6044-570899D4256F}"/>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CB3B2B9-666C-1727-5286-D7323F339BF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650AC6D-0550-4F16-1CC9-4FEE5FA608B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B283A9F-0F04-0917-2F5E-ADC3DA5EBE7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D940B44-030B-E7E0-AFCC-3D2224A0203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AB1E40E-3EC7-EA55-8EB6-9FCE0A78C1B3}"/>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4" action="ppaction://hlinksldjump"/>
              <a:extLst>
                <a:ext uri="{FF2B5EF4-FFF2-40B4-BE49-F238E27FC236}">
                  <a16:creationId xmlns:a16="http://schemas.microsoft.com/office/drawing/2014/main" id="{04632ACE-2902-8511-5829-13571018463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23A017-CC15-04C6-25EC-35FE6D892EA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28031B8-9EA7-D1B6-85A6-E7A4792422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380A60-B93D-C1E4-3E07-D013718C28C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93A0A1D-B2C1-1D3D-CC3B-DF22E85AA5B3}"/>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E79831B4-4BD4-1DBF-7190-3819D414793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B4647A0-1B66-8F2D-43E4-A0FA63B9AF1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5756BA57-3B2C-A2D1-9A2D-54A94A92509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51522EF-C3F1-C97E-E81F-85FBC9C7201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133CE39D-7EE9-1545-1074-D1F4B80A5EA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05B4710-DACB-60F6-94F8-BE49382996B6}"/>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D079892-DE7D-C434-528C-58E3C568452C}"/>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C848C77-0A48-CD97-C28A-66637FF793D5}"/>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E172A89-294B-F12F-2D96-5F0BB607F41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B2AB4A20-F3BE-2C82-58C4-38046FE7DCE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4E8F8B2-91FE-2DD4-0576-69A6105400EB}"/>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D207F6F-9E0D-6F76-AE8B-08F011041E10}"/>
              </a:ext>
            </a:extLst>
          </p:cNvPr>
          <p:cNvSpPr txBox="1"/>
          <p:nvPr/>
        </p:nvSpPr>
        <p:spPr>
          <a:xfrm>
            <a:off x="10464947"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
        <p:nvSpPr>
          <p:cNvPr id="22" name="TextBox 21">
            <a:extLst>
              <a:ext uri="{FF2B5EF4-FFF2-40B4-BE49-F238E27FC236}">
                <a16:creationId xmlns:a16="http://schemas.microsoft.com/office/drawing/2014/main" id="{8229B6C0-8A35-ACD2-2F37-A531EBA8ED18}"/>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
        <p:nvSpPr>
          <p:cNvPr id="27" name="Title 3">
            <a:extLst>
              <a:ext uri="{FF2B5EF4-FFF2-40B4-BE49-F238E27FC236}">
                <a16:creationId xmlns:a16="http://schemas.microsoft.com/office/drawing/2014/main" id="{5D645DF0-AACE-B5F6-7BA7-880D17778CDE}"/>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3788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1541C-63DC-E076-E565-6F172490763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707D0DE-1B48-E1BD-0073-A3C2E65E926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112E9129-E1AD-296D-247A-80D45E3895C5}"/>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707994B-2809-93AD-AA2B-A8AC2DDEF2AB}"/>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28F5663-B06B-C8AD-09BF-0548C25A3D2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27B56C6-A6D8-F3F6-8937-AAEE5933DA5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CCDF9C7F-13CF-E73A-73ED-549B52F4847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6A8D2D47-104C-7C24-5CCF-C72293EAAA62}"/>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56EB6BDC-F0FE-3E99-6556-514284C46F6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938D664-AC4D-959E-6491-A2A352704F9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851F3D6-BE55-22D6-7A46-AEEA4B6EE8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1594FD3-A76B-14CA-2737-2EFD381F02E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701C485E-DEC0-9C84-50F0-310A99E1A3BE}"/>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5CB48B22-9368-D534-F898-D50E18CC52CD}"/>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189AAAB-4ADF-6E8A-823B-4EA0B3C8F279}"/>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A4920DE-3A06-E6DC-3F92-7115D556266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B3DF975E-33F9-C840-4D3F-C2730E10520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D02544AD-343A-8D09-8440-8B3AEA191F5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EBF47439-3B52-CABF-EC56-143CFA8A90FC}"/>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9BD15921-94B2-E32E-9202-EEC4CFBCAB95}"/>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CF36BE91-0845-9ACE-9C83-C34299410F88}"/>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4C5F0756-2C65-ED15-FBDF-8B7CE89C5602}"/>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F2B8155C-6D05-F8C2-CE37-877BD93D5451}"/>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E921C536-7459-B8D5-CB39-43ECA1515CEC}"/>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0EEDA3E4-903B-F953-02A1-D0EB7B4248A5}"/>
              </a:ext>
            </a:extLst>
          </p:cNvPr>
          <p:cNvSpPr txBox="1"/>
          <p:nvPr/>
        </p:nvSpPr>
        <p:spPr>
          <a:xfrm>
            <a:off x="10469880"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
        <p:nvSpPr>
          <p:cNvPr id="22" name="TextBox 21">
            <a:extLst>
              <a:ext uri="{FF2B5EF4-FFF2-40B4-BE49-F238E27FC236}">
                <a16:creationId xmlns:a16="http://schemas.microsoft.com/office/drawing/2014/main" id="{8CDEFEDB-FB20-21B4-FFFB-7EF2F7483332}"/>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
        <p:nvSpPr>
          <p:cNvPr id="27" name="Title 3">
            <a:extLst>
              <a:ext uri="{FF2B5EF4-FFF2-40B4-BE49-F238E27FC236}">
                <a16:creationId xmlns:a16="http://schemas.microsoft.com/office/drawing/2014/main" id="{E81C1A45-BE20-516B-1413-3BD7FEF33E41}"/>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578612B7-4FD9-9B6B-564E-82FC9469F11E}"/>
              </a:ext>
            </a:extLst>
          </p:cNvPr>
          <p:cNvPicPr>
            <a:picLocks noChangeAspect="1"/>
          </p:cNvPicPr>
          <p:nvPr/>
        </p:nvPicPr>
        <p:blipFill>
          <a:blip r:embed="rId6"/>
          <a:stretch>
            <a:fillRect/>
          </a:stretch>
        </p:blipFill>
        <p:spPr>
          <a:xfrm>
            <a:off x="555434" y="1696819"/>
            <a:ext cx="3419475" cy="647700"/>
          </a:xfrm>
          <a:prstGeom prst="rect">
            <a:avLst/>
          </a:prstGeom>
        </p:spPr>
      </p:pic>
      <p:sp>
        <p:nvSpPr>
          <p:cNvPr id="6" name="Rectangle: Rounded Corners 5">
            <a:extLst>
              <a:ext uri="{FF2B5EF4-FFF2-40B4-BE49-F238E27FC236}">
                <a16:creationId xmlns:a16="http://schemas.microsoft.com/office/drawing/2014/main" id="{19DB159B-D6A5-D09C-50B0-C72122BCFE8C}"/>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F10A5B87-CE23-DED1-D3CE-D4518372F1AF}"/>
              </a:ext>
            </a:extLst>
          </p:cNvPr>
          <p:cNvSpPr txBox="1">
            <a:spLocks/>
          </p:cNvSpPr>
          <p:nvPr/>
        </p:nvSpPr>
        <p:spPr>
          <a:xfrm>
            <a:off x="827252" y="2615490"/>
            <a:ext cx="8156492"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Anticipates challenges and opportunities in the business environment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Proactively guides the business direction, balancing short-term and long-term goals</a:t>
            </a:r>
          </a:p>
        </p:txBody>
      </p:sp>
      <p:pic>
        <p:nvPicPr>
          <p:cNvPr id="21" name="Picture 20" descr="A black background with a black square&#10;&#10;Description automatically generated with medium confidence">
            <a:extLst>
              <a:ext uri="{FF2B5EF4-FFF2-40B4-BE49-F238E27FC236}">
                <a16:creationId xmlns:a16="http://schemas.microsoft.com/office/drawing/2014/main" id="{6DA3A10F-DDB5-AE91-F7A8-795AEF2D4AFC}"/>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8CF9B15A-BB8E-597E-1E77-5225B9B5D562}"/>
              </a:ext>
            </a:extLst>
          </p:cNvPr>
          <p:cNvSpPr txBox="1"/>
          <p:nvPr/>
        </p:nvSpPr>
        <p:spPr>
          <a:xfrm>
            <a:off x="10469880" y="482372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Tree>
    <p:custDataLst>
      <p:tags r:id="rId1"/>
    </p:custDataLst>
    <p:extLst>
      <p:ext uri="{BB962C8B-B14F-4D97-AF65-F5344CB8AC3E}">
        <p14:creationId xmlns:p14="http://schemas.microsoft.com/office/powerpoint/2010/main" val="3231962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675" decel="100000" fill="hold"/>
                                        <p:tgtEl>
                                          <p:spTgt spid="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675" decel="100000" fill="hold"/>
                                        <p:tgtEl>
                                          <p:spTgt spid="12"/>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12"/>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750"/>
                                        <p:tgtEl>
                                          <p:spTgt spid="28"/>
                                        </p:tgtEl>
                                      </p:cBhvr>
                                    </p:animEffect>
                                    <p:anim calcmode="lin" valueType="num">
                                      <p:cBhvr>
                                        <p:cTn id="26" dur="750" fill="hold"/>
                                        <p:tgtEl>
                                          <p:spTgt spid="28"/>
                                        </p:tgtEl>
                                        <p:attrNameLst>
                                          <p:attrName>ppt_x</p:attrName>
                                        </p:attrNameLst>
                                      </p:cBhvr>
                                      <p:tavLst>
                                        <p:tav tm="0">
                                          <p:val>
                                            <p:strVal val="#ppt_x"/>
                                          </p:val>
                                        </p:tav>
                                        <p:tav tm="100000">
                                          <p:val>
                                            <p:strVal val="#ppt_x"/>
                                          </p:val>
                                        </p:tav>
                                      </p:tavLst>
                                    </p:anim>
                                    <p:anim calcmode="lin" valueType="num">
                                      <p:cBhvr>
                                        <p:cTn id="27" dur="675" decel="100000" fill="hold"/>
                                        <p:tgtEl>
                                          <p:spTgt spid="28"/>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35DDB-76ED-F1E7-8E86-E7D193D3D011}"/>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A09002F-4522-4586-865F-9E2D79EF699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A4F95136-79AF-9295-DE47-7764F6DFCEEA}"/>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C511849C-BC92-FB6B-824A-443C61AB203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EC8E2182-C1A6-6DEB-A304-AB16FBE7A3C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C115EC8B-8A81-E893-8169-F10B2E382C2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21B367E-5DB1-43D3-90A2-BD159834F3F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9F884CB0-1B37-A7DA-0155-BC2A2CAD254A}"/>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C5B2492-C556-022C-CA80-20BC2D5F15F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FA56CD5-3D66-BE8C-B4B9-F21543D6BAA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C3BDEC3-D161-3A72-177B-A3276731D24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17B818B-0022-B535-34D2-6B3FEE3B0AA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72A04F7-7819-1080-79CA-F46402951697}"/>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384101E7-A023-C273-4CA2-1976E21DF21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F7D61C3F-D93A-48C0-7A83-F1EB51F1CFC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EA2F465-BD1A-00B4-8AA8-A7527056FD1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3A559716-649F-E743-4E9F-7AA3F8CA6CD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BB6508A-1A6C-0E85-42A2-C94FE6B32B77}"/>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7D3E08CD-84F0-482B-64B6-85EF1089DCDE}"/>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20447728-9C6E-3539-B9E9-B6929D860F86}"/>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8AC03669-F121-195D-61B2-1B005A27BA76}"/>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1258783-DA58-0E90-0AB2-B7F49DEFBC28}"/>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7C489E9-F7EC-CBB5-B3BD-8471F4BB4510}"/>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22CE452-8E87-0742-0C9F-AC78C213AC3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925F668E-8A73-E652-A3C5-DCD46351D196}"/>
              </a:ext>
            </a:extLst>
          </p:cNvPr>
          <p:cNvSpPr txBox="1"/>
          <p:nvPr/>
        </p:nvSpPr>
        <p:spPr>
          <a:xfrm>
            <a:off x="10469880"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
        <p:nvSpPr>
          <p:cNvPr id="22" name="TextBox 21">
            <a:extLst>
              <a:ext uri="{FF2B5EF4-FFF2-40B4-BE49-F238E27FC236}">
                <a16:creationId xmlns:a16="http://schemas.microsoft.com/office/drawing/2014/main" id="{45D7CC5A-1C75-25E4-98E3-1A7B7D79E0FB}"/>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
        <p:nvSpPr>
          <p:cNvPr id="27" name="Title 3">
            <a:extLst>
              <a:ext uri="{FF2B5EF4-FFF2-40B4-BE49-F238E27FC236}">
                <a16:creationId xmlns:a16="http://schemas.microsoft.com/office/drawing/2014/main" id="{7D0A0A39-D838-6BA5-4B0A-AE285931E111}"/>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CF8933FA-0C47-9EF0-7F22-F185849253EC}"/>
              </a:ext>
            </a:extLst>
          </p:cNvPr>
          <p:cNvSpPr/>
          <p:nvPr/>
        </p:nvSpPr>
        <p:spPr>
          <a:xfrm>
            <a:off x="4113406" y="1801368"/>
            <a:ext cx="3419856" cy="658368"/>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1EE17884-F561-68BA-0B2C-DC315DA2E199}"/>
              </a:ext>
            </a:extLst>
          </p:cNvPr>
          <p:cNvGrpSpPr/>
          <p:nvPr/>
        </p:nvGrpSpPr>
        <p:grpSpPr>
          <a:xfrm>
            <a:off x="4224292" y="1965960"/>
            <a:ext cx="338328" cy="338328"/>
            <a:chOff x="687637" y="2265052"/>
            <a:chExt cx="338328" cy="338328"/>
          </a:xfrm>
        </p:grpSpPr>
        <p:sp>
          <p:nvSpPr>
            <p:cNvPr id="41" name="Oval 40">
              <a:extLst>
                <a:ext uri="{FF2B5EF4-FFF2-40B4-BE49-F238E27FC236}">
                  <a16:creationId xmlns:a16="http://schemas.microsoft.com/office/drawing/2014/main" id="{C1D73831-05C6-BD0E-E856-0749BCD1240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FFC98FCD-EE7D-0CCE-73D1-0D39599F9FB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3" name="Rectangle: Rounded Corners 42">
            <a:extLst>
              <a:ext uri="{FF2B5EF4-FFF2-40B4-BE49-F238E27FC236}">
                <a16:creationId xmlns:a16="http://schemas.microsoft.com/office/drawing/2014/main" id="{AA08F97B-F1F7-69B3-DBA6-1DA1B0DD3F5E}"/>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CE4EA6C1-5594-E657-89BB-A5C6E93F1B28}"/>
              </a:ext>
            </a:extLst>
          </p:cNvPr>
          <p:cNvSpPr txBox="1">
            <a:spLocks/>
          </p:cNvSpPr>
          <p:nvPr/>
        </p:nvSpPr>
        <p:spPr>
          <a:xfrm>
            <a:off x="768096"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engage in strategic thinking to anticipate challenges and opportunities. Whether they are more concerned with short-term or long-term goals, and with the bottom line or people issues, will vary according to type. All types can benefit from broadening their perspective to achieve a more balanced view.</a:t>
            </a:r>
          </a:p>
        </p:txBody>
      </p:sp>
      <p:grpSp>
        <p:nvGrpSpPr>
          <p:cNvPr id="45" name="Group 44">
            <a:extLst>
              <a:ext uri="{FF2B5EF4-FFF2-40B4-BE49-F238E27FC236}">
                <a16:creationId xmlns:a16="http://schemas.microsoft.com/office/drawing/2014/main" id="{DE5FA9B3-E2F8-52F6-B2C6-E556A7C33383}"/>
              </a:ext>
            </a:extLst>
          </p:cNvPr>
          <p:cNvGrpSpPr/>
          <p:nvPr/>
        </p:nvGrpSpPr>
        <p:grpSpPr>
          <a:xfrm>
            <a:off x="10322673" y="4243254"/>
            <a:ext cx="1580612" cy="1757812"/>
            <a:chOff x="8374316" y="4243254"/>
            <a:chExt cx="1580612"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3AC3487E-0F89-64E7-5C4E-249B5A652DA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B9182023-7629-2E4C-DF27-7EDD0910C299}"/>
                </a:ext>
              </a:extLst>
            </p:cNvPr>
            <p:cNvSpPr txBox="1"/>
            <p:nvPr/>
          </p:nvSpPr>
          <p:spPr>
            <a:xfrm>
              <a:off x="8521523" y="482564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Strategic Thinking</a:t>
              </a:r>
            </a:p>
          </p:txBody>
        </p:sp>
      </p:grpSp>
    </p:spTree>
    <p:custDataLst>
      <p:tags r:id="rId1"/>
    </p:custDataLst>
    <p:extLst>
      <p:ext uri="{BB962C8B-B14F-4D97-AF65-F5344CB8AC3E}">
        <p14:creationId xmlns:p14="http://schemas.microsoft.com/office/powerpoint/2010/main" val="222775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750"/>
                                        <p:tgtEl>
                                          <p:spTgt spid="43"/>
                                        </p:tgtEl>
                                      </p:cBhvr>
                                    </p:animEffect>
                                    <p:anim calcmode="lin" valueType="num">
                                      <p:cBhvr>
                                        <p:cTn id="19" dur="750" fill="hold"/>
                                        <p:tgtEl>
                                          <p:spTgt spid="43"/>
                                        </p:tgtEl>
                                        <p:attrNameLst>
                                          <p:attrName>ppt_x</p:attrName>
                                        </p:attrNameLst>
                                      </p:cBhvr>
                                      <p:tavLst>
                                        <p:tav tm="0">
                                          <p:val>
                                            <p:strVal val="#ppt_x"/>
                                          </p:val>
                                        </p:tav>
                                        <p:tav tm="100000">
                                          <p:val>
                                            <p:strVal val="#ppt_x"/>
                                          </p:val>
                                        </p:tav>
                                      </p:tavLst>
                                    </p:anim>
                                    <p:anim calcmode="lin" valueType="num">
                                      <p:cBhvr>
                                        <p:cTn id="20" dur="675" decel="100000" fill="hold"/>
                                        <p:tgtEl>
                                          <p:spTgt spid="4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750"/>
                                        <p:tgtEl>
                                          <p:spTgt spid="44"/>
                                        </p:tgtEl>
                                      </p:cBhvr>
                                    </p:animEffect>
                                    <p:anim calcmode="lin" valueType="num">
                                      <p:cBhvr>
                                        <p:cTn id="25" dur="750" fill="hold"/>
                                        <p:tgtEl>
                                          <p:spTgt spid="44"/>
                                        </p:tgtEl>
                                        <p:attrNameLst>
                                          <p:attrName>ppt_x</p:attrName>
                                        </p:attrNameLst>
                                      </p:cBhvr>
                                      <p:tavLst>
                                        <p:tav tm="0">
                                          <p:val>
                                            <p:strVal val="#ppt_x"/>
                                          </p:val>
                                        </p:tav>
                                        <p:tav tm="100000">
                                          <p:val>
                                            <p:strVal val="#ppt_x"/>
                                          </p:val>
                                        </p:tav>
                                      </p:tavLst>
                                    </p:anim>
                                    <p:anim calcmode="lin" valueType="num">
                                      <p:cBhvr>
                                        <p:cTn id="26" dur="675" decel="100000" fill="hold"/>
                                        <p:tgtEl>
                                          <p:spTgt spid="44"/>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44"/>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50"/>
                                        <p:tgtEl>
                                          <p:spTgt spid="45"/>
                                        </p:tgtEl>
                                      </p:cBhvr>
                                    </p:animEffect>
                                    <p:anim calcmode="lin" valueType="num">
                                      <p:cBhvr>
                                        <p:cTn id="31" dur="750" fill="hold"/>
                                        <p:tgtEl>
                                          <p:spTgt spid="45"/>
                                        </p:tgtEl>
                                        <p:attrNameLst>
                                          <p:attrName>ppt_x</p:attrName>
                                        </p:attrNameLst>
                                      </p:cBhvr>
                                      <p:tavLst>
                                        <p:tav tm="0">
                                          <p:val>
                                            <p:strVal val="#ppt_x"/>
                                          </p:val>
                                        </p:tav>
                                        <p:tav tm="100000">
                                          <p:val>
                                            <p:strVal val="#ppt_x"/>
                                          </p:val>
                                        </p:tav>
                                      </p:tavLst>
                                    </p:anim>
                                    <p:anim calcmode="lin" valueType="num">
                                      <p:cBhvr>
                                        <p:cTn id="32" dur="675" decel="100000" fill="hold"/>
                                        <p:tgtEl>
                                          <p:spTgt spid="45"/>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animBg="1"/>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CFF90-D9B6-0EA0-F422-65EFC2B94AC4}"/>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8357992-63B9-8DE7-917A-34F4DAAAAFE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9C19A6B8-3FD1-95C5-34FD-40B11B0D2EBC}"/>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540AEFA4-29AE-CF0E-46DE-549A38878772}"/>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17C68CB-1D40-498E-8686-54255839F0C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4C27D3B-13C0-DB96-746A-D49FA0685F6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6D15EFD-39C5-1B28-6845-DC8BD2E90C7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7641B9CB-2DD4-524A-5539-4B8074388DC9}"/>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4618727-9A91-E2EF-E3A1-B697B024B07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37C91D95-4CED-482D-02E2-A7ADDF8035FB}"/>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2E4DD7D1-E3F9-1B35-9A3C-DD7B298477D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3A1C13A7-CE63-64DC-6731-350DA6A839B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E588055F-269E-5E1B-E84C-B65E4BB16C7A}"/>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52FDC31-A787-8E82-1D8E-8A18E9C5DD8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63853D96-5F55-3AE2-FB7B-686488480144}"/>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825C9D00-7C81-015F-6F39-05CB6FC1E16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882E962-4B7D-14F5-BD0C-894E5737409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2F4AEB38-20AD-AE0F-1D7C-E33CE5603EF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F55E7FDB-EFE7-B6F4-B98F-936693C77015}"/>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7DC7412D-B59E-CFBB-7C3B-A1FB66BE3647}"/>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9CD020CA-2B91-E372-C39A-930D89CECFD1}"/>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E4B259D9-FBAF-5965-51D5-35E3530E26CA}"/>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53E668FA-34CB-98C0-98D1-CA318E4CC43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7567219A-F3A3-BC1E-5880-D5B91EBC7BC6}"/>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13F38D75-BECE-D5C7-9073-7ACD4AF92114}"/>
              </a:ext>
            </a:extLst>
          </p:cNvPr>
          <p:cNvSpPr txBox="1"/>
          <p:nvPr/>
        </p:nvSpPr>
        <p:spPr>
          <a:xfrm>
            <a:off x="10469880"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
        <p:nvSpPr>
          <p:cNvPr id="22" name="TextBox 21">
            <a:extLst>
              <a:ext uri="{FF2B5EF4-FFF2-40B4-BE49-F238E27FC236}">
                <a16:creationId xmlns:a16="http://schemas.microsoft.com/office/drawing/2014/main" id="{F73C2877-CCC8-DF67-5072-2759263628CC}"/>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
        <p:nvSpPr>
          <p:cNvPr id="27" name="Title 3">
            <a:extLst>
              <a:ext uri="{FF2B5EF4-FFF2-40B4-BE49-F238E27FC236}">
                <a16:creationId xmlns:a16="http://schemas.microsoft.com/office/drawing/2014/main" id="{EEAD1A49-137D-A77E-6C28-21553CA7A9B4}"/>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1E261BD6-16F7-DC75-9EA5-926D058EB7F6}"/>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801257A2-A4F6-2A40-0A11-46772C28FDDF}"/>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D0989E32-213B-8F3C-26B2-2E267F88613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833B4081-57A4-B829-E963-09794832893B}"/>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59E1BE40-DBA9-A0A0-52D7-01FD6BB98E9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6DCD4E5E-8F65-4A70-D5B3-84B53FF90E61}"/>
              </a:ext>
            </a:extLst>
          </p:cNvPr>
          <p:cNvGrpSpPr/>
          <p:nvPr/>
        </p:nvGrpSpPr>
        <p:grpSpPr>
          <a:xfrm>
            <a:off x="10322673" y="4243254"/>
            <a:ext cx="1580611" cy="1757812"/>
            <a:chOff x="8374316" y="4243254"/>
            <a:chExt cx="1580611"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E610E523-B201-92BE-A4B5-722008CC6FE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23E6EC3D-7E4D-02CB-7984-C85500EC3E23}"/>
                </a:ext>
              </a:extLst>
            </p:cNvPr>
            <p:cNvSpPr txBox="1"/>
            <p:nvPr/>
          </p:nvSpPr>
          <p:spPr>
            <a:xfrm>
              <a:off x="8521523"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Strategic Thinking</a:t>
              </a:r>
            </a:p>
          </p:txBody>
        </p:sp>
      </p:grpSp>
      <p:sp>
        <p:nvSpPr>
          <p:cNvPr id="37" name="Content Placeholder 1">
            <a:extLst>
              <a:ext uri="{FF2B5EF4-FFF2-40B4-BE49-F238E27FC236}">
                <a16:creationId xmlns:a16="http://schemas.microsoft.com/office/drawing/2014/main" id="{611B0DD2-5719-17C5-DCF7-147C7F3F7C65}"/>
              </a:ext>
            </a:extLst>
          </p:cNvPr>
          <p:cNvSpPr txBox="1">
            <a:spLocks/>
          </p:cNvSpPr>
          <p:nvPr/>
        </p:nvSpPr>
        <p:spPr>
          <a:xfrm>
            <a:off x="624753" y="160724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anticipate challenges and opportunities in the immediate business environment and focus on what is most practically achievable in the short term to guide the organization forward. Try to expand your horizons by engaging in longer-term analysis as well; be careful not to prioritize expedience over the bigger picture.</a:t>
            </a: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ISTJ &amp; ISFJ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anticipate challenges and short-term obstacles to practical results and focus on solutions that have worked in the past to guide the organization forward. Try to expand your horizons by engaging in brainstorming longer-term possibilities; be careful not to prioritize continuity and tradition over creativity and innovation.</a:t>
            </a: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ENTP &amp; ENFP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anticipate future opportunities and the many possible benefits they could bring, especially in the long term. Try to ground your thinking by appraising current, practical needs as well so that you don’t overlook potential challenges; be careful not to prioritize novelty over efficiency and follow-through.</a:t>
            </a: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INTJ &amp; INFJ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conceptualize future possibilities and may seem prescient in anticipating challenges. Try to ground your thinking by considering current realities as well so that you don’t spend too long thinking about what might be at the expense of what is. Be careful not to prioritize long-term significance over short-term practical utility.</a:t>
            </a:r>
          </a:p>
        </p:txBody>
      </p:sp>
    </p:spTree>
    <p:custDataLst>
      <p:tags r:id="rId1"/>
    </p:custDataLst>
    <p:extLst>
      <p:ext uri="{BB962C8B-B14F-4D97-AF65-F5344CB8AC3E}">
        <p14:creationId xmlns:p14="http://schemas.microsoft.com/office/powerpoint/2010/main" val="408896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750"/>
                                        <p:tgtEl>
                                          <p:spTgt spid="37"/>
                                        </p:tgtEl>
                                      </p:cBhvr>
                                    </p:animEffect>
                                    <p:anim calcmode="lin" valueType="num">
                                      <p:cBhvr>
                                        <p:cTn id="31" dur="750" fill="hold"/>
                                        <p:tgtEl>
                                          <p:spTgt spid="37"/>
                                        </p:tgtEl>
                                        <p:attrNameLst>
                                          <p:attrName>ppt_x</p:attrName>
                                        </p:attrNameLst>
                                      </p:cBhvr>
                                      <p:tavLst>
                                        <p:tav tm="0">
                                          <p:val>
                                            <p:strVal val="#ppt_x"/>
                                          </p:val>
                                        </p:tav>
                                        <p:tav tm="100000">
                                          <p:val>
                                            <p:strVal val="#ppt_x"/>
                                          </p:val>
                                        </p:tav>
                                      </p:tavLst>
                                    </p:anim>
                                    <p:anim calcmode="lin" valueType="num">
                                      <p:cBhvr>
                                        <p:cTn id="32" dur="675" decel="100000" fill="hold"/>
                                        <p:tgtEl>
                                          <p:spTgt spid="3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CCCD8-FA06-F83A-D43E-97B7024B181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7D12F61-1488-813B-5A9E-3F5B521D5248}"/>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12B773E4-9255-AA0C-110A-C1EC3AD07D40}"/>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639977C-0B29-899B-A54C-D9D05C5A550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80A85F2E-D756-A5B5-430C-EAAFD731324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C0B9B916-C65A-5242-EC07-1070A14DDA0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5214EF4-27F7-6906-CC8D-2A3983C8827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8FC7C682-68BD-68B9-BB43-D21EE965795F}"/>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6999E1D-16CB-32C2-9BA0-DC48ACC12CFE}"/>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0CFC35A-DA96-6855-4F12-012E34AF2F5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2FCC7126-31A4-BE40-E8C4-4381C3AFEE0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65A9634-A465-F018-81A7-77A1F31E9F3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73C1F912-AAB3-CC94-8DE7-FAF5D16BE5F2}"/>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53CEE1F4-ADE5-92F7-05E9-58EC339A27D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18DFFDEC-1AA1-AD6D-B107-BADF90AC24F7}"/>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A75C8C76-62B2-8A7C-C387-37B164469F9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669880E1-113F-59B1-782E-2A122CD9858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9BF28CB4-3B75-5E33-D98F-B58C54DA0874}"/>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A754F387-00D9-FC8F-818B-EE65B5262A25}"/>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1850683A-D7B1-1892-4FFA-46BECC8F969B}"/>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881FB27A-1AC7-FBDA-4F19-28527D726555}"/>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99640929-E6C5-0A5B-616D-637003C6210D}"/>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630913BB-6711-112D-161D-161A601A9A0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E2DD13CF-0E0A-15B0-CC02-6A636AD93CDC}"/>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6BB20948-4864-6DCF-FFF3-F91CBB1FFC63}"/>
              </a:ext>
            </a:extLst>
          </p:cNvPr>
          <p:cNvSpPr txBox="1"/>
          <p:nvPr/>
        </p:nvSpPr>
        <p:spPr>
          <a:xfrm>
            <a:off x="10469880"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
        <p:nvSpPr>
          <p:cNvPr id="22" name="TextBox 21">
            <a:extLst>
              <a:ext uri="{FF2B5EF4-FFF2-40B4-BE49-F238E27FC236}">
                <a16:creationId xmlns:a16="http://schemas.microsoft.com/office/drawing/2014/main" id="{9EB9B67C-0ADB-0A65-6A0C-E9107BE9D75A}"/>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Strategic Thinking</a:t>
            </a:r>
          </a:p>
        </p:txBody>
      </p:sp>
      <p:sp>
        <p:nvSpPr>
          <p:cNvPr id="27" name="Title 3">
            <a:extLst>
              <a:ext uri="{FF2B5EF4-FFF2-40B4-BE49-F238E27FC236}">
                <a16:creationId xmlns:a16="http://schemas.microsoft.com/office/drawing/2014/main" id="{9DDF2644-1B3D-9FE8-75F3-4DB7BC230021}"/>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5634B2ED-8D21-A585-07A2-E1F7453F3E04}"/>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r>
              <a:rPr lang="en-US" sz="1400" b="1" kern="0">
                <a:solidFill>
                  <a:srgbClr val="FFFFFF"/>
                </a:solidFill>
                <a:latin typeface="Open Sans" panose="020B0606030504020204" pitchFamily="34" charset="0"/>
                <a:ea typeface="Open Sans" panose="020B0606030504020204" pitchFamily="34" charset="0"/>
                <a:cs typeface="Open Sans" panose="020B0606030504020204" pitchFamily="34" charset="0"/>
              </a:rPr>
              <a:t> (cont.)</a:t>
            </a:r>
            <a:endPar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EB6BABD0-BF97-E1D8-4E5B-27477F3B6AEE}"/>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42C41FCE-F124-06D6-3D2B-0092E2DFB58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EF1E6248-59B9-C8B0-4913-BC6C80595B1D}"/>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9944133A-E766-13F3-0ED1-4C99BDEE393F}"/>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C9A6FF22-0B9D-8857-95F7-32860B700FF4}"/>
              </a:ext>
            </a:extLst>
          </p:cNvPr>
          <p:cNvGrpSpPr/>
          <p:nvPr/>
        </p:nvGrpSpPr>
        <p:grpSpPr>
          <a:xfrm>
            <a:off x="10322673" y="4243254"/>
            <a:ext cx="1580611" cy="1757812"/>
            <a:chOff x="8374316" y="4243254"/>
            <a:chExt cx="1580611"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BDD354A9-1521-7593-05FB-817E346B86A3}"/>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9D5F2A0E-6E13-D88C-1DD0-1C17CFCAC7C7}"/>
                </a:ext>
              </a:extLst>
            </p:cNvPr>
            <p:cNvSpPr txBox="1"/>
            <p:nvPr/>
          </p:nvSpPr>
          <p:spPr>
            <a:xfrm>
              <a:off x="8521523"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Strategic Thinking</a:t>
              </a:r>
            </a:p>
          </p:txBody>
        </p:sp>
      </p:grpSp>
      <p:sp>
        <p:nvSpPr>
          <p:cNvPr id="23" name="Content Placeholder 1">
            <a:extLst>
              <a:ext uri="{FF2B5EF4-FFF2-40B4-BE49-F238E27FC236}">
                <a16:creationId xmlns:a16="http://schemas.microsoft.com/office/drawing/2014/main" id="{AE99A22F-2EFB-6162-2B84-CF3F2AB89AEE}"/>
              </a:ext>
            </a:extLst>
          </p:cNvPr>
          <p:cNvSpPr txBox="1">
            <a:spLocks/>
          </p:cNvSpPr>
          <p:nvPr/>
        </p:nvSpPr>
        <p:spPr>
          <a:xfrm>
            <a:off x="621792" y="1609344"/>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ESTJ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ENTJ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r>
              <a:rPr lang="en-US" sz="1400"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articulate the logical pros and cons of each challenge and opportunity and focus on hitting the bottom line to guide the organization forward. Try to broaden your perspective by considering the people issues too and be careful not to prioritize short-term efficiency over long-term employee engagement and satisfaction.</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prefer systemic analysis, integrating complex information to identify the root causes of business challenges, although you may be less interested in applying this understanding in practice. Try to contextualize your thinking by considering people issues and political decisions and be careful not to prioritize analysis over action.</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ESFJ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ENFJ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anticipate challenges and opportunities that will affect individuals and focus on ensuring maximum positive impact for the organization's employees. Try to maintain the critical distance needed for tough decisions and be careful not to prioritize short-term consensus over longer-term productivity.</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ISFP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INFP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anticipate challenges and opportunities that relate to core values, flexibly ensuring that those values are upheld as the organization moves forward. Try not to allow your concern for others’ perspectives to dilute or obscure the organization's direction and be careful not to prioritize moral ideals over short-term improvements and task completion.</a:t>
            </a:r>
          </a:p>
        </p:txBody>
      </p:sp>
    </p:spTree>
    <p:custDataLst>
      <p:tags r:id="rId1"/>
    </p:custDataLst>
    <p:extLst>
      <p:ext uri="{BB962C8B-B14F-4D97-AF65-F5344CB8AC3E}">
        <p14:creationId xmlns:p14="http://schemas.microsoft.com/office/powerpoint/2010/main" val="3948343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2A391-7456-5233-71FE-72523825EF3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A222FCA-A141-4508-B5B9-8FFD7DB3857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2E9F942-8115-4E4F-7495-D8719A95AC1E}"/>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8FAAD50-0C5B-5EC0-BF61-3E646C26347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892F138-606A-884B-57BF-443D000FF0DB}"/>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466C66F-9BB1-07A9-99B8-EB9149948A9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BAF0F41-0E63-34D9-F7C8-864126A2FEC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8BE02071-F956-362A-44ED-3CCE8BF81EB1}"/>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4" action="ppaction://hlinksldjump"/>
              <a:extLst>
                <a:ext uri="{FF2B5EF4-FFF2-40B4-BE49-F238E27FC236}">
                  <a16:creationId xmlns:a16="http://schemas.microsoft.com/office/drawing/2014/main" id="{7C2B093C-19F3-35EA-7EA7-30EC36FB4374}"/>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5F7AA7C-7725-B7E4-2E3C-E8ADB34A734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B7043A5-74CE-10B1-EA7A-3CB5A3F162E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0A5FA67-AACC-DA17-7A81-3A86D3B0B7C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15A698A1-9CD9-118C-BBE5-2DD866E6E498}"/>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D4565449-103D-3B98-B6A8-54CA0953626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3DA37CAF-ECE9-955A-9ADC-8835795E5E2F}"/>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D6BA8F41-0D84-AD01-DF0D-0FB3FD79664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F87AA68-0419-D4D4-63E0-51471539110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87617B66-C0D1-AAE6-C1E6-F0A368FD5FD2}"/>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F891CD66-519B-63EC-F0AF-41B88AA83DA3}"/>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FFC76ED8-D7A9-A536-0022-6495AE0A2643}"/>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23F98924-A088-AEC0-18D8-21CAAD2F894E}"/>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78876C70-0285-A642-60BD-653CEC807106}"/>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A8C6DA7A-D12B-29EE-6D75-D86E2906FA34}"/>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732B4D94-2D10-8FBA-60A9-FE1A8A744FA5}"/>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5426E175-D3DE-DFC8-A114-9E42E6455979}"/>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2" name="TextBox 21">
            <a:extLst>
              <a:ext uri="{FF2B5EF4-FFF2-40B4-BE49-F238E27FC236}">
                <a16:creationId xmlns:a16="http://schemas.microsoft.com/office/drawing/2014/main" id="{8794C193-E402-4EA0-E22B-75F0D84F2076}"/>
              </a:ext>
            </a:extLst>
          </p:cNvPr>
          <p:cNvSpPr txBox="1"/>
          <p:nvPr/>
        </p:nvSpPr>
        <p:spPr>
          <a:xfrm>
            <a:off x="1091878" y="1086992"/>
            <a:ext cx="341882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7" name="Title 3">
            <a:extLst>
              <a:ext uri="{FF2B5EF4-FFF2-40B4-BE49-F238E27FC236}">
                <a16:creationId xmlns:a16="http://schemas.microsoft.com/office/drawing/2014/main" id="{EFBF0AEB-9D19-49A2-C6EE-575CCE63093C}"/>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18570286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176BA-FEBE-4686-A03B-00BE23F53E3A}"/>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D1D8AEE-D4A3-2580-4AEA-ABC388E36A5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FA6D98F-1C45-58DC-CE7C-B045D20AD1FC}"/>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05836A9A-FEC7-ADAA-6019-10104B37F59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3EAB045C-15F0-9208-A804-EBAE0BC91535}"/>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476517B-E719-5BC7-3893-1781CB5B957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01DC3FD1-A254-C3D3-3C4B-DAFBC9DF63E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47DB1B63-F47E-6AF4-D9FC-91D89A9FE884}"/>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632555E9-08DF-5E73-3EFB-17A8395A7BF9}"/>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D27B00B3-9586-3D78-993D-64221D334CC8}"/>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B38568D-B77A-9033-D47C-2EB8A84A759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E46DD9B-A4B6-7945-94B1-481DA6245D8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1BE8000-4020-DE13-E670-93B9FB6746DF}"/>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CB6E1E2B-90CE-AD79-FEE5-001985019CF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0384F617-8D9C-11AB-1C67-42E9DC3DCD1C}"/>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D9864F71-1F08-C458-7F4B-0AE575F5ECA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8BA9EDEA-BFB3-19BA-0A09-8CFBFF99CC5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F4F988AA-E737-E8DF-5A10-BE68954CF20B}"/>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700393A0-BD1D-B2DB-BFA8-AC8EB4F9E483}"/>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7AEA0FBD-3610-8037-8044-AC6B214EBB97}"/>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4719EEDC-16E8-0CC0-2073-C470F5A541ED}"/>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87D6C1D0-FC67-42BA-0197-8E36F11F8C5D}"/>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9F5D112D-7963-E774-E1BE-C5A5DF8322D9}"/>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CB9BF120-D491-4385-C6BC-C2238EE21AB4}"/>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4263C5BD-2A60-0CF0-C049-02F1F586C0DE}"/>
              </a:ext>
            </a:extLst>
          </p:cNvPr>
          <p:cNvSpPr txBox="1"/>
          <p:nvPr/>
        </p:nvSpPr>
        <p:spPr>
          <a:xfrm>
            <a:off x="103601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2" name="TextBox 21">
            <a:extLst>
              <a:ext uri="{FF2B5EF4-FFF2-40B4-BE49-F238E27FC236}">
                <a16:creationId xmlns:a16="http://schemas.microsoft.com/office/drawing/2014/main" id="{E5A50688-B2C2-73C9-131A-029937822108}"/>
              </a:ext>
            </a:extLst>
          </p:cNvPr>
          <p:cNvSpPr txBox="1"/>
          <p:nvPr/>
        </p:nvSpPr>
        <p:spPr>
          <a:xfrm>
            <a:off x="1091878" y="1086992"/>
            <a:ext cx="3419475"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7" name="Title 3">
            <a:extLst>
              <a:ext uri="{FF2B5EF4-FFF2-40B4-BE49-F238E27FC236}">
                <a16:creationId xmlns:a16="http://schemas.microsoft.com/office/drawing/2014/main" id="{28D464F6-C0B3-4D1D-D3F7-A9BB516A1A06}"/>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7EA873A2-106D-3E30-79E7-EF467B95E31D}"/>
              </a:ext>
            </a:extLst>
          </p:cNvPr>
          <p:cNvPicPr>
            <a:picLocks noChangeAspect="1"/>
          </p:cNvPicPr>
          <p:nvPr/>
        </p:nvPicPr>
        <p:blipFill>
          <a:blip r:embed="rId6"/>
          <a:stretch>
            <a:fillRect/>
          </a:stretch>
        </p:blipFill>
        <p:spPr>
          <a:xfrm>
            <a:off x="555433" y="1801368"/>
            <a:ext cx="3475796" cy="658368"/>
          </a:xfrm>
          <a:prstGeom prst="rect">
            <a:avLst/>
          </a:prstGeom>
        </p:spPr>
      </p:pic>
      <p:sp>
        <p:nvSpPr>
          <p:cNvPr id="6" name="Rectangle: Rounded Corners 5">
            <a:extLst>
              <a:ext uri="{FF2B5EF4-FFF2-40B4-BE49-F238E27FC236}">
                <a16:creationId xmlns:a16="http://schemas.microsoft.com/office/drawing/2014/main" id="{88FD27E3-A54F-2402-FF4B-3003F60264F2}"/>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46231044-AB55-03D6-2D9E-53E554E3AEC3}"/>
              </a:ext>
            </a:extLst>
          </p:cNvPr>
          <p:cNvSpPr txBox="1">
            <a:spLocks/>
          </p:cNvSpPr>
          <p:nvPr/>
        </p:nvSpPr>
        <p:spPr>
          <a:xfrm>
            <a:off x="827252" y="2615490"/>
            <a:ext cx="8156492"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Manages own emotions effectively, especially in high-pressure situations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Fosters trust and psychological safety within the team</a:t>
            </a:r>
          </a:p>
        </p:txBody>
      </p:sp>
      <p:pic>
        <p:nvPicPr>
          <p:cNvPr id="21" name="Picture 20" descr="A black background with a black square&#10;&#10;Description automatically generated with medium confidence">
            <a:extLst>
              <a:ext uri="{FF2B5EF4-FFF2-40B4-BE49-F238E27FC236}">
                <a16:creationId xmlns:a16="http://schemas.microsoft.com/office/drawing/2014/main" id="{89A7E485-D76A-31F2-D4B7-07BF63F0A64F}"/>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0E88C967-1A4C-58BC-3B8A-310083202C83}"/>
              </a:ext>
            </a:extLst>
          </p:cNvPr>
          <p:cNvSpPr txBox="1"/>
          <p:nvPr/>
        </p:nvSpPr>
        <p:spPr>
          <a:xfrm>
            <a:off x="10360152" y="482372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Tree>
    <p:custDataLst>
      <p:tags r:id="rId1"/>
    </p:custDataLst>
    <p:extLst>
      <p:ext uri="{BB962C8B-B14F-4D97-AF65-F5344CB8AC3E}">
        <p14:creationId xmlns:p14="http://schemas.microsoft.com/office/powerpoint/2010/main" val="3352431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675" decel="100000" fill="hold"/>
                                        <p:tgtEl>
                                          <p:spTgt spid="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675" decel="100000" fill="hold"/>
                                        <p:tgtEl>
                                          <p:spTgt spid="12"/>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12"/>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750"/>
                                        <p:tgtEl>
                                          <p:spTgt spid="28"/>
                                        </p:tgtEl>
                                      </p:cBhvr>
                                    </p:animEffect>
                                    <p:anim calcmode="lin" valueType="num">
                                      <p:cBhvr>
                                        <p:cTn id="26" dur="750" fill="hold"/>
                                        <p:tgtEl>
                                          <p:spTgt spid="28"/>
                                        </p:tgtEl>
                                        <p:attrNameLst>
                                          <p:attrName>ppt_x</p:attrName>
                                        </p:attrNameLst>
                                      </p:cBhvr>
                                      <p:tavLst>
                                        <p:tav tm="0">
                                          <p:val>
                                            <p:strVal val="#ppt_x"/>
                                          </p:val>
                                        </p:tav>
                                        <p:tav tm="100000">
                                          <p:val>
                                            <p:strVal val="#ppt_x"/>
                                          </p:val>
                                        </p:tav>
                                      </p:tavLst>
                                    </p:anim>
                                    <p:anim calcmode="lin" valueType="num">
                                      <p:cBhvr>
                                        <p:cTn id="27" dur="675" decel="100000" fill="hold"/>
                                        <p:tgtEl>
                                          <p:spTgt spid="28"/>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AB407-E61D-C786-553A-37447915D6E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E1A71F8-8885-BCDC-BB98-CB0C1F098DEB}"/>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46A2C1E0-DEAE-528C-3481-FB4F650CDB32}"/>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3204607C-FF12-E052-58D1-CFAF1391E205}"/>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E1366139-70E3-87D8-50A5-BA5D7E25030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D78D8C3-852D-E572-5ACE-B0D8D502BDA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5058A7A-E228-D89A-B1EB-05DCD8A7197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FF6CEEE3-B91F-482C-B4E1-C54C070CBA7D}"/>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A3C121F1-CF30-175B-6484-422D15468B0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264EE91-C7B7-C696-A4BA-3C18D6384FF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8DC9C74-DB3A-9306-EFC3-1014CC58760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6BD12419-208E-369D-5FD6-E50E295DFA5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9A8287BD-3240-C841-2B66-62CDD16280CC}"/>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01D7B25-139A-7C85-F000-08E9AFD10523}"/>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929FC69-12EA-1F33-E0A0-FA9561DA46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C2CECA0-5361-A081-6BDA-DADDFBE47CA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580D04ED-AAD0-4396-2B8B-2A4168B6086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468861CC-FB24-A8AB-AC7C-12947C4DEB62}"/>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CA092252-BCEE-AE03-EEEC-23F811016513}"/>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703EFFE-10FD-7EEB-8A20-6988C92B4630}"/>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B1792E9-B576-953A-23CC-E7BD3A99EE98}"/>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A9AFD5CA-DD51-D165-6487-CAB2477AA73F}"/>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D6026AE0-DCA3-B1C1-9F36-86AFD67A7009}"/>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3290C767-4548-A107-C897-CB2D0F52CAF3}"/>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57DCA4AE-5AE7-D6D0-39D2-A0FBC0D95341}"/>
              </a:ext>
            </a:extLst>
          </p:cNvPr>
          <p:cNvSpPr txBox="1"/>
          <p:nvPr/>
        </p:nvSpPr>
        <p:spPr>
          <a:xfrm>
            <a:off x="103601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2" name="TextBox 21">
            <a:extLst>
              <a:ext uri="{FF2B5EF4-FFF2-40B4-BE49-F238E27FC236}">
                <a16:creationId xmlns:a16="http://schemas.microsoft.com/office/drawing/2014/main" id="{72063FCC-E381-5D28-CD5C-AD1A7BE2E81C}"/>
              </a:ext>
            </a:extLst>
          </p:cNvPr>
          <p:cNvSpPr txBox="1"/>
          <p:nvPr/>
        </p:nvSpPr>
        <p:spPr>
          <a:xfrm>
            <a:off x="1091879" y="1086992"/>
            <a:ext cx="337136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7" name="Title 3">
            <a:extLst>
              <a:ext uri="{FF2B5EF4-FFF2-40B4-BE49-F238E27FC236}">
                <a16:creationId xmlns:a16="http://schemas.microsoft.com/office/drawing/2014/main" id="{0CA35383-2EE5-786E-85A8-F3873E41E0F9}"/>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18923B07-C637-87AD-D2C3-34529407E45F}"/>
              </a:ext>
            </a:extLst>
          </p:cNvPr>
          <p:cNvSpPr/>
          <p:nvPr/>
        </p:nvSpPr>
        <p:spPr>
          <a:xfrm>
            <a:off x="4113406" y="1801368"/>
            <a:ext cx="3419856" cy="658368"/>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C349A1D8-488C-6857-B368-4144D5F3BAE6}"/>
              </a:ext>
            </a:extLst>
          </p:cNvPr>
          <p:cNvGrpSpPr/>
          <p:nvPr/>
        </p:nvGrpSpPr>
        <p:grpSpPr>
          <a:xfrm>
            <a:off x="4224292" y="1965960"/>
            <a:ext cx="338328" cy="338328"/>
            <a:chOff x="687637" y="2265052"/>
            <a:chExt cx="338328" cy="338328"/>
          </a:xfrm>
        </p:grpSpPr>
        <p:sp>
          <p:nvSpPr>
            <p:cNvPr id="41" name="Oval 40">
              <a:extLst>
                <a:ext uri="{FF2B5EF4-FFF2-40B4-BE49-F238E27FC236}">
                  <a16:creationId xmlns:a16="http://schemas.microsoft.com/office/drawing/2014/main" id="{184FE7D0-C8E4-9B82-A739-49C5DFFFDEC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19A2875C-D457-086A-45FB-466A8BDAC507}"/>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3" name="Rectangle: Rounded Corners 42">
            <a:extLst>
              <a:ext uri="{FF2B5EF4-FFF2-40B4-BE49-F238E27FC236}">
                <a16:creationId xmlns:a16="http://schemas.microsoft.com/office/drawing/2014/main" id="{8E1CECEF-486E-3970-7DCB-B9557D47A92B}"/>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B4EF8D38-B246-646E-1EE2-F7E95F964C0E}"/>
              </a:ext>
            </a:extLst>
          </p:cNvPr>
          <p:cNvSpPr txBox="1">
            <a:spLocks/>
          </p:cNvSpPr>
          <p:nvPr/>
        </p:nvSpPr>
        <p:spPr>
          <a:xfrm>
            <a:off x="768096"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manage their emotions effectively, although they may be sensitive to different stressors and triggers. Some types may be more comfortable with conflict and crises than others yet may need to be more overt in fostering trust and psychological safety as a result. </a:t>
            </a:r>
          </a:p>
        </p:txBody>
      </p:sp>
      <p:grpSp>
        <p:nvGrpSpPr>
          <p:cNvPr id="45" name="Group 44">
            <a:extLst>
              <a:ext uri="{FF2B5EF4-FFF2-40B4-BE49-F238E27FC236}">
                <a16:creationId xmlns:a16="http://schemas.microsoft.com/office/drawing/2014/main" id="{38E3D3B1-2FEA-32D2-F3AC-7112B70C064D}"/>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C055539C-87B9-6531-4A93-78FA2E5A3A3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6CD0C013-067E-EAB4-412F-D4A64FB09A61}"/>
                </a:ext>
              </a:extLst>
            </p:cNvPr>
            <p:cNvSpPr txBox="1"/>
            <p:nvPr/>
          </p:nvSpPr>
          <p:spPr>
            <a:xfrm>
              <a:off x="8411795" y="482564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grpSp>
    </p:spTree>
    <p:custDataLst>
      <p:tags r:id="rId1"/>
    </p:custDataLst>
    <p:extLst>
      <p:ext uri="{BB962C8B-B14F-4D97-AF65-F5344CB8AC3E}">
        <p14:creationId xmlns:p14="http://schemas.microsoft.com/office/powerpoint/2010/main" val="293163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750"/>
                                        <p:tgtEl>
                                          <p:spTgt spid="43"/>
                                        </p:tgtEl>
                                      </p:cBhvr>
                                    </p:animEffect>
                                    <p:anim calcmode="lin" valueType="num">
                                      <p:cBhvr>
                                        <p:cTn id="19" dur="750" fill="hold"/>
                                        <p:tgtEl>
                                          <p:spTgt spid="43"/>
                                        </p:tgtEl>
                                        <p:attrNameLst>
                                          <p:attrName>ppt_x</p:attrName>
                                        </p:attrNameLst>
                                      </p:cBhvr>
                                      <p:tavLst>
                                        <p:tav tm="0">
                                          <p:val>
                                            <p:strVal val="#ppt_x"/>
                                          </p:val>
                                        </p:tav>
                                        <p:tav tm="100000">
                                          <p:val>
                                            <p:strVal val="#ppt_x"/>
                                          </p:val>
                                        </p:tav>
                                      </p:tavLst>
                                    </p:anim>
                                    <p:anim calcmode="lin" valueType="num">
                                      <p:cBhvr>
                                        <p:cTn id="20" dur="675" decel="100000" fill="hold"/>
                                        <p:tgtEl>
                                          <p:spTgt spid="4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750"/>
                                        <p:tgtEl>
                                          <p:spTgt spid="44"/>
                                        </p:tgtEl>
                                      </p:cBhvr>
                                    </p:animEffect>
                                    <p:anim calcmode="lin" valueType="num">
                                      <p:cBhvr>
                                        <p:cTn id="25" dur="750" fill="hold"/>
                                        <p:tgtEl>
                                          <p:spTgt spid="44"/>
                                        </p:tgtEl>
                                        <p:attrNameLst>
                                          <p:attrName>ppt_x</p:attrName>
                                        </p:attrNameLst>
                                      </p:cBhvr>
                                      <p:tavLst>
                                        <p:tav tm="0">
                                          <p:val>
                                            <p:strVal val="#ppt_x"/>
                                          </p:val>
                                        </p:tav>
                                        <p:tav tm="100000">
                                          <p:val>
                                            <p:strVal val="#ppt_x"/>
                                          </p:val>
                                        </p:tav>
                                      </p:tavLst>
                                    </p:anim>
                                    <p:anim calcmode="lin" valueType="num">
                                      <p:cBhvr>
                                        <p:cTn id="26" dur="675" decel="100000" fill="hold"/>
                                        <p:tgtEl>
                                          <p:spTgt spid="44"/>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44"/>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50"/>
                                        <p:tgtEl>
                                          <p:spTgt spid="45"/>
                                        </p:tgtEl>
                                      </p:cBhvr>
                                    </p:animEffect>
                                    <p:anim calcmode="lin" valueType="num">
                                      <p:cBhvr>
                                        <p:cTn id="31" dur="750" fill="hold"/>
                                        <p:tgtEl>
                                          <p:spTgt spid="45"/>
                                        </p:tgtEl>
                                        <p:attrNameLst>
                                          <p:attrName>ppt_x</p:attrName>
                                        </p:attrNameLst>
                                      </p:cBhvr>
                                      <p:tavLst>
                                        <p:tav tm="0">
                                          <p:val>
                                            <p:strVal val="#ppt_x"/>
                                          </p:val>
                                        </p:tav>
                                        <p:tav tm="100000">
                                          <p:val>
                                            <p:strVal val="#ppt_x"/>
                                          </p:val>
                                        </p:tav>
                                      </p:tavLst>
                                    </p:anim>
                                    <p:anim calcmode="lin" valueType="num">
                                      <p:cBhvr>
                                        <p:cTn id="32" dur="675" decel="100000" fill="hold"/>
                                        <p:tgtEl>
                                          <p:spTgt spid="45"/>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animBg="1"/>
      <p:bldP spid="4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5DA21-39FB-3F49-07C2-AC6DD839E214}"/>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685AAF94-2FDF-47B4-8519-3F10B3C9E9CD}"/>
              </a:ext>
            </a:extLst>
          </p:cNvPr>
          <p:cNvGraphicFramePr>
            <a:graphicFrameLocks noGrp="1"/>
          </p:cNvGraphicFramePr>
          <p:nvPr>
            <p:extLst>
              <p:ext uri="{D42A27DB-BD31-4B8C-83A1-F6EECF244321}">
                <p14:modId xmlns:p14="http://schemas.microsoft.com/office/powerpoint/2010/main" val="995915602"/>
              </p:ext>
            </p:extLst>
          </p:nvPr>
        </p:nvGraphicFramePr>
        <p:xfrm>
          <a:off x="1043120" y="1417220"/>
          <a:ext cx="10105761" cy="4965700"/>
        </p:xfrm>
        <a:graphic>
          <a:graphicData uri="http://schemas.openxmlformats.org/drawingml/2006/table">
            <a:tbl>
              <a:tblPr>
                <a:tableStyleId>{5C22544A-7EE6-4342-B048-85BDC9FD1C3A}</a:tableStyleId>
              </a:tblPr>
              <a:tblGrid>
                <a:gridCol w="2772817">
                  <a:extLst>
                    <a:ext uri="{9D8B030D-6E8A-4147-A177-3AD203B41FA5}">
                      <a16:colId xmlns:a16="http://schemas.microsoft.com/office/drawing/2014/main" val="1988431367"/>
                    </a:ext>
                  </a:extLst>
                </a:gridCol>
                <a:gridCol w="7332944">
                  <a:extLst>
                    <a:ext uri="{9D8B030D-6E8A-4147-A177-3AD203B41FA5}">
                      <a16:colId xmlns:a16="http://schemas.microsoft.com/office/drawing/2014/main" val="3553632243"/>
                    </a:ext>
                  </a:extLst>
                </a:gridCol>
              </a:tblGrid>
              <a:tr h="997091">
                <a:tc>
                  <a:txBody>
                    <a:bodyPr/>
                    <a:lstStyle/>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ESTP &amp; ESFP </a:t>
                      </a:r>
                    </a:p>
                    <a:p>
                      <a:pPr marL="0" marR="0">
                        <a:lnSpc>
                          <a:spcPct val="100000"/>
                        </a:lnSpc>
                        <a:spcBef>
                          <a:spcPts val="0"/>
                        </a:spcBef>
                        <a:spcAft>
                          <a:spcPts val="0"/>
                        </a:spcAft>
                      </a:pPr>
                      <a:endPar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Sensing (Se)</a:t>
                      </a:r>
                    </a:p>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a:t>
                      </a:r>
                    </a:p>
                    <a:p>
                      <a:pPr marL="0" marR="0">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Intuition (Ni)</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contributions as a leader: </a:t>
                      </a:r>
                      <a:r>
                        <a:rPr lang="en-US" sz="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are probably hands-on and pragmatic, focused on gathering immediate, relevant information. You likely lead by example and are resourceful in a crisis, quickly adapting to the needs of the situation.</a:t>
                      </a:r>
                      <a:endParaRPr lang="en-US" sz="1200">
                        <a:solidFill>
                          <a:srgbClr val="595959"/>
                        </a:solidFill>
                        <a:effectLst/>
                        <a:latin typeface="Open Sans" panose="020B0606030504020204" pitchFamily="34" charset="0"/>
                        <a:ea typeface="Calibri" panose="020F0502020204030204" pitchFamily="34" charset="0"/>
                        <a:cs typeface="Arial" panose="020B0604020202020204" pitchFamily="34" charset="0"/>
                      </a:endParaRPr>
                    </a:p>
                    <a:p>
                      <a:pPr>
                        <a:lnSpc>
                          <a:spcPct val="100000"/>
                        </a:lnSpc>
                        <a:spcBef>
                          <a:spcPts val="0"/>
                        </a:spcBef>
                        <a:spcAft>
                          <a:spcPts val="0"/>
                        </a:spcAf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you may overdo or overlook: </a:t>
                      </a:r>
                      <a:r>
                        <a:rPr lang="en-US" sz="1200">
                          <a:solidFill>
                            <a:srgbClr val="114853"/>
                          </a:solidFill>
                          <a:effectLst/>
                          <a:latin typeface="Open Sans" panose="020B0606030504020204" pitchFamily="34" charset="0"/>
                          <a:ea typeface="Calibri" panose="020F0502020204030204" pitchFamily="34" charset="0"/>
                        </a:rPr>
                        <a:t>You may overdo your emphasis on practical action, becoming expedient or restless. You may overlook the longer-term implications or bigger picture due to your focus on the present moment.</a:t>
                      </a:r>
                      <a:endParaRPr lang="en-US" sz="12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9043468"/>
                  </a:ext>
                </a:extLst>
              </a:tr>
              <a:tr h="995539">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ISTJ &amp; ISFJ </a:t>
                      </a:r>
                    </a:p>
                    <a:p>
                      <a:pPr marL="0" marR="0" algn="l" defTabSz="914400" rtl="0" eaLnBrk="1" latinLnBrk="0" hangingPunct="1">
                        <a:lnSpc>
                          <a:spcPct val="100000"/>
                        </a:lnSpc>
                        <a:spcBef>
                          <a:spcPts val="0"/>
                        </a:spcBef>
                        <a:spcAft>
                          <a:spcPts val="0"/>
                        </a:spcAft>
                      </a:pPr>
                      <a:endPar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Sensing (Si)</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Intuition (Ne)</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contributions as a leader: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are probably thorough and reliable, keeping progress moving forward steadily. You likely lead by establishing clear processes and structure, based on your previous experience of how things work.</a:t>
                      </a:r>
                    </a:p>
                    <a:p>
                      <a:pPr marL="0" algn="l" defTabSz="914400" rtl="0" eaLnBrk="1" latinLnBrk="0" hangingPunct="1">
                        <a:lnSpc>
                          <a:spcPct val="100000"/>
                        </a:lnSpc>
                        <a:spcBef>
                          <a:spcPts val="0"/>
                        </a:spcBef>
                        <a:spcAft>
                          <a:spcPts val="0"/>
                        </a:spcAf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you may overdo or overlook: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may overdo your emphasis on the facts and established ways of doing things, becoming stuck or slow to act. You may overlook future possibilities or the benefits of change.</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98167448"/>
                  </a:ext>
                </a:extLst>
              </a:tr>
              <a:tr h="1167534">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ENTP &amp; ENFP</a:t>
                      </a:r>
                    </a:p>
                    <a:p>
                      <a:pPr marL="0" marR="0" algn="l" defTabSz="914400" rtl="0" eaLnBrk="1" latinLnBrk="0" hangingPunct="1">
                        <a:lnSpc>
                          <a:spcPct val="100000"/>
                        </a:lnSpc>
                        <a:spcBef>
                          <a:spcPts val="0"/>
                        </a:spcBef>
                        <a:spcAft>
                          <a:spcPts val="0"/>
                        </a:spcAft>
                      </a:pPr>
                      <a:endPar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Intuition (Ne)</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Sensing (Si)</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contributions as a leader: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probably promote new ideas and directions with enthusiasm and are quick to spot connections and patterns. You likely lead by communicating an inspiring vision for the future, seeing opportunities where others don’t.</a:t>
                      </a:r>
                    </a:p>
                    <a:p>
                      <a:pPr marL="0" algn="l" defTabSz="914400" rtl="0" eaLnBrk="1" latinLnBrk="0" hangingPunct="1">
                        <a:lnSpc>
                          <a:spcPct val="100000"/>
                        </a:lnSpc>
                        <a:spcBef>
                          <a:spcPts val="0"/>
                        </a:spcBef>
                        <a:spcAft>
                          <a:spcPts val="0"/>
                        </a:spcAf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you may overdo or overlook: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may overdo seeking change for the sake of variety, leaving tasks incomplete if you become distracted by a new opportunity. You may overlook practical limitations or the importance of clear procedures.</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52686694"/>
                  </a:ext>
                </a:extLst>
              </a:tr>
              <a:tr h="995539">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INTJ &amp; INFJ</a:t>
                      </a:r>
                    </a:p>
                    <a:p>
                      <a:pPr marL="0" marR="0" algn="l" defTabSz="914400" rtl="0" eaLnBrk="1" latinLnBrk="0" hangingPunct="1">
                        <a:lnSpc>
                          <a:spcPct val="100000"/>
                        </a:lnSpc>
                        <a:spcBef>
                          <a:spcPts val="0"/>
                        </a:spcBef>
                        <a:spcAft>
                          <a:spcPts val="0"/>
                        </a:spcAft>
                      </a:pPr>
                      <a:endPar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Intuition (Ni)</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Sensing (Se)</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contributions as a leader: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are probably insightful about how issues may evolve, seeing the bigger picture in complex situations. You likely lead by setting a path toward a long-term vision, focused on innovation and creativity.</a:t>
                      </a:r>
                    </a:p>
                    <a:p>
                      <a:pPr marL="0" algn="l" defTabSz="914400" rtl="0" eaLnBrk="1" latinLnBrk="0" hangingPunct="1">
                        <a:lnSpc>
                          <a:spcPct val="100000"/>
                        </a:lnSpc>
                        <a:spcBef>
                          <a:spcPts val="0"/>
                        </a:spcBef>
                        <a:spcAft>
                          <a:spcPts val="0"/>
                        </a:spcAf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you may overdo or overlook: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may overdo your desire for innovation, holding on to unrealistic ideas without accepting others’ input. You may overlook factual details and the practical reality of a situation.</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98336178"/>
                  </a:ext>
                </a:extLst>
              </a:tr>
            </a:tbl>
          </a:graphicData>
        </a:graphic>
      </p:graphicFrame>
      <p:sp>
        <p:nvSpPr>
          <p:cNvPr id="2" name="Title 1">
            <a:extLst>
              <a:ext uri="{FF2B5EF4-FFF2-40B4-BE49-F238E27FC236}">
                <a16:creationId xmlns:a16="http://schemas.microsoft.com/office/drawing/2014/main" id="{C2931FB6-BF35-DBA8-6704-754095D3052E}"/>
              </a:ext>
            </a:extLst>
          </p:cNvPr>
          <p:cNvSpPr>
            <a:spLocks noGrp="1"/>
          </p:cNvSpPr>
          <p:nvPr>
            <p:ph type="title"/>
          </p:nvPr>
        </p:nvSpPr>
        <p:spPr>
          <a:xfrm>
            <a:off x="1101969" y="708197"/>
            <a:ext cx="10515600" cy="900113"/>
          </a:xfrm>
        </p:spPr>
        <p:txBody>
          <a:bodyPr/>
          <a:lstStyle/>
          <a:p>
            <a:r>
              <a:rPr lang="en-GB" sz="3600"/>
              <a:t>Type Preferences in Leadership</a:t>
            </a:r>
          </a:p>
        </p:txBody>
      </p:sp>
      <p:sp>
        <p:nvSpPr>
          <p:cNvPr id="3" name="Oval 2">
            <a:extLst>
              <a:ext uri="{FF2B5EF4-FFF2-40B4-BE49-F238E27FC236}">
                <a16:creationId xmlns:a16="http://schemas.microsoft.com/office/drawing/2014/main" id="{331DA5AD-5425-793D-FE6E-4E79F09696EA}"/>
              </a:ext>
            </a:extLst>
          </p:cNvPr>
          <p:cNvSpPr/>
          <p:nvPr/>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30ADAC81-5817-3E7F-34AF-6E0D915CDF7A}"/>
              </a:ext>
            </a:extLst>
          </p:cNvPr>
          <p:cNvSpPr/>
          <p:nvPr/>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823303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92F3A-F985-FB72-0C2D-CE6D27EEBA9E}"/>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477C95B-C393-6293-9004-6656FE6086F8}"/>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12AE5A1B-5C53-33DA-AB80-99E7F6344A62}"/>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3C61712A-1213-A159-BB3E-651E794F3A3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AD6462E-2926-4BB3-D7B3-4D0B3C031D6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AC80E52-09BC-C28D-B21C-92ABFCC1D98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5550FB53-0C8C-1050-6643-C8C535F74ED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2E44B5A6-090E-358E-F695-703041BA27CB}"/>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5D48753-9D5C-DB7A-E9DA-941ADEDE631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D6C99801-9FB6-1E4F-BA66-8BC4384F6AF2}"/>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42C34213-E1DA-F867-1804-A2C73BB8A9B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99351926-912F-6E15-0F2E-BD1BEACB98D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06C189C-CA48-CBE1-5771-3CDF21793BEF}"/>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BA2E4711-1368-40A7-C1BD-914B010EE06C}"/>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752726C2-388B-56C8-E83A-D0035D006476}"/>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E7883B44-4434-A2C7-F2EE-73E29D0DEC0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2DB2B49-B9DF-416B-27FD-26C054D87D6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3D2F2CD2-9FAD-8162-89AE-D438BED4A66B}"/>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9660E47D-1BE4-5818-D486-CC9E0A67525A}"/>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D69A9852-5C2D-3891-B6A4-4247C56AC70D}"/>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BE49DA45-2A23-536D-E5C5-C57EE9462C54}"/>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593F4E05-D0D3-83B6-9D47-2E11BBC4D838}"/>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B47DDF08-A209-9CB2-7E36-D72CD47C1ED7}"/>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CC1149D1-54F1-7400-034B-F58195DA508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F21C4062-FC28-98A0-A0A9-79F817468A0F}"/>
              </a:ext>
            </a:extLst>
          </p:cNvPr>
          <p:cNvSpPr txBox="1"/>
          <p:nvPr/>
        </p:nvSpPr>
        <p:spPr>
          <a:xfrm>
            <a:off x="103601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2" name="TextBox 21">
            <a:extLst>
              <a:ext uri="{FF2B5EF4-FFF2-40B4-BE49-F238E27FC236}">
                <a16:creationId xmlns:a16="http://schemas.microsoft.com/office/drawing/2014/main" id="{551FE1D6-F9E4-6E6A-AF0D-0BEEB0EF37C7}"/>
              </a:ext>
            </a:extLst>
          </p:cNvPr>
          <p:cNvSpPr txBox="1"/>
          <p:nvPr/>
        </p:nvSpPr>
        <p:spPr>
          <a:xfrm>
            <a:off x="1091878" y="1086992"/>
            <a:ext cx="341882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7" name="Title 3">
            <a:extLst>
              <a:ext uri="{FF2B5EF4-FFF2-40B4-BE49-F238E27FC236}">
                <a16:creationId xmlns:a16="http://schemas.microsoft.com/office/drawing/2014/main" id="{C58CAB4C-C28F-FC2D-0B01-69E68DEED1F6}"/>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90B32FB1-1D83-261F-AFEB-E426E8F349E5}"/>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3578A970-2F74-428D-1CEF-15A0DFB27BDA}"/>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A396F4B7-2C1C-DFD7-E661-06BB480ACFEC}"/>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EB3691D3-E94D-C4A6-C11D-9124A4B5986F}"/>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8C139FC4-448A-AE4D-C0C9-A8F33E5EB3F1}"/>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0A12B454-9DB9-AA4D-27E6-4C749721B502}"/>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2F4F841A-56DD-D354-C28E-C8F62E83AAA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16632CB7-F3E5-2FC2-484A-FB42210D2787}"/>
                </a:ext>
              </a:extLst>
            </p:cNvPr>
            <p:cNvSpPr txBox="1"/>
            <p:nvPr/>
          </p:nvSpPr>
          <p:spPr>
            <a:xfrm>
              <a:off x="8411795"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grpSp>
      <p:sp>
        <p:nvSpPr>
          <p:cNvPr id="23" name="Content Placeholder 1">
            <a:extLst>
              <a:ext uri="{FF2B5EF4-FFF2-40B4-BE49-F238E27FC236}">
                <a16:creationId xmlns:a16="http://schemas.microsoft.com/office/drawing/2014/main" id="{8E87E8E7-9E4F-8A93-FB28-E3FDCDBDBA09}"/>
              </a:ext>
            </a:extLst>
          </p:cNvPr>
          <p:cNvSpPr txBox="1">
            <a:spLocks/>
          </p:cNvSpPr>
          <p:nvPr/>
        </p:nvSpPr>
        <p:spPr>
          <a:xfrm>
            <a:off x="602195" y="177622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the present moment and immediate environment, including body language and expression, is likely an advantage in managing your own and others’ emotions in high-pressure situations.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Remember to think before reacting and be patient with those who move at a slower pace than you, as insufficient impulse control may hinder trust and psychological safety within the team.</a:t>
            </a:r>
          </a:p>
          <a:p>
            <a:pPr marL="714379" lvl="1"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ISTJ &amp; ISFJ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physical sensation and grounded pragmatism is likely an advantage for regulating your emotions and controlling your reactions. You may even risk suppressing your feelings to an unhelpful degree, which could eventually lead you to lose control in situations of great uncertainty.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to find alternative coping strategies to reduce internal tension and demonstrate greater openness to others’ ideas to foster trust and psychological safety.</a:t>
            </a:r>
          </a:p>
        </p:txBody>
      </p:sp>
      <p:sp>
        <p:nvSpPr>
          <p:cNvPr id="38" name="Rectangle: Folded Corner 37">
            <a:extLst>
              <a:ext uri="{FF2B5EF4-FFF2-40B4-BE49-F238E27FC236}">
                <a16:creationId xmlns:a16="http://schemas.microsoft.com/office/drawing/2014/main" id="{11DD5FBD-1235-598F-AE2F-6B93BA4BB51B}"/>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9794905-EF9E-2D65-B9D9-CCB0126E30BF}"/>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Se &amp; Si</a:t>
            </a:r>
          </a:p>
        </p:txBody>
      </p:sp>
    </p:spTree>
    <p:custDataLst>
      <p:tags r:id="rId1"/>
    </p:custDataLst>
    <p:extLst>
      <p:ext uri="{BB962C8B-B14F-4D97-AF65-F5344CB8AC3E}">
        <p14:creationId xmlns:p14="http://schemas.microsoft.com/office/powerpoint/2010/main" val="380522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34" fill="hold">
                            <p:stCondLst>
                              <p:cond delay="1250"/>
                            </p:stCondLst>
                            <p:childTnLst>
                              <p:par>
                                <p:cTn id="35" presetID="1" presetClass="entr" presetSubtype="0" fill="hold" grpId="1" nodeType="after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par>
                          <p:cTn id="39" fill="hold">
                            <p:stCondLst>
                              <p:cond delay="1250"/>
                            </p:stCondLst>
                            <p:childTnLst>
                              <p:par>
                                <p:cTn id="40" presetID="26" presetClass="emph" presetSubtype="0" fill="hold" grpId="0" nodeType="afterEffect">
                                  <p:stCondLst>
                                    <p:cond delay="0"/>
                                  </p:stCondLst>
                                  <p:childTnLst>
                                    <p:animEffect transition="out" filter="fade">
                                      <p:cBhvr>
                                        <p:cTn id="41" dur="750" tmFilter="0, 0; .2, .5; .8, .5; 1, 0"/>
                                        <p:tgtEl>
                                          <p:spTgt spid="38"/>
                                        </p:tgtEl>
                                      </p:cBhvr>
                                    </p:animEffect>
                                    <p:animScale>
                                      <p:cBhvr>
                                        <p:cTn id="42" dur="375" autoRev="1" fill="hold"/>
                                        <p:tgtEl>
                                          <p:spTgt spid="38"/>
                                        </p:tgtEl>
                                      </p:cBhvr>
                                      <p:by x="105000" y="105000"/>
                                    </p:animScale>
                                  </p:childTnLst>
                                </p:cTn>
                              </p:par>
                              <p:par>
                                <p:cTn id="43" presetID="26" presetClass="emph" presetSubtype="0" fill="hold" grpId="0" nodeType="withEffect">
                                  <p:stCondLst>
                                    <p:cond delay="0"/>
                                  </p:stCondLst>
                                  <p:childTnLst>
                                    <p:animEffect transition="out" filter="fade">
                                      <p:cBhvr>
                                        <p:cTn id="44" dur="750" tmFilter="0, 0; .2, .5; .8, .5; 1, 0"/>
                                        <p:tgtEl>
                                          <p:spTgt spid="39"/>
                                        </p:tgtEl>
                                      </p:cBhvr>
                                    </p:animEffect>
                                    <p:animScale>
                                      <p:cBhvr>
                                        <p:cTn id="45" dur="375"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P spid="38" grpId="0" animBg="1"/>
      <p:bldP spid="38" grpId="1" animBg="1"/>
      <p:bldP spid="39" grpId="0"/>
      <p:bldP spid="3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24D6C-7A96-15E1-6208-995E20CD36B0}"/>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D7C0BD4-52D0-65BC-0DBB-ACE787F4D7CA}"/>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4882D37E-8DF0-1A28-E717-02D4A6BC9513}"/>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303F01A4-6D58-433C-F5D5-023BD08C80C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724823CF-2DD9-FA4C-9D30-E61B1F98A2A7}"/>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72494C0-BDCE-3A7B-0C10-62A1C549AC6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13F6F40D-520E-D46C-4842-F6343EF058A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528EA3A2-6D51-7D92-128E-5C93D88B82D7}"/>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0DD3270A-5842-D2C9-ED93-BB5537774BD3}"/>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9B1906C-CDEE-2BB5-8086-429DE082E30D}"/>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D4796B7-13BF-F711-220D-CEB1E3D957E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44ABDC2-B65B-6450-6325-463327349BB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25168F72-7F32-8C59-F6FC-C84E583603C0}"/>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BCC86FE4-A7EC-1F46-A991-DE41E5929D8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B8BDC87-2E60-664D-7112-338D1832D4AB}"/>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88A394BD-A7A9-D6D7-A152-AEE6499C3D9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18E62DF0-D02E-F3C7-9A87-875DA62C55A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13F036E5-8527-79EF-AFCB-31E2FED73B03}"/>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52BD91F9-B420-421E-C1D9-4563C11FFAEF}"/>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63CF954A-8A8B-3679-285D-B71C6ED3A6EB}"/>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8B50456E-F268-26A1-CB86-02F0163D1893}"/>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9C4CB9BA-6B9B-7FC0-2547-CC6565FA33DB}"/>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826CEAF7-6438-19C4-4666-478D83FE888B}"/>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52BC433-95D0-71BE-A553-D30B587AB03B}"/>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678212B1-CB55-6C74-51DF-BFCDA25AF1A7}"/>
              </a:ext>
            </a:extLst>
          </p:cNvPr>
          <p:cNvSpPr txBox="1"/>
          <p:nvPr/>
        </p:nvSpPr>
        <p:spPr>
          <a:xfrm>
            <a:off x="103601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2" name="TextBox 21">
            <a:extLst>
              <a:ext uri="{FF2B5EF4-FFF2-40B4-BE49-F238E27FC236}">
                <a16:creationId xmlns:a16="http://schemas.microsoft.com/office/drawing/2014/main" id="{3E24D007-74CF-5F20-79FA-31C28A3F740B}"/>
              </a:ext>
            </a:extLst>
          </p:cNvPr>
          <p:cNvSpPr txBox="1"/>
          <p:nvPr/>
        </p:nvSpPr>
        <p:spPr>
          <a:xfrm>
            <a:off x="1091878" y="1086992"/>
            <a:ext cx="341882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7" name="Title 3">
            <a:extLst>
              <a:ext uri="{FF2B5EF4-FFF2-40B4-BE49-F238E27FC236}">
                <a16:creationId xmlns:a16="http://schemas.microsoft.com/office/drawing/2014/main" id="{59DAAA0B-0263-8AE1-1257-7997B1F2B3E7}"/>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1D392DB3-66CF-0322-2FF2-4717ED34A572}"/>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9F6D5C40-D00F-A9D2-9D3A-20780334B5AE}"/>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35216FFE-FE2D-397F-C27E-AF161F1A8C37}"/>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589B73A4-BBAB-4E94-F8C9-A486B92D180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91BAAD08-E1A7-E483-F7D4-B4712AB4A127}"/>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E642E531-4343-D29E-E605-04F911D53564}"/>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BF6D7852-E14A-0603-6B3B-E1956EFBD9C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0963D450-DC3E-B5A6-0225-18D4B16B7EA2}"/>
                </a:ext>
              </a:extLst>
            </p:cNvPr>
            <p:cNvSpPr txBox="1"/>
            <p:nvPr/>
          </p:nvSpPr>
          <p:spPr>
            <a:xfrm>
              <a:off x="8411795"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grpSp>
      <p:sp>
        <p:nvSpPr>
          <p:cNvPr id="23" name="Content Placeholder 1">
            <a:extLst>
              <a:ext uri="{FF2B5EF4-FFF2-40B4-BE49-F238E27FC236}">
                <a16:creationId xmlns:a16="http://schemas.microsoft.com/office/drawing/2014/main" id="{7D2C6173-1A66-A743-356F-43433475573D}"/>
              </a:ext>
            </a:extLst>
          </p:cNvPr>
          <p:cNvSpPr txBox="1">
            <a:spLocks/>
          </p:cNvSpPr>
          <p:nvPr/>
        </p:nvSpPr>
        <p:spPr>
          <a:xfrm>
            <a:off x="602195" y="177622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ENTP &amp; ENFP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future opportunities is likely an advantage in managing your emotions; you remain positive and optimistic even in high-pressure situations — as long as you have room to explore.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likely foster trust within the team through your emphasis on collaboration.</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Remember to practice patience and avoid becoming dismissive if others don’t move as fast as you or seem critical of your ideas.</a:t>
            </a:r>
          </a:p>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INTJ &amp; INFJ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the underlying meaning is likely an advantage in managing your emotions, giving you insight into your own and others’ emotional makeup.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may struggle more in high-pressure situations that don’t give you sufficient time to process and reflect.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While you may be tolerant of different perspectives, try to be more actively inclusive and inviting of others’ contributions in order to foster greater trust.</a:t>
            </a:r>
          </a:p>
        </p:txBody>
      </p:sp>
      <p:sp>
        <p:nvSpPr>
          <p:cNvPr id="37" name="Rectangle: Folded Corner 36">
            <a:extLst>
              <a:ext uri="{FF2B5EF4-FFF2-40B4-BE49-F238E27FC236}">
                <a16:creationId xmlns:a16="http://schemas.microsoft.com/office/drawing/2014/main" id="{2D8AD7FA-B86B-5EF6-FED5-CE8D2DC78403}"/>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D1D022F3-E139-5903-B561-128BC62C7849}"/>
              </a:ext>
            </a:extLst>
          </p:cNvPr>
          <p:cNvSpPr txBox="1"/>
          <p:nvPr/>
        </p:nvSpPr>
        <p:spPr>
          <a:xfrm>
            <a:off x="9981099" y="1019540"/>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Ne &amp; Ni</a:t>
            </a:r>
          </a:p>
        </p:txBody>
      </p:sp>
    </p:spTree>
    <p:custDataLst>
      <p:tags r:id="rId1"/>
    </p:custDataLst>
    <p:extLst>
      <p:ext uri="{BB962C8B-B14F-4D97-AF65-F5344CB8AC3E}">
        <p14:creationId xmlns:p14="http://schemas.microsoft.com/office/powerpoint/2010/main" val="759054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34" fill="hold">
                            <p:stCondLst>
                              <p:cond delay="1250"/>
                            </p:stCondLst>
                            <p:childTnLst>
                              <p:par>
                                <p:cTn id="35" presetID="1" presetClass="entr" presetSubtype="0" fill="hold" grpId="1" nodeType="after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childTnLst>
                          </p:cTn>
                        </p:par>
                        <p:par>
                          <p:cTn id="39" fill="hold">
                            <p:stCondLst>
                              <p:cond delay="1250"/>
                            </p:stCondLst>
                            <p:childTnLst>
                              <p:par>
                                <p:cTn id="40" presetID="26" presetClass="emph" presetSubtype="0" fill="hold" grpId="0" nodeType="afterEffect">
                                  <p:stCondLst>
                                    <p:cond delay="0"/>
                                  </p:stCondLst>
                                  <p:childTnLst>
                                    <p:animEffect transition="out" filter="fade">
                                      <p:cBhvr>
                                        <p:cTn id="41" dur="750" tmFilter="0, 0; .2, .5; .8, .5; 1, 0"/>
                                        <p:tgtEl>
                                          <p:spTgt spid="37"/>
                                        </p:tgtEl>
                                      </p:cBhvr>
                                    </p:animEffect>
                                    <p:animScale>
                                      <p:cBhvr>
                                        <p:cTn id="42" dur="375" autoRev="1" fill="hold"/>
                                        <p:tgtEl>
                                          <p:spTgt spid="37"/>
                                        </p:tgtEl>
                                      </p:cBhvr>
                                      <p:by x="105000" y="105000"/>
                                    </p:animScale>
                                  </p:childTnLst>
                                </p:cTn>
                              </p:par>
                              <p:par>
                                <p:cTn id="43" presetID="26" presetClass="emph" presetSubtype="0" fill="hold" grpId="0" nodeType="withEffect">
                                  <p:stCondLst>
                                    <p:cond delay="0"/>
                                  </p:stCondLst>
                                  <p:childTnLst>
                                    <p:animEffect transition="out" filter="fade">
                                      <p:cBhvr>
                                        <p:cTn id="44" dur="750" tmFilter="0, 0; .2, .5; .8, .5; 1, 0"/>
                                        <p:tgtEl>
                                          <p:spTgt spid="38"/>
                                        </p:tgtEl>
                                      </p:cBhvr>
                                    </p:animEffect>
                                    <p:animScale>
                                      <p:cBhvr>
                                        <p:cTn id="45" dur="375"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P spid="37" grpId="0" animBg="1"/>
      <p:bldP spid="37" grpId="1" animBg="1"/>
      <p:bldP spid="38" grpId="0"/>
      <p:bldP spid="3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26D4F-610F-983C-BBCB-761FC2B56AB6}"/>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064793A-9B88-2CDE-103D-B1C85B9DEDAC}"/>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3B59DA42-8077-C991-C14D-C3FF06267094}"/>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C323A627-E748-94E4-A857-5605C733550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34B72743-8B73-4E24-1948-D3F0447072AD}"/>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55A1B845-CA4B-A53F-9C03-97E6AC4AAA9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DFE0A59-E050-EA44-62ED-77E853F6A40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44262F80-386D-BE65-82FD-D04FA7BC9201}"/>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FC1AEB78-8DD1-824D-03A9-A31EDDA954F2}"/>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8C1EF2E-697E-25C2-1753-A314665BA906}"/>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82D8B23-1FE8-5DB9-D998-723AE57FD68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7DB72E9-62C5-AA8C-2675-50873FB7AA1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F68D3B99-11C0-0785-AD8D-FCB985BE483F}"/>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BABF799C-C5C4-D4BA-8F45-4FAA5EE65441}"/>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A857D236-8849-5CB3-F62B-D97CDF9DF45B}"/>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AE94CF92-1E7D-5B81-785E-F9DC22A2DE1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7C53028C-8911-F385-5345-BE21985FEB4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33A639DE-7888-935D-B702-F74C7484572B}"/>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97B0B6A3-C5E2-2BDD-F636-E5D3D79BB528}"/>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234FFF3B-46E9-121F-3BE0-54C6B66F4E99}"/>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1869915B-8FE0-5277-D5E8-7026A40E7614}"/>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C5A00E70-B862-2A2F-F23A-11FFCD4629C4}"/>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0D8E3034-FEEC-AC89-D243-C90D1D275B3D}"/>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80EBF98F-6981-260B-4982-10F8D6CF9BB5}"/>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A5E95A0-A414-0EF9-84D9-7F93A3F518FC}"/>
              </a:ext>
            </a:extLst>
          </p:cNvPr>
          <p:cNvSpPr txBox="1"/>
          <p:nvPr/>
        </p:nvSpPr>
        <p:spPr>
          <a:xfrm>
            <a:off x="103601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2" name="TextBox 21">
            <a:extLst>
              <a:ext uri="{FF2B5EF4-FFF2-40B4-BE49-F238E27FC236}">
                <a16:creationId xmlns:a16="http://schemas.microsoft.com/office/drawing/2014/main" id="{AE674F09-245B-AFE9-30E5-4AA132299DF1}"/>
              </a:ext>
            </a:extLst>
          </p:cNvPr>
          <p:cNvSpPr txBox="1"/>
          <p:nvPr/>
        </p:nvSpPr>
        <p:spPr>
          <a:xfrm>
            <a:off x="1091878" y="1086992"/>
            <a:ext cx="341882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7" name="Title 3">
            <a:extLst>
              <a:ext uri="{FF2B5EF4-FFF2-40B4-BE49-F238E27FC236}">
                <a16:creationId xmlns:a16="http://schemas.microsoft.com/office/drawing/2014/main" id="{18938DEC-13F8-01C0-4F1A-E83AA3545E5C}"/>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ECCF193B-CFB1-B269-D686-4FAA69828182}"/>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D477B7AE-9C6A-48FE-477A-607931F429F4}"/>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EB5E3157-6F41-BBCF-8E66-92252995390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191EDD9A-997C-EE76-4280-28091B58EB7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E5CD5281-485D-786C-9EE1-5E09C9595CBD}"/>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D2FB032C-5613-A283-E7DF-F976C32EB1E5}"/>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689EB484-5C2D-01DA-023F-8D0DF462200C}"/>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25AAABBE-1F61-E5B7-664B-36040EEF82D4}"/>
                </a:ext>
              </a:extLst>
            </p:cNvPr>
            <p:cNvSpPr txBox="1"/>
            <p:nvPr/>
          </p:nvSpPr>
          <p:spPr>
            <a:xfrm>
              <a:off x="8411795"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grpSp>
      <p:sp>
        <p:nvSpPr>
          <p:cNvPr id="23" name="Content Placeholder 1">
            <a:extLst>
              <a:ext uri="{FF2B5EF4-FFF2-40B4-BE49-F238E27FC236}">
                <a16:creationId xmlns:a16="http://schemas.microsoft.com/office/drawing/2014/main" id="{2DE2B7B4-6A18-8B65-486D-DAE1B3C69C60}"/>
              </a:ext>
            </a:extLst>
          </p:cNvPr>
          <p:cNvSpPr txBox="1">
            <a:spLocks/>
          </p:cNvSpPr>
          <p:nvPr/>
        </p:nvSpPr>
        <p:spPr>
          <a:xfrm>
            <a:off x="602195" y="177622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ESTJ &amp; ENTJ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task achievement and logical analysis is likely an advantage in managing your emotions, allowing you to stay clearheaded even in high-pressure situations.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Remember that emotions can provide useful information to help you achieve your goals, whereas constant critique and a narrow task focus can hinder trust and therefore progress. Try to demonstrate empathy more actively, using open questions to explore others’ feelings and perspectives.</a:t>
            </a:r>
          </a:p>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ISTP &amp; INTP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internal analysis is likely an advantage in managing your emotions, allowing you to detach from stressors to identify the most logical solution. Yet this detachment may come across as aloofness or insensitivity, limiting psychological safety within the team.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to express active interest in others’ emotions and needs, asking open-ended questions to solicit perspectives that you can then incorporate into your analysis.</a:t>
            </a:r>
          </a:p>
        </p:txBody>
      </p:sp>
      <p:sp>
        <p:nvSpPr>
          <p:cNvPr id="37" name="Rectangle: Folded Corner 36">
            <a:extLst>
              <a:ext uri="{FF2B5EF4-FFF2-40B4-BE49-F238E27FC236}">
                <a16:creationId xmlns:a16="http://schemas.microsoft.com/office/drawing/2014/main" id="{F145E791-3BD1-4DFB-B7AE-F1038FC62DE8}"/>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26EEB3A2-F24A-4795-3D84-DA2153B93851}"/>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Te &amp; Ti</a:t>
            </a:r>
          </a:p>
        </p:txBody>
      </p:sp>
    </p:spTree>
    <p:custDataLst>
      <p:tags r:id="rId1"/>
    </p:custDataLst>
    <p:extLst>
      <p:ext uri="{BB962C8B-B14F-4D97-AF65-F5344CB8AC3E}">
        <p14:creationId xmlns:p14="http://schemas.microsoft.com/office/powerpoint/2010/main" val="34837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34" fill="hold">
                            <p:stCondLst>
                              <p:cond delay="1250"/>
                            </p:stCondLst>
                            <p:childTnLst>
                              <p:par>
                                <p:cTn id="35" presetID="1" presetClass="entr" presetSubtype="0" fill="hold" grpId="1" nodeType="after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childTnLst>
                          </p:cTn>
                        </p:par>
                        <p:par>
                          <p:cTn id="39" fill="hold">
                            <p:stCondLst>
                              <p:cond delay="1250"/>
                            </p:stCondLst>
                            <p:childTnLst>
                              <p:par>
                                <p:cTn id="40" presetID="26" presetClass="emph" presetSubtype="0" fill="hold" grpId="0" nodeType="afterEffect">
                                  <p:stCondLst>
                                    <p:cond delay="0"/>
                                  </p:stCondLst>
                                  <p:childTnLst>
                                    <p:animEffect transition="out" filter="fade">
                                      <p:cBhvr>
                                        <p:cTn id="41" dur="750" tmFilter="0, 0; .2, .5; .8, .5; 1, 0"/>
                                        <p:tgtEl>
                                          <p:spTgt spid="37"/>
                                        </p:tgtEl>
                                      </p:cBhvr>
                                    </p:animEffect>
                                    <p:animScale>
                                      <p:cBhvr>
                                        <p:cTn id="42" dur="375" autoRev="1" fill="hold"/>
                                        <p:tgtEl>
                                          <p:spTgt spid="37"/>
                                        </p:tgtEl>
                                      </p:cBhvr>
                                      <p:by x="105000" y="105000"/>
                                    </p:animScale>
                                  </p:childTnLst>
                                </p:cTn>
                              </p:par>
                              <p:par>
                                <p:cTn id="43" presetID="26" presetClass="emph" presetSubtype="0" fill="hold" grpId="0" nodeType="withEffect">
                                  <p:stCondLst>
                                    <p:cond delay="0"/>
                                  </p:stCondLst>
                                  <p:childTnLst>
                                    <p:animEffect transition="out" filter="fade">
                                      <p:cBhvr>
                                        <p:cTn id="44" dur="750" tmFilter="0, 0; .2, .5; .8, .5; 1, 0"/>
                                        <p:tgtEl>
                                          <p:spTgt spid="38"/>
                                        </p:tgtEl>
                                      </p:cBhvr>
                                    </p:animEffect>
                                    <p:animScale>
                                      <p:cBhvr>
                                        <p:cTn id="45" dur="375"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P spid="37" grpId="0" animBg="1"/>
      <p:bldP spid="37" grpId="1" animBg="1"/>
      <p:bldP spid="38" grpId="0"/>
      <p:bldP spid="3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E7ED9-950F-4738-4E52-2B10A3AFA33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818CE315-142E-12F5-D541-C12B907C85F8}"/>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3BA01764-496E-8A50-8942-9C913B50968F}"/>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85D521FC-31AF-3678-851E-9EBE58162F3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3541AE94-0944-DF69-431F-F9284243E7AB}"/>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590B862C-6F19-EACC-82BC-7C7A549EDDE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7A9612B0-94BE-68DA-49B6-270D6E1D3CF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9323E1AF-4AA6-ECBB-5066-207D1FA6A642}"/>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1C125CC8-6400-AA4A-6732-DE0118AD2BE9}"/>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DC50960-31AA-4B83-5EDE-191998FB4A62}"/>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A4435D4B-5816-75AD-E882-DE8424DFC16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A0BF26D-0E50-3ACA-5EE1-3F8CCFED5FC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E9B9DEB-3054-F25C-8728-24883A40B90E}"/>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A24D0D01-962D-705C-4D09-22D4268258B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AAE993BE-5E8D-E619-92FA-B1E701F3B42C}"/>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71284CA8-C89C-D341-78CC-8B41AC6770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E82FF96-4FC3-8D25-7BB5-0197ED78947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44BCAD56-030A-9C5A-05D4-45AD64A17D6A}"/>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8701B32F-7B19-ED21-989A-8B39649DC848}"/>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5C9E6278-8693-46F4-93AA-CEBFAA4447CE}"/>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595EC8BB-B31C-16A8-4415-12521DA50FB1}"/>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C9E13F56-291F-A1E4-1CAE-3771043AD376}"/>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FA08C6ED-C49B-0CC5-D8CA-D498A8A36C4D}"/>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3CE0957A-CAF1-9177-F9C6-1CCDC5E4C9E7}"/>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631CD441-EB35-B980-6455-BCA421AF4F2B}"/>
              </a:ext>
            </a:extLst>
          </p:cNvPr>
          <p:cNvSpPr txBox="1"/>
          <p:nvPr/>
        </p:nvSpPr>
        <p:spPr>
          <a:xfrm>
            <a:off x="103601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2" name="TextBox 21">
            <a:extLst>
              <a:ext uri="{FF2B5EF4-FFF2-40B4-BE49-F238E27FC236}">
                <a16:creationId xmlns:a16="http://schemas.microsoft.com/office/drawing/2014/main" id="{02FA0E58-12B6-FF78-372B-533E7ECE7C69}"/>
              </a:ext>
            </a:extLst>
          </p:cNvPr>
          <p:cNvSpPr txBox="1"/>
          <p:nvPr/>
        </p:nvSpPr>
        <p:spPr>
          <a:xfrm>
            <a:off x="1091878" y="1086992"/>
            <a:ext cx="341882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7" name="Title 3">
            <a:extLst>
              <a:ext uri="{FF2B5EF4-FFF2-40B4-BE49-F238E27FC236}">
                <a16:creationId xmlns:a16="http://schemas.microsoft.com/office/drawing/2014/main" id="{9CE28A32-30C0-9723-35F1-9C6F346A1AED}"/>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3EF00970-3847-1FD0-A0AC-5DABD7099A14}"/>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0D3BCD2A-BEBF-56ED-8AF6-2971582FA854}"/>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F5E4DC65-CA67-C0E7-2A3F-7858C1D4B42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2102D837-B49E-842D-B83D-3C8DEBB9822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36960FEE-D054-91DA-7612-13579B266500}"/>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1E34A504-9E92-0616-645C-5E72C660BDFE}"/>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DBAC329F-93F2-BBAA-3912-A95549327E6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842F6C1C-4B53-3826-2A28-AF5E93F929A1}"/>
                </a:ext>
              </a:extLst>
            </p:cNvPr>
            <p:cNvSpPr txBox="1"/>
            <p:nvPr/>
          </p:nvSpPr>
          <p:spPr>
            <a:xfrm>
              <a:off x="8411795"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grpSp>
      <p:sp>
        <p:nvSpPr>
          <p:cNvPr id="23" name="Content Placeholder 1">
            <a:extLst>
              <a:ext uri="{FF2B5EF4-FFF2-40B4-BE49-F238E27FC236}">
                <a16:creationId xmlns:a16="http://schemas.microsoft.com/office/drawing/2014/main" id="{716492B1-44CC-D019-BD92-CD0D9FEA666C}"/>
              </a:ext>
            </a:extLst>
          </p:cNvPr>
          <p:cNvSpPr txBox="1">
            <a:spLocks/>
          </p:cNvSpPr>
          <p:nvPr/>
        </p:nvSpPr>
        <p:spPr>
          <a:xfrm>
            <a:off x="602195" y="177622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ESFJ &amp; ENFJ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open and empathetic communication is likely an advantage in managing your emotions—as long as you feel your and others’ values are being respected.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interpersonally sensitive, fostering a high level of trust and psychological safety within the team.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Remember that while connection is important, so are clear boundaries; avoid overstretching yourself. Know when to step back and give space and try not to force a false harmony due to your own discomfort with conflict.</a:t>
            </a:r>
          </a:p>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ISFP &amp; INFP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authenticity and living your values is likely an advantage in managing your emotions; you are guided by your inner sense of the right thing to do.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attuned to your own and others’ emotional reactions, demonstrating sensitivity to promote psychological safety within the team.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not to withdraw from situations of conflict or to become defensive if you feel your values are being questioned, as this may hinder trust in the long term.</a:t>
            </a:r>
          </a:p>
        </p:txBody>
      </p:sp>
      <p:sp>
        <p:nvSpPr>
          <p:cNvPr id="37" name="Rectangle: Folded Corner 36">
            <a:extLst>
              <a:ext uri="{FF2B5EF4-FFF2-40B4-BE49-F238E27FC236}">
                <a16:creationId xmlns:a16="http://schemas.microsoft.com/office/drawing/2014/main" id="{1C79D1D6-C3C3-C93D-3A24-71A8C76A332C}"/>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78212A48-0425-8101-3EEC-88D88FE59A25}"/>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Fe &amp; Fi</a:t>
            </a:r>
          </a:p>
        </p:txBody>
      </p:sp>
    </p:spTree>
    <p:custDataLst>
      <p:tags r:id="rId1"/>
    </p:custDataLst>
    <p:extLst>
      <p:ext uri="{BB962C8B-B14F-4D97-AF65-F5344CB8AC3E}">
        <p14:creationId xmlns:p14="http://schemas.microsoft.com/office/powerpoint/2010/main" val="3471774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34" fill="hold">
                            <p:stCondLst>
                              <p:cond delay="1250"/>
                            </p:stCondLst>
                            <p:childTnLst>
                              <p:par>
                                <p:cTn id="35" presetID="1" presetClass="entr" presetSubtype="0" fill="hold" grpId="1" nodeType="after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childTnLst>
                          </p:cTn>
                        </p:par>
                        <p:par>
                          <p:cTn id="39" fill="hold">
                            <p:stCondLst>
                              <p:cond delay="1250"/>
                            </p:stCondLst>
                            <p:childTnLst>
                              <p:par>
                                <p:cTn id="40" presetID="26" presetClass="emph" presetSubtype="0" fill="hold" grpId="0" nodeType="afterEffect">
                                  <p:stCondLst>
                                    <p:cond delay="0"/>
                                  </p:stCondLst>
                                  <p:childTnLst>
                                    <p:animEffect transition="out" filter="fade">
                                      <p:cBhvr>
                                        <p:cTn id="41" dur="750" tmFilter="0, 0; .2, .5; .8, .5; 1, 0"/>
                                        <p:tgtEl>
                                          <p:spTgt spid="37"/>
                                        </p:tgtEl>
                                      </p:cBhvr>
                                    </p:animEffect>
                                    <p:animScale>
                                      <p:cBhvr>
                                        <p:cTn id="42" dur="375" autoRev="1" fill="hold"/>
                                        <p:tgtEl>
                                          <p:spTgt spid="37"/>
                                        </p:tgtEl>
                                      </p:cBhvr>
                                      <p:by x="105000" y="105000"/>
                                    </p:animScale>
                                  </p:childTnLst>
                                </p:cTn>
                              </p:par>
                              <p:par>
                                <p:cTn id="43" presetID="26" presetClass="emph" presetSubtype="0" fill="hold" grpId="0" nodeType="withEffect">
                                  <p:stCondLst>
                                    <p:cond delay="0"/>
                                  </p:stCondLst>
                                  <p:childTnLst>
                                    <p:animEffect transition="out" filter="fade">
                                      <p:cBhvr>
                                        <p:cTn id="44" dur="750" tmFilter="0, 0; .2, .5; .8, .5; 1, 0"/>
                                        <p:tgtEl>
                                          <p:spTgt spid="38"/>
                                        </p:tgtEl>
                                      </p:cBhvr>
                                    </p:animEffect>
                                    <p:animScale>
                                      <p:cBhvr>
                                        <p:cTn id="45" dur="375"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P spid="37" grpId="0" animBg="1"/>
      <p:bldP spid="37" grpId="1" animBg="1"/>
      <p:bldP spid="38" grpId="0"/>
      <p:bldP spid="38" grpId="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C442D07-AF04-54B2-72DB-468DB4A9139A}"/>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80F511C5-031D-DE9D-AF02-062798DD370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10B3FAFD-4E07-6AD4-2EF3-9E035AFE91CB}"/>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D15E7DC8-C218-90CC-57D1-089F5953A9B5}"/>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CA450329-D7E5-2080-EE1A-742E3777710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181B89F-7DEA-6DD9-85E7-45F5793B617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CE9DD8DF-4FD8-55F2-E9FA-318BEECE89E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2C4C26D-19DD-C3FD-E719-60EB342EBCCF}"/>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885BAFE1-486B-B4CC-F550-71DB305765D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D96BB526-28A8-77A7-20E0-0A7CA0C47BDF}"/>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AE49E7FA-E8B6-170B-C26A-DE9F2B2B076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DB14A8F-A3EC-11CC-6461-8BE1B07C18C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8DB71B37-9551-4CFF-C331-C5B1BF9B5551}"/>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CC9E79F7-FF11-64BE-EEA1-ED5A3AEE060E}"/>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03EDB5F-9760-B116-61DC-1180A4C4460D}"/>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0F1FEEF-8554-6C73-DB1A-FA50FEDB9DF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115A9735-593C-EE91-1C62-D4DF27273DF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7FB5982D-2548-9A35-2DE2-F08EDB9A042C}"/>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FBD5DD3B-C65F-BE95-D7F2-5CFA2263EFA2}"/>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432CC2C6-A666-2A40-0F93-A9E6FDA4EC80}"/>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6EB15C64-1739-E32F-70C7-514E1D887DA8}"/>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019495E0-CB46-BC12-DA85-52225F3A0785}"/>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F73203B3-F8EB-6607-508F-AD737B383247}"/>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66EF19DF-197B-2E74-FF6E-116F03294D9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60F2EEF6-9783-8757-44AF-D6EA01757A9F}"/>
              </a:ext>
            </a:extLst>
          </p:cNvPr>
          <p:cNvSpPr txBox="1"/>
          <p:nvPr/>
        </p:nvSpPr>
        <p:spPr>
          <a:xfrm>
            <a:off x="103601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2" name="TextBox 21">
            <a:extLst>
              <a:ext uri="{FF2B5EF4-FFF2-40B4-BE49-F238E27FC236}">
                <a16:creationId xmlns:a16="http://schemas.microsoft.com/office/drawing/2014/main" id="{28E6BF01-EB8D-0A32-1EAE-1A83DF014957}"/>
              </a:ext>
            </a:extLst>
          </p:cNvPr>
          <p:cNvSpPr txBox="1"/>
          <p:nvPr/>
        </p:nvSpPr>
        <p:spPr>
          <a:xfrm>
            <a:off x="1091878" y="1086992"/>
            <a:ext cx="333871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7" name="Title 3">
            <a:extLst>
              <a:ext uri="{FF2B5EF4-FFF2-40B4-BE49-F238E27FC236}">
                <a16:creationId xmlns:a16="http://schemas.microsoft.com/office/drawing/2014/main" id="{987EDF98-EDFD-80F7-3EEF-923A5214AB75}"/>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41E425F7-3E25-03C5-1883-457FCCE3B3DD}"/>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06A08B42-1D87-A8DB-6260-F72841A37571}"/>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06523AE4-0C6C-0F48-0432-587F75D243C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33E03F8A-70CE-9777-D321-5FA0172B235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361DB37C-D199-C23F-54BA-8EC502B3E094}"/>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2A3E82AC-58F8-5F5A-205C-F87ED0CB624F}"/>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8FF8687D-B803-91C7-52C9-0A8DDA46183B}"/>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DCA94A74-B23A-48A2-FD59-0944EF8B8DB9}"/>
                </a:ext>
              </a:extLst>
            </p:cNvPr>
            <p:cNvSpPr txBox="1"/>
            <p:nvPr/>
          </p:nvSpPr>
          <p:spPr>
            <a:xfrm>
              <a:off x="8411795"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grpSp>
      <p:sp>
        <p:nvSpPr>
          <p:cNvPr id="23" name="Content Placeholder 1">
            <a:extLst>
              <a:ext uri="{FF2B5EF4-FFF2-40B4-BE49-F238E27FC236}">
                <a16:creationId xmlns:a16="http://schemas.microsoft.com/office/drawing/2014/main" id="{08AEC250-C902-CF3A-7E07-80D63F2408C2}"/>
              </a:ext>
            </a:extLst>
          </p:cNvPr>
          <p:cNvSpPr txBox="1">
            <a:spLocks/>
          </p:cNvSpPr>
          <p:nvPr/>
        </p:nvSpPr>
        <p:spPr>
          <a:xfrm>
            <a:off x="621792" y="1609344"/>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the present moment and immediate environment, including body language and expression, is likely an advantage in managing your own and others’ emotions in high-pressure situations. Remember to think before reacting and be patient with those who move at a slower pace than you, as insufficient impulse control may hinder trust and psychological safety within the team.</a:t>
            </a: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ISTJ &amp; ISFJ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physical sensation and grounded pragmatism is likely an advantage for regulating your emotions and controlling your reactions. You may even risk suppressing your feelings to an unhelpful degree, which could eventually lead you to lose control in situations of great uncertainty. Try to find alternative coping strategies to reduce internal tension and demonstrate greater openness to others’ ideas to foster trust and psychological safety.</a:t>
            </a: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ENTP &amp; ENFP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future opportunities is likely an advantage in managing your emotions; you remain positive and optimistic even in high-pressure situations — as long as you have room to explore. You likely foster trust within the team through your emphasis on collaboration. Remember to practice patience and avoid becoming dismissive if others don’t move as fast as you or seem critical of your ideas.</a:t>
            </a: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INTJ &amp; INFJ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the underlying meaning is likely an advantage in managing your emotions, giving you insight into your own and others’ emotional makeup. You may struggle more in high-pressure situations that don’t give you sufficient time to process and reflect. While you may be tolerant of different perspectives, try to be more actively inclusive and inviting of others’ contributions in order to foster greater trust.</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288577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1949691-0A89-2C26-9F8F-5D06483005C0}"/>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002F9A2-ACF7-808C-E2FB-20E8622AC48F}"/>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3BFF7FD5-4E19-E899-16B7-C482DB3E1E7B}"/>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C1777666-BDC3-7311-84AA-B79C36F7C863}"/>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4B3F2B8A-79DD-E220-6B22-4F381E1DAA1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70474CC-243D-5336-A8D3-34C9038521A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53CD6D8-9F39-5CBC-D548-B2BA5667899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727D3EE0-9810-68BC-FFA6-90EF0072F66F}"/>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3FFDEF16-94B6-F056-474A-2FF82770FAE2}"/>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A283F96-BC1E-0115-D22D-082E77A75FD9}"/>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6048856A-AB8D-D55A-63C8-B12C9D1394F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9ADF7E1-D12A-86FF-5C4F-89DF5215C3A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0663C08-E8C6-D7A8-3667-0827D1424FA2}"/>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CBC908C-F6E1-6B0A-07CA-8E73CAD99E4B}"/>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9E3A36E-9A07-4029-1D6D-556FE72D6986}"/>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E30CE1FD-7DFD-74F5-6080-79BF2DC23D3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09ACB13F-9929-5F7E-6ABD-3F2F3C12F00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E76F1B29-00AE-F6A2-4180-23F98242B45B}"/>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1BAAFAA-AED6-CF57-CC53-93C99162D184}"/>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49855439-9C03-F049-EAC0-E2249129B566}"/>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5A68945E-7405-A4B4-61B9-AEE89744FAED}"/>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441CFA7-89B3-A27B-9B35-9BD72FD5C140}"/>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7E3DF67F-3EC3-4D28-CCAA-72E3A95B940B}"/>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9ADF92A7-F258-6F9A-1F26-571C121DC2CF}"/>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8F60D259-8343-778B-B5C3-D09353DDA88B}"/>
              </a:ext>
            </a:extLst>
          </p:cNvPr>
          <p:cNvSpPr txBox="1"/>
          <p:nvPr/>
        </p:nvSpPr>
        <p:spPr>
          <a:xfrm>
            <a:off x="103601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2" name="TextBox 21">
            <a:extLst>
              <a:ext uri="{FF2B5EF4-FFF2-40B4-BE49-F238E27FC236}">
                <a16:creationId xmlns:a16="http://schemas.microsoft.com/office/drawing/2014/main" id="{F6468AE3-CA4E-BE39-9C23-42E14346A7BB}"/>
              </a:ext>
            </a:extLst>
          </p:cNvPr>
          <p:cNvSpPr txBox="1"/>
          <p:nvPr/>
        </p:nvSpPr>
        <p:spPr>
          <a:xfrm>
            <a:off x="1091878" y="1086992"/>
            <a:ext cx="341882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sp>
        <p:nvSpPr>
          <p:cNvPr id="27" name="Title 3">
            <a:extLst>
              <a:ext uri="{FF2B5EF4-FFF2-40B4-BE49-F238E27FC236}">
                <a16:creationId xmlns:a16="http://schemas.microsoft.com/office/drawing/2014/main" id="{AB31DE5D-D036-FFA5-C500-B5F018F57A5E}"/>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3214B805-B0A6-EBF1-2161-98756B857A08}"/>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r>
              <a:rPr lang="en-US" sz="1400" b="1" kern="0">
                <a:solidFill>
                  <a:srgbClr val="FFFFFF"/>
                </a:solidFill>
                <a:latin typeface="Open Sans" panose="020B0606030504020204" pitchFamily="34" charset="0"/>
                <a:ea typeface="Open Sans" panose="020B0606030504020204" pitchFamily="34" charset="0"/>
                <a:cs typeface="Open Sans" panose="020B0606030504020204" pitchFamily="34" charset="0"/>
              </a:rPr>
              <a:t> (cont.)</a:t>
            </a:r>
            <a:endPar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1DB3ACD6-8B5B-1885-6E1C-EA07E0067A35}"/>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8937CB48-3FD5-C129-1F34-1F96354F7194}"/>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EFF804F3-165D-B7FF-B448-889794CC55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F3085343-AB7D-6FD1-D9C5-D5335F458373}"/>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83E73B61-5C39-A0D3-C4D3-0CE1E22E3375}"/>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E72F6391-E91B-9F02-56D9-0DADDADD14E1}"/>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5620D4D9-8BDD-8E06-1009-276FD10633EA}"/>
                </a:ext>
              </a:extLst>
            </p:cNvPr>
            <p:cNvSpPr txBox="1"/>
            <p:nvPr/>
          </p:nvSpPr>
          <p:spPr>
            <a:xfrm>
              <a:off x="8411795"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Intelligence</a:t>
              </a:r>
            </a:p>
          </p:txBody>
        </p:sp>
      </p:grpSp>
      <p:sp>
        <p:nvSpPr>
          <p:cNvPr id="37" name="Content Placeholder 1">
            <a:extLst>
              <a:ext uri="{FF2B5EF4-FFF2-40B4-BE49-F238E27FC236}">
                <a16:creationId xmlns:a16="http://schemas.microsoft.com/office/drawing/2014/main" id="{54A8E653-6910-B155-DBAF-30584CDD47FF}"/>
              </a:ext>
            </a:extLst>
          </p:cNvPr>
          <p:cNvSpPr txBox="1">
            <a:spLocks/>
          </p:cNvSpPr>
          <p:nvPr/>
        </p:nvSpPr>
        <p:spPr>
          <a:xfrm>
            <a:off x="624753" y="160724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ESTJ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ENTJ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r>
              <a:rPr lang="en-US" sz="1400"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task achievement and logical analysis is likely an advantage in managing your emotions, allowing you to stay clearheaded even in high-pressure situations. Remember that emotions can provide useful information to help you achieve your goals, whereas constant critique and a narrow task focus can hinder trust and therefore progress. Try to demonstrate empathy more actively, using open questions to explore others’ feelings and perspectives.</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internal analysis is likely an advantage in managing your emotions, allowing you to detach from stressors to identify the most logical solution. Yet this detachment may come across as aloofness or insensitivity, limiting psychological safety within the team. Try to express active interest in others’ emotions and needs, asking open-ended questions to solicit perspectives that you can then incorporate into your analysis.</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ESFJ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ENFJ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open and empathetic communication is likely an advantage in managing your emotions—as long as you feel your and others’ values are being respected. You are likely interpersonally sensitive, fostering a high level of trust and psychological safety within the team. Remember that while connection is important, so are clear boundaries; avoid overstretching yourself. Know when to step back and give space and try not to force a false harmony due to your own discomfort with conflict.</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ISFP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INFP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authenticity and living your values is likely an advantage in managing your emotions; you are guided by your inner sense of the right thing to do. You are likely attuned to your own and others’ emotional reactions, demonstrating sensitivity to promote psychological safety within the team. Try not to withdraw from situations of conflict or to become defensive if you feel your values are being questioned, as this may hinder trust in the long term.</a:t>
            </a:r>
          </a:p>
        </p:txBody>
      </p:sp>
    </p:spTree>
    <p:custDataLst>
      <p:tags r:id="rId1"/>
    </p:custDataLst>
    <p:extLst>
      <p:ext uri="{BB962C8B-B14F-4D97-AF65-F5344CB8AC3E}">
        <p14:creationId xmlns:p14="http://schemas.microsoft.com/office/powerpoint/2010/main" val="2794233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750"/>
                                        <p:tgtEl>
                                          <p:spTgt spid="37"/>
                                        </p:tgtEl>
                                      </p:cBhvr>
                                    </p:animEffect>
                                    <p:anim calcmode="lin" valueType="num">
                                      <p:cBhvr>
                                        <p:cTn id="31" dur="750" fill="hold"/>
                                        <p:tgtEl>
                                          <p:spTgt spid="37"/>
                                        </p:tgtEl>
                                        <p:attrNameLst>
                                          <p:attrName>ppt_x</p:attrName>
                                        </p:attrNameLst>
                                      </p:cBhvr>
                                      <p:tavLst>
                                        <p:tav tm="0">
                                          <p:val>
                                            <p:strVal val="#ppt_x"/>
                                          </p:val>
                                        </p:tav>
                                        <p:tav tm="100000">
                                          <p:val>
                                            <p:strVal val="#ppt_x"/>
                                          </p:val>
                                        </p:tav>
                                      </p:tavLst>
                                    </p:anim>
                                    <p:anim calcmode="lin" valueType="num">
                                      <p:cBhvr>
                                        <p:cTn id="32" dur="675" decel="100000" fill="hold"/>
                                        <p:tgtEl>
                                          <p:spTgt spid="3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3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61EE1-4396-75CB-F62A-A7B4F6FC653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CE8F654-8C5A-468F-EE99-93DF97A8EB2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B2A9527-9DED-C171-B6EE-8882D48BFC8F}"/>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5969FD17-9629-60E8-243F-07FE88F67E2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7999A33-8034-4A4F-F9FD-DDE7182FA9C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3C3BAA3B-B22A-01C6-DADB-6546869815E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82AB3F9-EB02-05EC-49F8-DF773760EE3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7A5CBE62-1559-9BBF-69C9-09795D64030C}"/>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5" action="ppaction://hlinksldjump"/>
              <a:extLst>
                <a:ext uri="{FF2B5EF4-FFF2-40B4-BE49-F238E27FC236}">
                  <a16:creationId xmlns:a16="http://schemas.microsoft.com/office/drawing/2014/main" id="{5AA341D5-A1E8-723B-75F1-C7938A84B92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F76FDA9-BAF8-7407-3BAF-84828F2EC40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18B2BBAF-F93C-5A15-831F-421E6273CCA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5C2FA8B-6B47-0A57-BE68-0CC4893613F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1A9807A-0A2D-4637-25CB-7B14D64646A4}"/>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057BDA87-F0F1-D57E-A6B5-4D4B4CFD446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79FC088C-5AF3-ADA3-09D1-3ADAF6FA993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BDE9FB12-AD96-5916-C847-6BCAEC8670F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785E4B7-D11D-1210-7E14-45328CB5D0B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73E07997-D283-E70C-0C55-60F8A7057958}"/>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9DABAA4-EDD9-B32F-29E0-6FF9CD983E72}"/>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4668D55C-975D-94D8-0020-06D015A76E24}"/>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06DD034-C868-34BC-D467-4BDA5D93D982}"/>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78FF313-7F98-BD95-BAD2-5F001EF50A29}"/>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C91E24C-1F8F-0AF2-7064-5A003C56F9D3}"/>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C1C7665-6E19-7012-80D3-7A9D3641D0A1}"/>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EEC72F76-1A05-5E76-BF3F-9BFE4B79C0F7}"/>
              </a:ext>
            </a:extLst>
          </p:cNvPr>
          <p:cNvSpPr txBox="1"/>
          <p:nvPr/>
        </p:nvSpPr>
        <p:spPr>
          <a:xfrm>
            <a:off x="10383418"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2" name="TextBox 21">
            <a:extLst>
              <a:ext uri="{FF2B5EF4-FFF2-40B4-BE49-F238E27FC236}">
                <a16:creationId xmlns:a16="http://schemas.microsoft.com/office/drawing/2014/main" id="{BDEEBBE1-09E2-858C-94F9-61CEFC3465CC}"/>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7" name="Title 3">
            <a:extLst>
              <a:ext uri="{FF2B5EF4-FFF2-40B4-BE49-F238E27FC236}">
                <a16:creationId xmlns:a16="http://schemas.microsoft.com/office/drawing/2014/main" id="{8E89988D-F89C-2562-7EAB-3131C09CC93F}"/>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12778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91983-36D1-EBBE-2E6B-A452A58ACA8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F7991D8-E64A-1D77-5D18-FFC965C267F6}"/>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8F87B6AC-4DA6-4D4E-F436-278672B7D402}"/>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6B9B1EE9-4864-8934-7A28-A132A4812673}"/>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74AC248B-2B47-F91F-E203-3009DFAB965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27244C8-154E-BD7C-0EA0-7D67D21F181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C73B3B4-436D-7C8A-CBCF-6A79BB66A79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57515632-C8AB-6867-BE43-0FC94AEDE819}"/>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9FA64243-3BCA-248B-4156-19188722F22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2B5D44D-CAB9-A5FD-4BB6-1202E4650C9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E8AA257-4E53-3B68-B8D2-DBAF87B8F9F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334E619E-8367-379B-7239-B96CC93766B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E23D98EC-48AA-624A-F27D-FF3CDEB2BE51}"/>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63D4E8A-566D-8D6F-9609-DD897763A13B}"/>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CF5E3286-62F9-40D6-C005-FAB2CD8D9C27}"/>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E5C7C07B-A7AB-BD7A-97F0-E0BC1873F9B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25AB302-56B3-4ED0-5F8F-4D7420775BE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0F7C28F6-7DE6-D1F2-EA5B-8EFE41C333FD}"/>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EED72990-55F0-52F7-0EA9-F99C95178D17}"/>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6BF9C6CE-1A15-EB8F-07ED-49134C5E449A}"/>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2C5B5AA2-4D2C-C81B-B0F5-318066F65F5F}"/>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07E5FD6-BB13-A3E3-1BC1-80AFAE5630CD}"/>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5C29734-9631-038A-D9BB-B2077A233212}"/>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668236C4-473E-8F19-AC9B-4189E0035B3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3327559-4E57-9290-0707-EB9C044E5CA0}"/>
              </a:ext>
            </a:extLst>
          </p:cNvPr>
          <p:cNvSpPr txBox="1"/>
          <p:nvPr/>
        </p:nvSpPr>
        <p:spPr>
          <a:xfrm>
            <a:off x="10387584"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2" name="TextBox 21">
            <a:extLst>
              <a:ext uri="{FF2B5EF4-FFF2-40B4-BE49-F238E27FC236}">
                <a16:creationId xmlns:a16="http://schemas.microsoft.com/office/drawing/2014/main" id="{FA65A560-B4EB-EE52-776A-958B40270F2A}"/>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7" name="Title 3">
            <a:extLst>
              <a:ext uri="{FF2B5EF4-FFF2-40B4-BE49-F238E27FC236}">
                <a16:creationId xmlns:a16="http://schemas.microsoft.com/office/drawing/2014/main" id="{21F2ED6A-C014-EBAE-6E32-B5B639DF2523}"/>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EFE255B1-DD87-649B-FF1E-1FF69A9C0862}"/>
              </a:ext>
            </a:extLst>
          </p:cNvPr>
          <p:cNvPicPr>
            <a:picLocks noChangeAspect="1"/>
          </p:cNvPicPr>
          <p:nvPr/>
        </p:nvPicPr>
        <p:blipFill>
          <a:blip r:embed="rId6"/>
          <a:stretch>
            <a:fillRect/>
          </a:stretch>
        </p:blipFill>
        <p:spPr>
          <a:xfrm>
            <a:off x="555434" y="1696819"/>
            <a:ext cx="3419475" cy="647700"/>
          </a:xfrm>
          <a:prstGeom prst="rect">
            <a:avLst/>
          </a:prstGeom>
        </p:spPr>
      </p:pic>
      <p:sp>
        <p:nvSpPr>
          <p:cNvPr id="6" name="Rectangle: Rounded Corners 5">
            <a:extLst>
              <a:ext uri="{FF2B5EF4-FFF2-40B4-BE49-F238E27FC236}">
                <a16:creationId xmlns:a16="http://schemas.microsoft.com/office/drawing/2014/main" id="{DE0A3F53-E7A8-8F79-E1A4-F56BC75F6FB8}"/>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A9CC4945-B8DB-DAA3-11D7-322DDF165F49}"/>
              </a:ext>
            </a:extLst>
          </p:cNvPr>
          <p:cNvSpPr txBox="1">
            <a:spLocks/>
          </p:cNvSpPr>
          <p:nvPr/>
        </p:nvSpPr>
        <p:spPr>
          <a:xfrm>
            <a:off x="827252" y="2615490"/>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Provides regular, constructive feedback to improve performance </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Guides individuals through skill development, offering tasks and projects that build confidence and experience</a:t>
            </a:r>
          </a:p>
        </p:txBody>
      </p:sp>
      <p:pic>
        <p:nvPicPr>
          <p:cNvPr id="21" name="Picture 20" descr="A black background with a black square&#10;&#10;Description automatically generated with medium confidence">
            <a:extLst>
              <a:ext uri="{FF2B5EF4-FFF2-40B4-BE49-F238E27FC236}">
                <a16:creationId xmlns:a16="http://schemas.microsoft.com/office/drawing/2014/main" id="{F4B9EBCE-3CF9-ADAA-6C24-A68346B328C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15BC4F34-6AAB-B749-FC12-D58A84CA453C}"/>
              </a:ext>
            </a:extLst>
          </p:cNvPr>
          <p:cNvSpPr txBox="1"/>
          <p:nvPr/>
        </p:nvSpPr>
        <p:spPr>
          <a:xfrm>
            <a:off x="10387584" y="482372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spTree>
    <p:custDataLst>
      <p:tags r:id="rId1"/>
    </p:custDataLst>
    <p:extLst>
      <p:ext uri="{BB962C8B-B14F-4D97-AF65-F5344CB8AC3E}">
        <p14:creationId xmlns:p14="http://schemas.microsoft.com/office/powerpoint/2010/main" val="26474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675" decel="100000" fill="hold"/>
                                        <p:tgtEl>
                                          <p:spTgt spid="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675" decel="100000" fill="hold"/>
                                        <p:tgtEl>
                                          <p:spTgt spid="12"/>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12"/>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750"/>
                                        <p:tgtEl>
                                          <p:spTgt spid="28"/>
                                        </p:tgtEl>
                                      </p:cBhvr>
                                    </p:animEffect>
                                    <p:anim calcmode="lin" valueType="num">
                                      <p:cBhvr>
                                        <p:cTn id="26" dur="750" fill="hold"/>
                                        <p:tgtEl>
                                          <p:spTgt spid="28"/>
                                        </p:tgtEl>
                                        <p:attrNameLst>
                                          <p:attrName>ppt_x</p:attrName>
                                        </p:attrNameLst>
                                      </p:cBhvr>
                                      <p:tavLst>
                                        <p:tav tm="0">
                                          <p:val>
                                            <p:strVal val="#ppt_x"/>
                                          </p:val>
                                        </p:tav>
                                        <p:tav tm="100000">
                                          <p:val>
                                            <p:strVal val="#ppt_x"/>
                                          </p:val>
                                        </p:tav>
                                      </p:tavLst>
                                    </p:anim>
                                    <p:anim calcmode="lin" valueType="num">
                                      <p:cBhvr>
                                        <p:cTn id="27" dur="675" decel="100000" fill="hold"/>
                                        <p:tgtEl>
                                          <p:spTgt spid="28"/>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4E1D6-C413-3481-FEC7-B68918D60AD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704C6AD-9407-925E-57B3-74A30ADDC5EC}"/>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B9A621D7-29FC-3F7C-501D-BB7AEB2FCC39}"/>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75F2EA77-0B64-AD22-A8D5-576A0A03CBB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12AB6900-EF63-D839-BE72-2A470424280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E66F371-216A-1569-31E3-8686702D8DF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F85FA5B-4CB7-BC41-F11A-1677F5A2CF7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84DD8119-6B39-0B0D-B892-FF68FD0C2DDE}"/>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63313E0F-996D-DAEC-4252-C7B58E6AD4F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7831D95-579C-B47E-D2D8-AEA5FB950A7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C9AB8B9-710D-AC0A-070D-E503A5AA020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507A8CC9-3B5D-4FF6-1F2B-F46E81E50C9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A77FBB8D-41AB-F9C3-8089-631B31D7BF8C}"/>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E86A7E8C-8C0D-9F40-EB87-722C43B70DF2}"/>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FBF7051-70D7-7214-3CF7-DDDBABF283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F974D09B-711B-571A-43DA-3FF640F6606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7534A4C3-4C8F-C908-64CB-4C97A698A78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00028B7-8F2D-D7CF-B363-24A2AF353D1E}"/>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450CB8E0-907D-77C5-777B-DDE9ECDA531D}"/>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16217E7E-736E-1EFA-FB9E-7F44E982CCA9}"/>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D76F265E-C0F7-480F-2FB8-9FFC3D68F9B5}"/>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1354806F-27D6-77B8-F13B-E226322B44C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CA07A4F7-DE70-921F-2743-0A48629E312A}"/>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9B4DE5C6-5D74-6335-2F2D-C989C3B6C9F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C9BBD5C-A7FC-BB91-985B-ECB85AC58E44}"/>
              </a:ext>
            </a:extLst>
          </p:cNvPr>
          <p:cNvSpPr txBox="1"/>
          <p:nvPr/>
        </p:nvSpPr>
        <p:spPr>
          <a:xfrm>
            <a:off x="10387584"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2" name="TextBox 21">
            <a:extLst>
              <a:ext uri="{FF2B5EF4-FFF2-40B4-BE49-F238E27FC236}">
                <a16:creationId xmlns:a16="http://schemas.microsoft.com/office/drawing/2014/main" id="{4C8A23B9-3FF8-511A-8C1F-CF00C32922AA}"/>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7" name="Title 3">
            <a:extLst>
              <a:ext uri="{FF2B5EF4-FFF2-40B4-BE49-F238E27FC236}">
                <a16:creationId xmlns:a16="http://schemas.microsoft.com/office/drawing/2014/main" id="{83127B22-0BF2-E011-9A8D-F47F5767FA92}"/>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AF115B5D-812B-F00A-4C5B-0F037FED0B7A}"/>
              </a:ext>
            </a:extLst>
          </p:cNvPr>
          <p:cNvSpPr/>
          <p:nvPr/>
        </p:nvSpPr>
        <p:spPr>
          <a:xfrm>
            <a:off x="4113406" y="1546515"/>
            <a:ext cx="3493008"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9C647DA5-ABAC-8608-2588-42903F212916}"/>
              </a:ext>
            </a:extLst>
          </p:cNvPr>
          <p:cNvGrpSpPr/>
          <p:nvPr/>
        </p:nvGrpSpPr>
        <p:grpSpPr>
          <a:xfrm>
            <a:off x="4224292" y="1696140"/>
            <a:ext cx="338328" cy="338328"/>
            <a:chOff x="687637" y="2265052"/>
            <a:chExt cx="338328" cy="338328"/>
          </a:xfrm>
        </p:grpSpPr>
        <p:sp>
          <p:nvSpPr>
            <p:cNvPr id="41" name="Oval 40">
              <a:extLst>
                <a:ext uri="{FF2B5EF4-FFF2-40B4-BE49-F238E27FC236}">
                  <a16:creationId xmlns:a16="http://schemas.microsoft.com/office/drawing/2014/main" id="{A550D16F-489D-F248-6C2E-38E00FB3697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8400023A-BC88-A85E-8E0F-B44B951E308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3" name="Rectangle: Rounded Corners 42">
            <a:extLst>
              <a:ext uri="{FF2B5EF4-FFF2-40B4-BE49-F238E27FC236}">
                <a16:creationId xmlns:a16="http://schemas.microsoft.com/office/drawing/2014/main" id="{10D4D93B-BB6F-2A59-8F52-3F7E4977FAEA}"/>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0F9F840C-B1BB-640C-4F26-D504F034F11B}"/>
              </a:ext>
            </a:extLst>
          </p:cNvPr>
          <p:cNvSpPr txBox="1">
            <a:spLocks/>
          </p:cNvSpPr>
          <p:nvPr/>
        </p:nvSpPr>
        <p:spPr>
          <a:xfrm>
            <a:off x="827252" y="2617040"/>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give effective feedback, though some may prioritize supporting the individual, whereas others prioritize performance of the task. Different types will also vary in the degree of structure they provide for team members’ development, ranging from formal to informal opportunities.</a:t>
            </a:r>
          </a:p>
        </p:txBody>
      </p:sp>
      <p:grpSp>
        <p:nvGrpSpPr>
          <p:cNvPr id="45" name="Group 44">
            <a:extLst>
              <a:ext uri="{FF2B5EF4-FFF2-40B4-BE49-F238E27FC236}">
                <a16:creationId xmlns:a16="http://schemas.microsoft.com/office/drawing/2014/main" id="{986E0966-4A49-47B8-54FE-91F48E718D1E}"/>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F8248AD3-A259-8F8E-F468-8038D6D6854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8A60C3C4-BF90-73B9-5262-831634B90447}"/>
                </a:ext>
              </a:extLst>
            </p:cNvPr>
            <p:cNvSpPr txBox="1"/>
            <p:nvPr/>
          </p:nvSpPr>
          <p:spPr>
            <a:xfrm>
              <a:off x="8439227" y="482564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grpSp>
    </p:spTree>
    <p:custDataLst>
      <p:tags r:id="rId1"/>
    </p:custDataLst>
    <p:extLst>
      <p:ext uri="{BB962C8B-B14F-4D97-AF65-F5344CB8AC3E}">
        <p14:creationId xmlns:p14="http://schemas.microsoft.com/office/powerpoint/2010/main" val="101945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750"/>
                                        <p:tgtEl>
                                          <p:spTgt spid="43"/>
                                        </p:tgtEl>
                                      </p:cBhvr>
                                    </p:animEffect>
                                    <p:anim calcmode="lin" valueType="num">
                                      <p:cBhvr>
                                        <p:cTn id="19" dur="750" fill="hold"/>
                                        <p:tgtEl>
                                          <p:spTgt spid="43"/>
                                        </p:tgtEl>
                                        <p:attrNameLst>
                                          <p:attrName>ppt_x</p:attrName>
                                        </p:attrNameLst>
                                      </p:cBhvr>
                                      <p:tavLst>
                                        <p:tav tm="0">
                                          <p:val>
                                            <p:strVal val="#ppt_x"/>
                                          </p:val>
                                        </p:tav>
                                        <p:tav tm="100000">
                                          <p:val>
                                            <p:strVal val="#ppt_x"/>
                                          </p:val>
                                        </p:tav>
                                      </p:tavLst>
                                    </p:anim>
                                    <p:anim calcmode="lin" valueType="num">
                                      <p:cBhvr>
                                        <p:cTn id="20" dur="675" decel="100000" fill="hold"/>
                                        <p:tgtEl>
                                          <p:spTgt spid="4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750"/>
                                        <p:tgtEl>
                                          <p:spTgt spid="44"/>
                                        </p:tgtEl>
                                      </p:cBhvr>
                                    </p:animEffect>
                                    <p:anim calcmode="lin" valueType="num">
                                      <p:cBhvr>
                                        <p:cTn id="25" dur="750" fill="hold"/>
                                        <p:tgtEl>
                                          <p:spTgt spid="44"/>
                                        </p:tgtEl>
                                        <p:attrNameLst>
                                          <p:attrName>ppt_x</p:attrName>
                                        </p:attrNameLst>
                                      </p:cBhvr>
                                      <p:tavLst>
                                        <p:tav tm="0">
                                          <p:val>
                                            <p:strVal val="#ppt_x"/>
                                          </p:val>
                                        </p:tav>
                                        <p:tav tm="100000">
                                          <p:val>
                                            <p:strVal val="#ppt_x"/>
                                          </p:val>
                                        </p:tav>
                                      </p:tavLst>
                                    </p:anim>
                                    <p:anim calcmode="lin" valueType="num">
                                      <p:cBhvr>
                                        <p:cTn id="26" dur="675" decel="100000" fill="hold"/>
                                        <p:tgtEl>
                                          <p:spTgt spid="44"/>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44"/>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50"/>
                                        <p:tgtEl>
                                          <p:spTgt spid="45"/>
                                        </p:tgtEl>
                                      </p:cBhvr>
                                    </p:animEffect>
                                    <p:anim calcmode="lin" valueType="num">
                                      <p:cBhvr>
                                        <p:cTn id="31" dur="750" fill="hold"/>
                                        <p:tgtEl>
                                          <p:spTgt spid="45"/>
                                        </p:tgtEl>
                                        <p:attrNameLst>
                                          <p:attrName>ppt_x</p:attrName>
                                        </p:attrNameLst>
                                      </p:cBhvr>
                                      <p:tavLst>
                                        <p:tav tm="0">
                                          <p:val>
                                            <p:strVal val="#ppt_x"/>
                                          </p:val>
                                        </p:tav>
                                        <p:tav tm="100000">
                                          <p:val>
                                            <p:strVal val="#ppt_x"/>
                                          </p:val>
                                        </p:tav>
                                      </p:tavLst>
                                    </p:anim>
                                    <p:anim calcmode="lin" valueType="num">
                                      <p:cBhvr>
                                        <p:cTn id="32" dur="675" decel="100000" fill="hold"/>
                                        <p:tgtEl>
                                          <p:spTgt spid="45"/>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animBg="1"/>
      <p:bldP spid="4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67D85-E1D2-C7B8-BF7D-707D51E3AB97}"/>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DEB48DE-A0CE-CC04-3D38-6E8B2141BCE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E81348DC-AE95-DB12-B8A5-6B51830705CF}"/>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87F70B1B-4975-0B91-E0C1-2426740F027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00BD994-BCDD-AAFC-AF06-57AD4EC9C87B}"/>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DECF871-E5B8-6643-BF28-FE665425649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70E5B900-333B-7492-E69B-D8E5745A43D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DDFB6B99-AFF8-148D-AEC3-A493ECB9FC7B}"/>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3965119F-1E8A-8F45-406D-E64C24F99231}"/>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D0E5AF14-B6BD-0AAC-1ACE-80A3D4B33F19}"/>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BD0F741-1032-35B8-22C9-09319983234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536E8F2-CAE1-3C6A-F4ED-722C8C0EE4C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F79D64A7-E773-98D4-9DD0-10CB3C071427}"/>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52BAF5C7-2467-A916-D4F9-38AE958FDD3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03F4521-2AEC-72D6-14FD-FF97393B9ED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F0C81BB-8900-C8B6-1BDC-EF8467EFDD5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F7D8097-0E45-0867-2607-CD71B08612B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D60F36E5-92D0-10C8-6A0E-9A3FC16391D7}"/>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1E1EC0C2-50D7-374A-0BBC-2EA3D4D92F38}"/>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11739050-76E7-4B3E-89E1-20AE3CE18FAE}"/>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25C928C-0C69-3697-54E0-B001A565CB43}"/>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80BC32BC-A096-AD20-9740-BBA32DED5AFB}"/>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91FD5F23-596B-814B-8F1D-F05285F17BA5}"/>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DE90B479-A2E5-975C-497A-2F53421AF042}"/>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76BE19BC-D7E9-1DEF-F78A-A0223E6BAD90}"/>
              </a:ext>
            </a:extLst>
          </p:cNvPr>
          <p:cNvSpPr txBox="1"/>
          <p:nvPr/>
        </p:nvSpPr>
        <p:spPr>
          <a:xfrm>
            <a:off x="10387584"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2" name="TextBox 21">
            <a:extLst>
              <a:ext uri="{FF2B5EF4-FFF2-40B4-BE49-F238E27FC236}">
                <a16:creationId xmlns:a16="http://schemas.microsoft.com/office/drawing/2014/main" id="{201A5AFA-FA1C-1D63-11B6-B835FD20B089}"/>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7" name="Title 3">
            <a:extLst>
              <a:ext uri="{FF2B5EF4-FFF2-40B4-BE49-F238E27FC236}">
                <a16:creationId xmlns:a16="http://schemas.microsoft.com/office/drawing/2014/main" id="{708EB9EB-1924-8093-F86B-4A82CF97E210}"/>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F91B4FBC-C583-081F-BA16-029C94E07FBA}"/>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38E16371-D682-44CF-A5E4-B1064E01AE97}"/>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F18840DB-0D40-7F0A-08EF-FE6D053E174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A8B11094-2D62-31C9-FAF1-01DFDA41086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43C581AD-DEF2-E0D0-FA56-4D6C990A25E7}"/>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F0ACC43C-A842-73F6-BF15-DB8CAFF12A5F}"/>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0D22ECC6-72D4-9240-4DFB-B093E5D6769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B64F2B17-74DD-3B51-FB59-AC75407F8935}"/>
                </a:ext>
              </a:extLst>
            </p:cNvPr>
            <p:cNvSpPr txBox="1"/>
            <p:nvPr/>
          </p:nvSpPr>
          <p:spPr>
            <a:xfrm>
              <a:off x="8439227"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grpSp>
      <p:sp>
        <p:nvSpPr>
          <p:cNvPr id="23" name="Content Placeholder 1">
            <a:extLst>
              <a:ext uri="{FF2B5EF4-FFF2-40B4-BE49-F238E27FC236}">
                <a16:creationId xmlns:a16="http://schemas.microsoft.com/office/drawing/2014/main" id="{A712EF05-9273-4AAD-CE34-E7F3D668D8A0}"/>
              </a:ext>
            </a:extLst>
          </p:cNvPr>
          <p:cNvSpPr txBox="1">
            <a:spLocks/>
          </p:cNvSpPr>
          <p:nvPr/>
        </p:nvSpPr>
        <p:spPr>
          <a:xfrm>
            <a:off x="602195" y="177622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ESTP</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ESFP</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an informal, case-by-case approach to providing feedback and development opportunities, focused on the practical output and current needs of your team. </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appear to favor some members over others, and don’t neglect to provide opportunities for longer-term development.</a:t>
            </a:r>
          </a:p>
          <a:p>
            <a:pPr marL="714379" lvl="1"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ISTJ</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ISFJ </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 steady, pragmatic approach to developing others, measuring an individual’s performance through tangible results and then offering tasks that provide incremental progression. </a:t>
            </a:r>
          </a:p>
          <a:p>
            <a:pPr marL="714379" lvl="1" indent="-285750">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micromanage, as this may inhibit your team’s learning and confidence; adopt a coaching style when people get stuck, rather than stepping in to fix the problem.</a:t>
            </a:r>
          </a:p>
        </p:txBody>
      </p:sp>
      <p:sp>
        <p:nvSpPr>
          <p:cNvPr id="39" name="Rectangle: Folded Corner 38">
            <a:extLst>
              <a:ext uri="{FF2B5EF4-FFF2-40B4-BE49-F238E27FC236}">
                <a16:creationId xmlns:a16="http://schemas.microsoft.com/office/drawing/2014/main" id="{188B2F80-8DA8-2D6C-06C9-8BFB2D56C1C8}"/>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CD61E22C-CC9A-FD52-FE1B-FA23EAC72BC1}"/>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Se &amp; Si</a:t>
            </a:r>
          </a:p>
        </p:txBody>
      </p:sp>
    </p:spTree>
    <p:custDataLst>
      <p:tags r:id="rId1"/>
    </p:custDataLst>
    <p:extLst>
      <p:ext uri="{BB962C8B-B14F-4D97-AF65-F5344CB8AC3E}">
        <p14:creationId xmlns:p14="http://schemas.microsoft.com/office/powerpoint/2010/main" val="3329097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34" fill="hold">
                            <p:stCondLst>
                              <p:cond delay="1250"/>
                            </p:stCondLst>
                            <p:childTnLst>
                              <p:par>
                                <p:cTn id="35" presetID="1" presetClass="entr" presetSubtype="0" fill="hold" grpId="1" nodeType="after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childTnLst>
                          </p:cTn>
                        </p:par>
                        <p:par>
                          <p:cTn id="39" fill="hold">
                            <p:stCondLst>
                              <p:cond delay="1250"/>
                            </p:stCondLst>
                            <p:childTnLst>
                              <p:par>
                                <p:cTn id="40" presetID="26" presetClass="emph" presetSubtype="0" fill="hold" grpId="0" nodeType="afterEffect">
                                  <p:stCondLst>
                                    <p:cond delay="0"/>
                                  </p:stCondLst>
                                  <p:childTnLst>
                                    <p:animEffect transition="out" filter="fade">
                                      <p:cBhvr>
                                        <p:cTn id="41" dur="750" tmFilter="0, 0; .2, .5; .8, .5; 1, 0"/>
                                        <p:tgtEl>
                                          <p:spTgt spid="39"/>
                                        </p:tgtEl>
                                      </p:cBhvr>
                                    </p:animEffect>
                                    <p:animScale>
                                      <p:cBhvr>
                                        <p:cTn id="42" dur="375" autoRev="1" fill="hold"/>
                                        <p:tgtEl>
                                          <p:spTgt spid="39"/>
                                        </p:tgtEl>
                                      </p:cBhvr>
                                      <p:by x="105000" y="105000"/>
                                    </p:animScale>
                                  </p:childTnLst>
                                </p:cTn>
                              </p:par>
                              <p:par>
                                <p:cTn id="43" presetID="26" presetClass="emph" presetSubtype="0" fill="hold" grpId="0" nodeType="withEffect">
                                  <p:stCondLst>
                                    <p:cond delay="0"/>
                                  </p:stCondLst>
                                  <p:childTnLst>
                                    <p:animEffect transition="out" filter="fade">
                                      <p:cBhvr>
                                        <p:cTn id="44" dur="750" tmFilter="0, 0; .2, .5; .8, .5; 1, 0"/>
                                        <p:tgtEl>
                                          <p:spTgt spid="40"/>
                                        </p:tgtEl>
                                      </p:cBhvr>
                                    </p:animEffect>
                                    <p:animScale>
                                      <p:cBhvr>
                                        <p:cTn id="45" dur="375"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P spid="39" grpId="0" animBg="1"/>
      <p:bldP spid="39" grpId="1" animBg="1"/>
      <p:bldP spid="40" grpId="0"/>
      <p:bldP spid="4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8F5CE-16B3-B067-4006-425050D945BB}"/>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BFB7C8B-0273-7FE7-8C9B-73BD618BA7AE}"/>
              </a:ext>
            </a:extLst>
          </p:cNvPr>
          <p:cNvGraphicFramePr>
            <a:graphicFrameLocks noGrp="1"/>
          </p:cNvGraphicFramePr>
          <p:nvPr>
            <p:extLst>
              <p:ext uri="{D42A27DB-BD31-4B8C-83A1-F6EECF244321}">
                <p14:modId xmlns:p14="http://schemas.microsoft.com/office/powerpoint/2010/main" val="911799164"/>
              </p:ext>
            </p:extLst>
          </p:nvPr>
        </p:nvGraphicFramePr>
        <p:xfrm>
          <a:off x="1043120" y="1417220"/>
          <a:ext cx="10105761" cy="4965700"/>
        </p:xfrm>
        <a:graphic>
          <a:graphicData uri="http://schemas.openxmlformats.org/drawingml/2006/table">
            <a:tbl>
              <a:tblPr>
                <a:tableStyleId>{5C22544A-7EE6-4342-B048-85BDC9FD1C3A}</a:tableStyleId>
              </a:tblPr>
              <a:tblGrid>
                <a:gridCol w="2772817">
                  <a:extLst>
                    <a:ext uri="{9D8B030D-6E8A-4147-A177-3AD203B41FA5}">
                      <a16:colId xmlns:a16="http://schemas.microsoft.com/office/drawing/2014/main" val="1988431367"/>
                    </a:ext>
                  </a:extLst>
                </a:gridCol>
                <a:gridCol w="7332944">
                  <a:extLst>
                    <a:ext uri="{9D8B030D-6E8A-4147-A177-3AD203B41FA5}">
                      <a16:colId xmlns:a16="http://schemas.microsoft.com/office/drawing/2014/main" val="3553632243"/>
                    </a:ext>
                  </a:extLst>
                </a:gridCol>
              </a:tblGrid>
              <a:tr h="997091">
                <a:tc>
                  <a:txBody>
                    <a:bodyPr/>
                    <a:lstStyle/>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ESTJ &amp; ENTJ </a:t>
                      </a:r>
                    </a:p>
                    <a:p>
                      <a:pPr marL="0" marR="0">
                        <a:lnSpc>
                          <a:spcPct val="100000"/>
                        </a:lnSpc>
                        <a:spcBef>
                          <a:spcPts val="0"/>
                        </a:spcBef>
                        <a:spcAft>
                          <a:spcPts val="0"/>
                        </a:spcAft>
                      </a:pPr>
                      <a:endPar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Thinking (Te)</a:t>
                      </a:r>
                    </a:p>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Feeling (Fi)</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contributions as a leader: </a:t>
                      </a:r>
                      <a:r>
                        <a:rPr lang="en-US" sz="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are probably confident about setting goals and making decisions and are focused on task improvement and efficiency. You likely lead by taking charge, providing critique of flaws and problems to maximize performance.</a:t>
                      </a:r>
                    </a:p>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you may overdo or overlook: </a:t>
                      </a:r>
                      <a:r>
                        <a:rPr lang="en-US" sz="1200">
                          <a:solidFill>
                            <a:srgbClr val="114853"/>
                          </a:solidFill>
                          <a:effectLst/>
                          <a:latin typeface="Open Sans" panose="020B0606030504020204" pitchFamily="34" charset="0"/>
                          <a:ea typeface="Calibri" panose="020F0502020204030204" pitchFamily="34" charset="0"/>
                        </a:rPr>
                        <a:t>You may overdo your control of tasks and people, becoming impatient if results are too slow. You may overlook the impact your communication style has on other people and the need to consider personal values.</a:t>
                      </a:r>
                      <a:endParaRPr lang="en-US" sz="12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9043468"/>
                  </a:ext>
                </a:extLst>
              </a:tr>
              <a:tr h="995539">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ISTP &amp; INTP</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Thinking (Ti)</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Feeling (Fe) </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contributions as a leader: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probably engage in well thought-through problem analysis, noticing inconsistencies and redundancies. You likely lead by creating clarity around a goal or task, based on your understanding of how systems work. </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you may overdo or overlook: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may overdo your desire for understanding, leading to “analysis paralysis” in your search for logical answers. You may overlook organizational politics and the importance of nurturing personal relationships.</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98167448"/>
                  </a:ext>
                </a:extLst>
              </a:tr>
              <a:tr h="1167534">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ESFJ &amp; ENFJ</a:t>
                      </a:r>
                    </a:p>
                    <a:p>
                      <a:pPr marL="0" marR="0" algn="l" defTabSz="914400" rtl="0" eaLnBrk="1" latinLnBrk="0" hangingPunct="1">
                        <a:lnSpc>
                          <a:spcPct val="100000"/>
                        </a:lnSpc>
                        <a:spcBef>
                          <a:spcPts val="0"/>
                        </a:spcBef>
                        <a:spcAft>
                          <a:spcPts val="0"/>
                        </a:spcAft>
                      </a:pPr>
                      <a:endPar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Feeling (Fe)</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Thinking (Ti)</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contributions as a leader: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are probably attuned to the needs of others, striving to organize the world according to your values. You likely lead by supporting others to be their best, creating a harmonious environment around you.</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you may overdo or overlook: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may overdo your emphasis on values, avoiding conflict to preserve the team harmony. You may overlook problems and business needs or struggle to provide a clear rationale for your decisions.</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52686694"/>
                  </a:ext>
                </a:extLst>
              </a:tr>
              <a:tr h="995539">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ISFP &amp; INFP</a:t>
                      </a:r>
                    </a:p>
                    <a:p>
                      <a:pPr marL="0" marR="0" algn="l" defTabSz="914400" rtl="0" eaLnBrk="1" latinLnBrk="0" hangingPunct="1">
                        <a:lnSpc>
                          <a:spcPct val="100000"/>
                        </a:lnSpc>
                        <a:spcBef>
                          <a:spcPts val="0"/>
                        </a:spcBef>
                        <a:spcAft>
                          <a:spcPts val="0"/>
                        </a:spcAft>
                      </a:pPr>
                      <a:endPar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Feeling (Fi)</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Thinking (Te)</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contributions as a leader: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probably place great emphasis on integrity and doing the right thing and are attuned to underlying emotional currents. You likely lead by empowering others to be authentic, reminding them of important core values.</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you may overdo or overlook: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may overdo your emphasis on values, believing your values are the right ones and resisting solutions that don’t fit them. You may overlook commercial priorities and pragmatic realities.</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98336178"/>
                  </a:ext>
                </a:extLst>
              </a:tr>
            </a:tbl>
          </a:graphicData>
        </a:graphic>
      </p:graphicFrame>
      <p:sp>
        <p:nvSpPr>
          <p:cNvPr id="2" name="Title 1">
            <a:extLst>
              <a:ext uri="{FF2B5EF4-FFF2-40B4-BE49-F238E27FC236}">
                <a16:creationId xmlns:a16="http://schemas.microsoft.com/office/drawing/2014/main" id="{5AA2E603-095C-6CCB-79D2-14083268F109}"/>
              </a:ext>
            </a:extLst>
          </p:cNvPr>
          <p:cNvSpPr>
            <a:spLocks noGrp="1"/>
          </p:cNvSpPr>
          <p:nvPr>
            <p:ph type="title"/>
          </p:nvPr>
        </p:nvSpPr>
        <p:spPr>
          <a:xfrm>
            <a:off x="1101969" y="708197"/>
            <a:ext cx="10515600" cy="900113"/>
          </a:xfrm>
        </p:spPr>
        <p:txBody>
          <a:bodyPr/>
          <a:lstStyle/>
          <a:p>
            <a:r>
              <a:rPr lang="en-GB" sz="3600"/>
              <a:t>Type Preferences in Leadership (cont.)</a:t>
            </a:r>
          </a:p>
        </p:txBody>
      </p:sp>
      <p:sp>
        <p:nvSpPr>
          <p:cNvPr id="3" name="Oval 2">
            <a:extLst>
              <a:ext uri="{FF2B5EF4-FFF2-40B4-BE49-F238E27FC236}">
                <a16:creationId xmlns:a16="http://schemas.microsoft.com/office/drawing/2014/main" id="{B54E6028-631B-CA43-FDDB-5EE03C77AEF6}"/>
              </a:ext>
            </a:extLst>
          </p:cNvPr>
          <p:cNvSpPr/>
          <p:nvPr/>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C3744375-4F99-6E19-79E6-FA4145D35E89}"/>
              </a:ext>
            </a:extLst>
          </p:cNvPr>
          <p:cNvSpPr/>
          <p:nvPr/>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37897298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EF715-2E34-2BAE-BF55-6B0497DBACFA}"/>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3E35CF56-8D1D-35DB-AEB0-BE2BC9B976D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AEFA27E9-6726-F37D-FF8A-A0624A10F2EA}"/>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54556715-0D1A-9B26-3846-18F7325DAC7C}"/>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4D191573-C447-88CE-9732-B45F2EE4298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3EB7564-6B7A-CF14-CFD0-E3DD6E31DD2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935888F5-3769-C113-F3DF-CB5C36234AB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F701F515-0DD8-46AD-8A31-ED7BFB9A97F9}"/>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E83CAE6F-BB54-338E-EB2F-43AE275AD07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AF688B98-4055-3354-9897-5C5D28932614}"/>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E527D6FD-12F9-E8CA-C120-FCCE8CF9A2D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9D58AEF-A57C-6509-59A0-BED09BEA14B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25A481BC-4250-5463-BEAB-AAB6CE614409}"/>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E413426B-236F-9441-5F39-83896FEAB445}"/>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81FCB02-3C11-F2CE-7D1C-4B7BF51851F5}"/>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793493C-8034-1A66-D72E-488FA6C6B3F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3D6532FF-BB9F-F8F4-045C-58984DFC103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9069314A-792A-0EA6-D78E-B9979C1AF604}"/>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D47320E2-2D8E-AFD2-56A5-AD45359CBB91}"/>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40E3CC34-5425-8839-3F2A-B4B5DC36E207}"/>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1B48A56F-8C6C-EB1C-F8C2-F766490A6F33}"/>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C2BEE7DA-A947-C3E1-40D8-F74C9BF67CFB}"/>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32403FEE-DFAB-DE4E-DB9B-14B97F7EF1FA}"/>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BFA3BD0D-3E9F-01D0-26D5-6008EC23D09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077C77BF-09C6-C8B0-104F-C8006033732B}"/>
              </a:ext>
            </a:extLst>
          </p:cNvPr>
          <p:cNvSpPr txBox="1"/>
          <p:nvPr/>
        </p:nvSpPr>
        <p:spPr>
          <a:xfrm>
            <a:off x="10387584"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2" name="TextBox 21">
            <a:extLst>
              <a:ext uri="{FF2B5EF4-FFF2-40B4-BE49-F238E27FC236}">
                <a16:creationId xmlns:a16="http://schemas.microsoft.com/office/drawing/2014/main" id="{722F1141-B44E-F58F-0179-7C05D51043A2}"/>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7" name="Title 3">
            <a:extLst>
              <a:ext uri="{FF2B5EF4-FFF2-40B4-BE49-F238E27FC236}">
                <a16:creationId xmlns:a16="http://schemas.microsoft.com/office/drawing/2014/main" id="{48B4F2F7-2C23-09C2-9B03-BC693FB822FC}"/>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449F8819-3867-2975-A347-900A9772AB4A}"/>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0587B39E-5C30-C467-5239-468547809E5B}"/>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1CFFE3D7-BA43-7E6F-DA25-14AC24B8EE3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65694BC6-A358-0588-660F-768928D5A49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932055C0-8305-EA3B-116B-389B32E9FED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C77BC474-623A-9BDC-D5D6-99B4407E63DD}"/>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DDDA6B12-434D-D0CB-829F-C3B8CE7CF0F4}"/>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A2600A00-D93A-A122-235D-0C3CFE9B7CBE}"/>
                </a:ext>
              </a:extLst>
            </p:cNvPr>
            <p:cNvSpPr txBox="1"/>
            <p:nvPr/>
          </p:nvSpPr>
          <p:spPr>
            <a:xfrm>
              <a:off x="8439227"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grpSp>
      <p:sp>
        <p:nvSpPr>
          <p:cNvPr id="37" name="Content Placeholder 1">
            <a:extLst>
              <a:ext uri="{FF2B5EF4-FFF2-40B4-BE49-F238E27FC236}">
                <a16:creationId xmlns:a16="http://schemas.microsoft.com/office/drawing/2014/main" id="{6751E8F2-B378-2985-1929-0CAF9850334B}"/>
              </a:ext>
            </a:extLst>
          </p:cNvPr>
          <p:cNvSpPr txBox="1">
            <a:spLocks/>
          </p:cNvSpPr>
          <p:nvPr/>
        </p:nvSpPr>
        <p:spPr>
          <a:xfrm>
            <a:off x="602195" y="177622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ENTP &amp; ENFP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an informal, open-ended approach to developing others, providing opportunities for growth but allowing them to work in their own way.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overlook weak performance or to be too slow to intervene. Be specific and regular in your feedback, and make sure to offer more formal, structured development too.</a:t>
            </a:r>
          </a:p>
          <a:p>
            <a:pPr marL="714379" lvl="1"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INTJ &amp; INFJ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an aspirational approach to developing others, offering opportunities for longer-term growth beyond practical output.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hoard the projects you find most stimulating, as this will deprive your team of valuable opportunities to learn. Don’t be afraid to delegate key tasks—but be prepared for others to approach them differently than you would.</a:t>
            </a:r>
          </a:p>
        </p:txBody>
      </p:sp>
      <p:sp>
        <p:nvSpPr>
          <p:cNvPr id="38" name="Rectangle: Folded Corner 37">
            <a:extLst>
              <a:ext uri="{FF2B5EF4-FFF2-40B4-BE49-F238E27FC236}">
                <a16:creationId xmlns:a16="http://schemas.microsoft.com/office/drawing/2014/main" id="{8F9931E0-4DCD-3677-0179-1B1E183497D6}"/>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3C1CCF9F-4D2C-274C-1E8F-744544AB08D0}"/>
              </a:ext>
            </a:extLst>
          </p:cNvPr>
          <p:cNvSpPr txBox="1"/>
          <p:nvPr/>
        </p:nvSpPr>
        <p:spPr>
          <a:xfrm>
            <a:off x="9981099" y="1019540"/>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Ne &amp; Ni</a:t>
            </a:r>
          </a:p>
        </p:txBody>
      </p:sp>
    </p:spTree>
    <p:custDataLst>
      <p:tags r:id="rId1"/>
    </p:custDataLst>
    <p:extLst>
      <p:ext uri="{BB962C8B-B14F-4D97-AF65-F5344CB8AC3E}">
        <p14:creationId xmlns:p14="http://schemas.microsoft.com/office/powerpoint/2010/main" val="22292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750"/>
                                        <p:tgtEl>
                                          <p:spTgt spid="37"/>
                                        </p:tgtEl>
                                      </p:cBhvr>
                                    </p:animEffect>
                                    <p:anim calcmode="lin" valueType="num">
                                      <p:cBhvr>
                                        <p:cTn id="31" dur="750" fill="hold"/>
                                        <p:tgtEl>
                                          <p:spTgt spid="37"/>
                                        </p:tgtEl>
                                        <p:attrNameLst>
                                          <p:attrName>ppt_x</p:attrName>
                                        </p:attrNameLst>
                                      </p:cBhvr>
                                      <p:tavLst>
                                        <p:tav tm="0">
                                          <p:val>
                                            <p:strVal val="#ppt_x"/>
                                          </p:val>
                                        </p:tav>
                                        <p:tav tm="100000">
                                          <p:val>
                                            <p:strVal val="#ppt_x"/>
                                          </p:val>
                                        </p:tav>
                                      </p:tavLst>
                                    </p:anim>
                                    <p:anim calcmode="lin" valueType="num">
                                      <p:cBhvr>
                                        <p:cTn id="32" dur="675" decel="100000" fill="hold"/>
                                        <p:tgtEl>
                                          <p:spTgt spid="3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37"/>
                                        </p:tgtEl>
                                        <p:attrNameLst>
                                          <p:attrName>ppt_y</p:attrName>
                                        </p:attrNameLst>
                                      </p:cBhvr>
                                      <p:tavLst>
                                        <p:tav tm="0">
                                          <p:val>
                                            <p:strVal val="#ppt_y-.03"/>
                                          </p:val>
                                        </p:tav>
                                        <p:tav tm="100000">
                                          <p:val>
                                            <p:strVal val="#ppt_y"/>
                                          </p:val>
                                        </p:tav>
                                      </p:tavLst>
                                    </p:anim>
                                  </p:childTnLst>
                                </p:cTn>
                              </p:par>
                            </p:childTnLst>
                          </p:cTn>
                        </p:par>
                        <p:par>
                          <p:cTn id="34" fill="hold">
                            <p:stCondLst>
                              <p:cond delay="1250"/>
                            </p:stCondLst>
                            <p:childTnLst>
                              <p:par>
                                <p:cTn id="35" presetID="1" presetClass="entr" presetSubtype="0" fill="hold" grpId="1" nodeType="after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par>
                          <p:cTn id="39" fill="hold">
                            <p:stCondLst>
                              <p:cond delay="1250"/>
                            </p:stCondLst>
                            <p:childTnLst>
                              <p:par>
                                <p:cTn id="40" presetID="26" presetClass="emph" presetSubtype="0" fill="hold" grpId="0" nodeType="afterEffect">
                                  <p:stCondLst>
                                    <p:cond delay="0"/>
                                  </p:stCondLst>
                                  <p:childTnLst>
                                    <p:animEffect transition="out" filter="fade">
                                      <p:cBhvr>
                                        <p:cTn id="41" dur="750" tmFilter="0, 0; .2, .5; .8, .5; 1, 0"/>
                                        <p:tgtEl>
                                          <p:spTgt spid="38"/>
                                        </p:tgtEl>
                                      </p:cBhvr>
                                    </p:animEffect>
                                    <p:animScale>
                                      <p:cBhvr>
                                        <p:cTn id="42" dur="375" autoRev="1" fill="hold"/>
                                        <p:tgtEl>
                                          <p:spTgt spid="38"/>
                                        </p:tgtEl>
                                      </p:cBhvr>
                                      <p:by x="105000" y="105000"/>
                                    </p:animScale>
                                  </p:childTnLst>
                                </p:cTn>
                              </p:par>
                              <p:par>
                                <p:cTn id="43" presetID="26" presetClass="emph" presetSubtype="0" fill="hold" grpId="0" nodeType="withEffect">
                                  <p:stCondLst>
                                    <p:cond delay="0"/>
                                  </p:stCondLst>
                                  <p:childTnLst>
                                    <p:animEffect transition="out" filter="fade">
                                      <p:cBhvr>
                                        <p:cTn id="44" dur="750" tmFilter="0, 0; .2, .5; .8, .5; 1, 0"/>
                                        <p:tgtEl>
                                          <p:spTgt spid="39"/>
                                        </p:tgtEl>
                                      </p:cBhvr>
                                    </p:animEffect>
                                    <p:animScale>
                                      <p:cBhvr>
                                        <p:cTn id="45" dur="375"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37" grpId="0"/>
      <p:bldP spid="38" grpId="0" animBg="1"/>
      <p:bldP spid="38" grpId="1" animBg="1"/>
      <p:bldP spid="39" grpId="0"/>
      <p:bldP spid="39"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73A5-4529-8694-4904-4C852D25B28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7617C18-C84E-504C-30D4-D2479D1006E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BEE13151-5FDD-6511-B253-8C0577B96F6B}"/>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5C78EEB6-5E5F-0927-15E0-C16D710378B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9EE78F2-76B4-EF96-0583-C0257271271B}"/>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182102B-1807-369E-57FE-0C034DE4922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8FED340-B95C-DC57-CFEB-62BD14FDE2E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6FFA8A9C-2C85-AAE3-B3F6-2636EE53B3D0}"/>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03F6DD69-5A12-8B6E-69BF-37DC3E2329E7}"/>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6E90CF58-5BDF-D84F-1D36-47B9EF87AC7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2D3BD92F-4821-27F0-A23F-E5A42BAC62E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3538EDB-B21A-BF47-61CC-61AC4D4C6DA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67814ED7-0CBB-CC0B-30D7-C25257925FED}"/>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17B11843-E014-409B-7CFE-1607C9A969C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94DCA5A-3EB4-8D34-2779-0EA1EBEF443C}"/>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E339E26D-B70D-E919-D7D5-10F69A62B09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367A8281-294A-E30C-4FEE-2A8C56C39A8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F9182FF8-E3FD-2FF1-75E7-728A013A8EA4}"/>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4EC896B6-F85B-B11D-2B92-2FA83E94C494}"/>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345D49A-9FB3-0CC0-5151-8F4D17958259}"/>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0E61855D-8A27-2B59-5566-6F419DF1E044}"/>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91202C2B-B253-D29F-27B2-9DDF16CC8405}"/>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C8D3E436-E3E5-F753-C123-9AEFE69B9B80}"/>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DEAAA9AD-FA31-5A0A-9C5E-DA22E134F90E}"/>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5827DA74-4E74-2B11-3FC2-9A522F42CC6E}"/>
              </a:ext>
            </a:extLst>
          </p:cNvPr>
          <p:cNvSpPr txBox="1"/>
          <p:nvPr/>
        </p:nvSpPr>
        <p:spPr>
          <a:xfrm>
            <a:off x="10387584"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2" name="TextBox 21">
            <a:extLst>
              <a:ext uri="{FF2B5EF4-FFF2-40B4-BE49-F238E27FC236}">
                <a16:creationId xmlns:a16="http://schemas.microsoft.com/office/drawing/2014/main" id="{874F32B4-50B8-3222-CB35-D1D53C190CBA}"/>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7" name="Title 3">
            <a:extLst>
              <a:ext uri="{FF2B5EF4-FFF2-40B4-BE49-F238E27FC236}">
                <a16:creationId xmlns:a16="http://schemas.microsoft.com/office/drawing/2014/main" id="{088D2B61-9A6A-56D2-14C3-5E4E79F083E6}"/>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131FB6F5-1A10-EF33-4DA1-7DEF7202D005}"/>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F6FEF2EE-A45F-BAF8-B906-3D92D9B6501A}"/>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543991B4-B19F-56CB-EC3E-FDD4F1ADF44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3A3F0C87-18A2-A640-2B9A-962F5586EBC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DEDEAF0F-A2E0-DEC2-1332-D05162B97290}"/>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CB888885-ADF1-BB18-BB0F-0C0C1F7E1AFF}"/>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77DD6057-01D3-37A3-52C4-68ACEDE21BC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69BBFC27-E35D-482F-B6AC-21EBCEB5ADA4}"/>
                </a:ext>
              </a:extLst>
            </p:cNvPr>
            <p:cNvSpPr txBox="1"/>
            <p:nvPr/>
          </p:nvSpPr>
          <p:spPr>
            <a:xfrm>
              <a:off x="8439227"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grpSp>
      <p:sp>
        <p:nvSpPr>
          <p:cNvPr id="23" name="Content Placeholder 1">
            <a:extLst>
              <a:ext uri="{FF2B5EF4-FFF2-40B4-BE49-F238E27FC236}">
                <a16:creationId xmlns:a16="http://schemas.microsoft.com/office/drawing/2014/main" id="{9485C65A-CB93-544D-078B-E86A8F305356}"/>
              </a:ext>
            </a:extLst>
          </p:cNvPr>
          <p:cNvSpPr txBox="1">
            <a:spLocks/>
          </p:cNvSpPr>
          <p:nvPr/>
        </p:nvSpPr>
        <p:spPr>
          <a:xfrm>
            <a:off x="602195" y="177622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ESTJ &amp; ENTJ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 structured, task-oriented approach to developing others, setting high standards of competence and then readily delivering corrective feedback to improve performance.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to offer praise and encouragement too, recognizing the needs of the person as well as those of the task; make sure to provide personal development opportunities to stimulate growth beyond task accomplishment.</a:t>
            </a:r>
          </a:p>
          <a:p>
            <a:pPr marL="714379" lvl="1"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ISTP &amp; INTP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 hands-off approach to developing others, preferring to focus on your own area of expertise.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favor those individuals whose interests align with your own or who demonstrate their competence most readily; adopt a coaching style to show appreciation, give supportive feedback, and develop others’ skills and confidence.</a:t>
            </a:r>
          </a:p>
        </p:txBody>
      </p:sp>
      <p:sp>
        <p:nvSpPr>
          <p:cNvPr id="38" name="Rectangle: Folded Corner 37">
            <a:extLst>
              <a:ext uri="{FF2B5EF4-FFF2-40B4-BE49-F238E27FC236}">
                <a16:creationId xmlns:a16="http://schemas.microsoft.com/office/drawing/2014/main" id="{B1625BEF-EBAF-C2C2-DA87-A08E5AB6BFE5}"/>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D7DBB68-FF18-5E7E-0451-241EB8C62527}"/>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Te &amp; Ti</a:t>
            </a:r>
          </a:p>
        </p:txBody>
      </p:sp>
    </p:spTree>
    <p:custDataLst>
      <p:tags r:id="rId1"/>
    </p:custDataLst>
    <p:extLst>
      <p:ext uri="{BB962C8B-B14F-4D97-AF65-F5344CB8AC3E}">
        <p14:creationId xmlns:p14="http://schemas.microsoft.com/office/powerpoint/2010/main" val="151177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34" fill="hold">
                            <p:stCondLst>
                              <p:cond delay="1250"/>
                            </p:stCondLst>
                            <p:childTnLst>
                              <p:par>
                                <p:cTn id="35" presetID="1" presetClass="entr" presetSubtype="0" fill="hold" grpId="1" nodeType="after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par>
                          <p:cTn id="39" fill="hold">
                            <p:stCondLst>
                              <p:cond delay="1250"/>
                            </p:stCondLst>
                            <p:childTnLst>
                              <p:par>
                                <p:cTn id="40" presetID="26" presetClass="emph" presetSubtype="0" fill="hold" grpId="0" nodeType="afterEffect">
                                  <p:stCondLst>
                                    <p:cond delay="0"/>
                                  </p:stCondLst>
                                  <p:childTnLst>
                                    <p:animEffect transition="out" filter="fade">
                                      <p:cBhvr>
                                        <p:cTn id="41" dur="750" tmFilter="0, 0; .2, .5; .8, .5; 1, 0"/>
                                        <p:tgtEl>
                                          <p:spTgt spid="38"/>
                                        </p:tgtEl>
                                      </p:cBhvr>
                                    </p:animEffect>
                                    <p:animScale>
                                      <p:cBhvr>
                                        <p:cTn id="42" dur="375" autoRev="1" fill="hold"/>
                                        <p:tgtEl>
                                          <p:spTgt spid="38"/>
                                        </p:tgtEl>
                                      </p:cBhvr>
                                      <p:by x="105000" y="105000"/>
                                    </p:animScale>
                                  </p:childTnLst>
                                </p:cTn>
                              </p:par>
                              <p:par>
                                <p:cTn id="43" presetID="26" presetClass="emph" presetSubtype="0" fill="hold" grpId="0" nodeType="withEffect">
                                  <p:stCondLst>
                                    <p:cond delay="0"/>
                                  </p:stCondLst>
                                  <p:childTnLst>
                                    <p:animEffect transition="out" filter="fade">
                                      <p:cBhvr>
                                        <p:cTn id="44" dur="750" tmFilter="0, 0; .2, .5; .8, .5; 1, 0"/>
                                        <p:tgtEl>
                                          <p:spTgt spid="39"/>
                                        </p:tgtEl>
                                      </p:cBhvr>
                                    </p:animEffect>
                                    <p:animScale>
                                      <p:cBhvr>
                                        <p:cTn id="45" dur="375"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P spid="38" grpId="0" animBg="1"/>
      <p:bldP spid="38" grpId="1" animBg="1"/>
      <p:bldP spid="39" grpId="0"/>
      <p:bldP spid="39"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77EE7-DB8C-F83D-74FF-990ADE666AF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F18D5B1-3F42-5755-B2EA-E28678D567B6}"/>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79EA63FC-CF10-8026-4D77-05A7F0E82914}"/>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C2D6A9A-69C5-3B6E-9B0B-825D07BF7532}"/>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531F92F-5669-EF01-5E1F-896B65A440D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639D48AA-6E87-247C-6CCF-0464D17AA74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97591E7F-F321-17ED-D960-FEE0A99430E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4C863023-598F-DAC0-FC7A-82A5F6A99299}"/>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8C6B8470-7D3F-3503-15A1-286F4E7E7E15}"/>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BDFD2D9-04CF-1477-96EA-415180378D4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123148FB-C7A6-1D5B-EFB6-B0393CFECC3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C2E974-564B-89C4-1F11-3D646E11E4F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6FD9E85B-9A2C-4DE0-6EB2-FF31CE93A44D}"/>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730B9A06-9C3E-AA3B-3DBF-5DEACB1FB53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1B86B074-4FA7-2B01-488D-09BF41323FD5}"/>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41F49AB-BBFD-F7F6-485B-A193FBDEDEF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806E4F64-9FBE-06A5-B4D6-B38391C4FA0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9503C7F8-A025-DE46-A155-E1666579B380}"/>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C7C97C85-7232-B1FC-D0C5-6686D84BDEF1}"/>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1FD8BE2-1C12-D8CB-771E-C952B383C28A}"/>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915F2AC1-B61A-6686-1020-D3C4886A3AE0}"/>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51CB1BC1-866B-B6AF-EC07-0B552B7C6CF3}"/>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F70F5944-158B-9965-3DDB-E111FC0C1EA0}"/>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FA42CB9B-EAC7-1D05-F764-060FAF2D0CDC}"/>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53D6D49-99AE-9CBE-970D-532C74007EDC}"/>
              </a:ext>
            </a:extLst>
          </p:cNvPr>
          <p:cNvSpPr txBox="1"/>
          <p:nvPr/>
        </p:nvSpPr>
        <p:spPr>
          <a:xfrm>
            <a:off x="10387584"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2" name="TextBox 21">
            <a:extLst>
              <a:ext uri="{FF2B5EF4-FFF2-40B4-BE49-F238E27FC236}">
                <a16:creationId xmlns:a16="http://schemas.microsoft.com/office/drawing/2014/main" id="{CD72E6A1-380E-B977-AAF3-7625A2E6016F}"/>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7" name="Title 3">
            <a:extLst>
              <a:ext uri="{FF2B5EF4-FFF2-40B4-BE49-F238E27FC236}">
                <a16:creationId xmlns:a16="http://schemas.microsoft.com/office/drawing/2014/main" id="{EFB946BD-47C8-4D98-1A5E-73C6E0AFB23E}"/>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8854C476-C8A9-7C28-CC5F-0E61DABB8B60}"/>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81DCE7C2-5CCF-A0E8-DF1D-A0DF5E8CB0E0}"/>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F952D071-53BF-2328-D241-3308935FB38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ADB31058-F45D-8E59-991B-2DF87BD379B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9D71F276-A965-979F-E350-6976DF3E7AE4}"/>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B71F9905-E2F4-880B-1F13-5C4C2C7C83EE}"/>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6444C79B-8917-1E15-5E3A-5601091EBFF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73178E54-5846-8FE5-E129-21DCA9A4E340}"/>
                </a:ext>
              </a:extLst>
            </p:cNvPr>
            <p:cNvSpPr txBox="1"/>
            <p:nvPr/>
          </p:nvSpPr>
          <p:spPr>
            <a:xfrm>
              <a:off x="8439227"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grpSp>
      <p:sp>
        <p:nvSpPr>
          <p:cNvPr id="37" name="Content Placeholder 1">
            <a:extLst>
              <a:ext uri="{FF2B5EF4-FFF2-40B4-BE49-F238E27FC236}">
                <a16:creationId xmlns:a16="http://schemas.microsoft.com/office/drawing/2014/main" id="{C5642F93-0383-A41E-41E9-FB5BAA6AF956}"/>
              </a:ext>
            </a:extLst>
          </p:cNvPr>
          <p:cNvSpPr txBox="1">
            <a:spLocks/>
          </p:cNvSpPr>
          <p:nvPr/>
        </p:nvSpPr>
        <p:spPr>
          <a:xfrm>
            <a:off x="602195" y="177622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ESFJ &amp; ENFJ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an affirming, supportive approach to developing others, offering praise and encouragement to recognize their effort.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overlook performance issues or take on others’ problems as your own; practice giving clear and constructive feedback so that team members know when and how they need to improve.</a:t>
            </a:r>
          </a:p>
          <a:p>
            <a:pPr marL="714379" lvl="1"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ISFP &amp; INFP </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 hands-off approach to developing others, quietly supporting where needed but otherwise letting them work in their own way.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shy away from difficult conversations, which may be needed to address performance issues. Practice giving corrective feedback while still supporting the individual, and make sure you’re providing enough structure for formal development.</a:t>
            </a:r>
          </a:p>
        </p:txBody>
      </p:sp>
      <p:sp>
        <p:nvSpPr>
          <p:cNvPr id="38" name="Rectangle: Folded Corner 37">
            <a:extLst>
              <a:ext uri="{FF2B5EF4-FFF2-40B4-BE49-F238E27FC236}">
                <a16:creationId xmlns:a16="http://schemas.microsoft.com/office/drawing/2014/main" id="{892977FC-92A3-7B4C-3EB6-53D901614CF6}"/>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D9DF8314-918E-DF37-1052-49CC09048219}"/>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Fe &amp; Fi</a:t>
            </a:r>
          </a:p>
        </p:txBody>
      </p:sp>
    </p:spTree>
    <p:custDataLst>
      <p:tags r:id="rId1"/>
    </p:custDataLst>
    <p:extLst>
      <p:ext uri="{BB962C8B-B14F-4D97-AF65-F5344CB8AC3E}">
        <p14:creationId xmlns:p14="http://schemas.microsoft.com/office/powerpoint/2010/main" val="357989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750"/>
                                        <p:tgtEl>
                                          <p:spTgt spid="37"/>
                                        </p:tgtEl>
                                      </p:cBhvr>
                                    </p:animEffect>
                                    <p:anim calcmode="lin" valueType="num">
                                      <p:cBhvr>
                                        <p:cTn id="31" dur="750" fill="hold"/>
                                        <p:tgtEl>
                                          <p:spTgt spid="37"/>
                                        </p:tgtEl>
                                        <p:attrNameLst>
                                          <p:attrName>ppt_x</p:attrName>
                                        </p:attrNameLst>
                                      </p:cBhvr>
                                      <p:tavLst>
                                        <p:tav tm="0">
                                          <p:val>
                                            <p:strVal val="#ppt_x"/>
                                          </p:val>
                                        </p:tav>
                                        <p:tav tm="100000">
                                          <p:val>
                                            <p:strVal val="#ppt_x"/>
                                          </p:val>
                                        </p:tav>
                                      </p:tavLst>
                                    </p:anim>
                                    <p:anim calcmode="lin" valueType="num">
                                      <p:cBhvr>
                                        <p:cTn id="32" dur="675" decel="100000" fill="hold"/>
                                        <p:tgtEl>
                                          <p:spTgt spid="3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37"/>
                                        </p:tgtEl>
                                        <p:attrNameLst>
                                          <p:attrName>ppt_y</p:attrName>
                                        </p:attrNameLst>
                                      </p:cBhvr>
                                      <p:tavLst>
                                        <p:tav tm="0">
                                          <p:val>
                                            <p:strVal val="#ppt_y-.03"/>
                                          </p:val>
                                        </p:tav>
                                        <p:tav tm="100000">
                                          <p:val>
                                            <p:strVal val="#ppt_y"/>
                                          </p:val>
                                        </p:tav>
                                      </p:tavLst>
                                    </p:anim>
                                  </p:childTnLst>
                                </p:cTn>
                              </p:par>
                            </p:childTnLst>
                          </p:cTn>
                        </p:par>
                        <p:par>
                          <p:cTn id="34" fill="hold">
                            <p:stCondLst>
                              <p:cond delay="1250"/>
                            </p:stCondLst>
                            <p:childTnLst>
                              <p:par>
                                <p:cTn id="35" presetID="1" presetClass="entr" presetSubtype="0" fill="hold" grpId="1" nodeType="after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par>
                          <p:cTn id="39" fill="hold">
                            <p:stCondLst>
                              <p:cond delay="1250"/>
                            </p:stCondLst>
                            <p:childTnLst>
                              <p:par>
                                <p:cTn id="40" presetID="26" presetClass="emph" presetSubtype="0" fill="hold" grpId="0" nodeType="afterEffect">
                                  <p:stCondLst>
                                    <p:cond delay="0"/>
                                  </p:stCondLst>
                                  <p:childTnLst>
                                    <p:animEffect transition="out" filter="fade">
                                      <p:cBhvr>
                                        <p:cTn id="41" dur="750" tmFilter="0, 0; .2, .5; .8, .5; 1, 0"/>
                                        <p:tgtEl>
                                          <p:spTgt spid="38"/>
                                        </p:tgtEl>
                                      </p:cBhvr>
                                    </p:animEffect>
                                    <p:animScale>
                                      <p:cBhvr>
                                        <p:cTn id="42" dur="375" autoRev="1" fill="hold"/>
                                        <p:tgtEl>
                                          <p:spTgt spid="38"/>
                                        </p:tgtEl>
                                      </p:cBhvr>
                                      <p:by x="105000" y="105000"/>
                                    </p:animScale>
                                  </p:childTnLst>
                                </p:cTn>
                              </p:par>
                              <p:par>
                                <p:cTn id="43" presetID="26" presetClass="emph" presetSubtype="0" fill="hold" grpId="0" nodeType="withEffect">
                                  <p:stCondLst>
                                    <p:cond delay="0"/>
                                  </p:stCondLst>
                                  <p:childTnLst>
                                    <p:animEffect transition="out" filter="fade">
                                      <p:cBhvr>
                                        <p:cTn id="44" dur="750" tmFilter="0, 0; .2, .5; .8, .5; 1, 0"/>
                                        <p:tgtEl>
                                          <p:spTgt spid="39"/>
                                        </p:tgtEl>
                                      </p:cBhvr>
                                    </p:animEffect>
                                    <p:animScale>
                                      <p:cBhvr>
                                        <p:cTn id="45" dur="375"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37" grpId="0"/>
      <p:bldP spid="38" grpId="0" animBg="1"/>
      <p:bldP spid="38" grpId="1" animBg="1"/>
      <p:bldP spid="39" grpId="0"/>
      <p:bldP spid="39" grpId="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8ED3AF4-BD75-58DC-A4F1-D607414887AB}"/>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F6BBA4D-7CCE-F82F-161B-DD31BC094E17}"/>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507FBD92-97FB-41E3-7066-6B080EF00C1B}"/>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551C18EA-DB6E-AACD-F46B-1020F1E9815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3EAF1811-4D46-76A3-9947-74AFBDDF81F7}"/>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3136E21-34A5-9F31-3B66-10D0DB08409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974056C-2E7D-28D2-6883-538598596E5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9840710-A5A8-A829-F494-7B891B679BE4}"/>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941B778D-E60E-5830-DF3B-6321DF14A57E}"/>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595B4F7-7A1D-C608-4A36-035C10591A5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7436441-6074-B6DA-7556-2D5559628A1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912C94E9-C92B-BDF6-59E5-20A2F33C1EF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45982C85-8507-F265-4A7F-7EC892566E82}"/>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A5B083B8-A178-8F29-A5BD-AB0B0C8A38F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2D36B51-FA7B-518B-A0EC-549B0073D860}"/>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044FD9F8-C00D-D0CA-CE02-BBFC6275E62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BDF1DE8E-1965-A5A1-2389-D8C95E7F4FC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E001B8DA-C4BE-4467-3B13-2D6040A6AF3A}"/>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B4F47F66-585B-EB20-A28D-36883D6D2F02}"/>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23494C53-EDB2-EEBC-DC75-B226CD06342F}"/>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F8039409-4F52-C49B-0078-E892C28D555A}"/>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E830604F-D1C0-E095-12F3-A6608F99C7E1}"/>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1360F2DA-1651-EF7D-D3E1-4E123C786D3D}"/>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448647DF-D1A0-FA7E-6577-ED6B05644FA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CEE1DD6-C1D0-1C7E-5595-65749512E207}"/>
              </a:ext>
            </a:extLst>
          </p:cNvPr>
          <p:cNvSpPr txBox="1"/>
          <p:nvPr/>
        </p:nvSpPr>
        <p:spPr>
          <a:xfrm>
            <a:off x="10387584"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2" name="TextBox 21">
            <a:extLst>
              <a:ext uri="{FF2B5EF4-FFF2-40B4-BE49-F238E27FC236}">
                <a16:creationId xmlns:a16="http://schemas.microsoft.com/office/drawing/2014/main" id="{C68E6ACC-768C-3EDA-1AF6-E36273064774}"/>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7" name="Title 3">
            <a:extLst>
              <a:ext uri="{FF2B5EF4-FFF2-40B4-BE49-F238E27FC236}">
                <a16:creationId xmlns:a16="http://schemas.microsoft.com/office/drawing/2014/main" id="{E9A61D1A-F982-5456-AC47-3C1DFF654710}"/>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8B94E0C5-C5CD-CEB8-4D45-582098312354}"/>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FFC10AAA-4BFA-32F7-7DF8-36985CAB5525}"/>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63B25D9F-B76D-69AF-42BF-E62ED6A13E3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7EE09F25-BFF0-290D-B64F-A19ABF47AF5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F9B09D8F-1C03-0A9E-8D31-0C49F71D4FE4}"/>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BDFDF459-2E60-26CD-DB8B-BABD16327C94}"/>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01D460FC-90E3-74DB-11C6-A074EE9671AB}"/>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3556D50A-3259-22CB-F2A9-BAD1D05EE922}"/>
                </a:ext>
              </a:extLst>
            </p:cNvPr>
            <p:cNvSpPr txBox="1"/>
            <p:nvPr/>
          </p:nvSpPr>
          <p:spPr>
            <a:xfrm>
              <a:off x="8439227"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grpSp>
      <p:sp>
        <p:nvSpPr>
          <p:cNvPr id="37" name="Content Placeholder 1">
            <a:extLst>
              <a:ext uri="{FF2B5EF4-FFF2-40B4-BE49-F238E27FC236}">
                <a16:creationId xmlns:a16="http://schemas.microsoft.com/office/drawing/2014/main" id="{A768D01B-3EBE-803C-0F33-E40A84152933}"/>
              </a:ext>
            </a:extLst>
          </p:cNvPr>
          <p:cNvSpPr txBox="1">
            <a:spLocks/>
          </p:cNvSpPr>
          <p:nvPr/>
        </p:nvSpPr>
        <p:spPr>
          <a:xfrm>
            <a:off x="621792" y="1609344"/>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an informal, case-by-case approach to providing feedback and development opportunities, focused on the practical output and current needs of your team. Be careful not to appear to favor some members over others, and don’t neglect to provide opportunities for longer-term development.</a:t>
            </a:r>
          </a:p>
          <a:p>
            <a:pPr marL="285750" indent="-285750">
              <a:buFont typeface="Arial" panose="020B0604020202020204" pitchFamily="34" charset="0"/>
              <a:buChar char="•"/>
              <a:defRPr/>
            </a:pP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ISTJ &amp; ISFJ </a:t>
            </a: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 steady, pragmatic approach to developing others, measuring an individual’s performance through tangible results and then offering tasks that provide incremental progression. Be careful not to micromanage, as this may inhibit your team’s learning and confidence; adopt a coaching style when people get stuck, rather than stepping in to fix the problem.</a:t>
            </a:r>
          </a:p>
          <a:p>
            <a:pPr marL="285750" indent="-285750">
              <a:buFont typeface="Arial" panose="020B0604020202020204" pitchFamily="34" charset="0"/>
              <a:buChar char="•"/>
              <a:defRPr/>
            </a:pP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ENTP &amp; ENFP (</a:t>
            </a: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an informal, open-ended approach to developing others, providing opportunities for growth but allowing them to work in their own way. Be careful not to overlook weak performance or to be too slow to intervene. Be specific and regular in your feedback, and make sure to offer more formal, structured development too.</a:t>
            </a:r>
          </a:p>
          <a:p>
            <a:pPr marL="285750" indent="-285750">
              <a:buFont typeface="Arial" panose="020B0604020202020204" pitchFamily="34" charset="0"/>
              <a:buChar char="•"/>
              <a:defRPr/>
            </a:pP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INTJ &amp; INFJ </a:t>
            </a: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an aspirational approach to developing others, offering opportunities for longer-term growth beyond practical output. Be careful not to hoard the projects you find most stimulating, as this will deprive your team of valuable opportunities to learn. Don’t be afraid to delegate key tasks—but be prepared for others to approach them differently than you would.</a:t>
            </a:r>
          </a:p>
        </p:txBody>
      </p:sp>
    </p:spTree>
    <p:custDataLst>
      <p:tags r:id="rId1"/>
    </p:custDataLst>
    <p:extLst>
      <p:ext uri="{BB962C8B-B14F-4D97-AF65-F5344CB8AC3E}">
        <p14:creationId xmlns:p14="http://schemas.microsoft.com/office/powerpoint/2010/main" val="113410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750"/>
                                        <p:tgtEl>
                                          <p:spTgt spid="37"/>
                                        </p:tgtEl>
                                      </p:cBhvr>
                                    </p:animEffect>
                                    <p:anim calcmode="lin" valueType="num">
                                      <p:cBhvr>
                                        <p:cTn id="31" dur="750" fill="hold"/>
                                        <p:tgtEl>
                                          <p:spTgt spid="37"/>
                                        </p:tgtEl>
                                        <p:attrNameLst>
                                          <p:attrName>ppt_x</p:attrName>
                                        </p:attrNameLst>
                                      </p:cBhvr>
                                      <p:tavLst>
                                        <p:tav tm="0">
                                          <p:val>
                                            <p:strVal val="#ppt_x"/>
                                          </p:val>
                                        </p:tav>
                                        <p:tav tm="100000">
                                          <p:val>
                                            <p:strVal val="#ppt_x"/>
                                          </p:val>
                                        </p:tav>
                                      </p:tavLst>
                                    </p:anim>
                                    <p:anim calcmode="lin" valueType="num">
                                      <p:cBhvr>
                                        <p:cTn id="32" dur="675" decel="100000" fill="hold"/>
                                        <p:tgtEl>
                                          <p:spTgt spid="3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37"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DD94939-13B9-0FCC-777B-948BA3026E06}"/>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4EEC25C-0E3C-574F-3A22-151C17AFB01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D4649531-BE53-DC43-1E80-BF429F7E8870}"/>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BA40235A-B905-F6B4-6AF6-B8AF2796F25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13239B3-1862-8654-29C5-BD3FCA8636A5}"/>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076F8F1E-7965-0635-608B-38A0183C3A4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5B1E682-F40B-2A52-FE1A-42232BE9D19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07D05912-BF74-B8AE-9B0E-47E5048C24EA}"/>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6B558356-3278-BDD2-D71F-5A369A76A2B9}"/>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2F98FBB-AB52-C481-A248-688180F3BA7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686BF379-0667-45C7-4739-FD5019180A2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2E36595-15D1-71D0-4AFE-5AC7A648EA0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DD19F083-E74B-7475-DD95-2FB7BF60D481}"/>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3C0A643-5E96-FA93-3F84-D5A2C353DC2D}"/>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ED75D75-9FAE-1502-264F-1BB86D7A2580}"/>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185153D0-25F2-4A03-62DF-D21E1100975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E58A21AA-5A64-0460-E425-441E29AD2C6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A67DC7C3-8DE9-C90B-789A-210A2BF56EED}"/>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B33CA79D-3FB8-D950-F9EA-498BD30C3F1A}"/>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5C12070C-D8EF-3212-DFFC-C414F32B1508}"/>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EA7E4EB5-E60A-D063-3593-4099FECC72BC}"/>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3E2C690B-E72E-872D-C6A3-7011213D39C3}"/>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F6E3BA5C-586B-3030-E0D4-322EA7A7FF40}"/>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0F47BEDF-1D46-878F-2CAD-44B7DC963B6F}"/>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3ED85D09-A063-133E-442F-06DC19CE0BA2}"/>
              </a:ext>
            </a:extLst>
          </p:cNvPr>
          <p:cNvSpPr txBox="1"/>
          <p:nvPr/>
        </p:nvSpPr>
        <p:spPr>
          <a:xfrm>
            <a:off x="10387584"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2" name="TextBox 21">
            <a:extLst>
              <a:ext uri="{FF2B5EF4-FFF2-40B4-BE49-F238E27FC236}">
                <a16:creationId xmlns:a16="http://schemas.microsoft.com/office/drawing/2014/main" id="{C5478670-5A35-89FE-1FB2-888B4E9563C6}"/>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Developing Others</a:t>
            </a:r>
          </a:p>
        </p:txBody>
      </p:sp>
      <p:sp>
        <p:nvSpPr>
          <p:cNvPr id="27" name="Title 3">
            <a:extLst>
              <a:ext uri="{FF2B5EF4-FFF2-40B4-BE49-F238E27FC236}">
                <a16:creationId xmlns:a16="http://schemas.microsoft.com/office/drawing/2014/main" id="{CED4EE85-CACC-6CAA-FB34-53AA1653EA86}"/>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7B4C4C6E-7A80-8C7A-A6B8-AB99E4EFFC14}"/>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CDDFF50D-F7AF-942A-0961-B42628FAB010}"/>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58193844-EAE2-A447-FE3A-6DE81C32BFF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98EDF39F-CAC4-E0FF-4BB8-B36B7401740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91EBECBC-584C-FCFA-31DA-6E4AB557EF3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3C00EEB3-9B74-1C9C-5D47-1BFC41D4E189}"/>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B3054D24-E9A5-EEE5-7ADE-D3D428A56CFF}"/>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E3BB2BCD-64F5-93CF-96C1-3304FB3BA17B}"/>
                </a:ext>
              </a:extLst>
            </p:cNvPr>
            <p:cNvSpPr txBox="1"/>
            <p:nvPr/>
          </p:nvSpPr>
          <p:spPr>
            <a:xfrm>
              <a:off x="8439227"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Developing Others</a:t>
              </a:r>
            </a:p>
          </p:txBody>
        </p:sp>
      </p:grpSp>
      <p:sp>
        <p:nvSpPr>
          <p:cNvPr id="23" name="Content Placeholder 1">
            <a:extLst>
              <a:ext uri="{FF2B5EF4-FFF2-40B4-BE49-F238E27FC236}">
                <a16:creationId xmlns:a16="http://schemas.microsoft.com/office/drawing/2014/main" id="{C577BAD9-1CF3-0CB7-9FC3-9A3C87B7009E}"/>
              </a:ext>
            </a:extLst>
          </p:cNvPr>
          <p:cNvSpPr txBox="1">
            <a:spLocks/>
          </p:cNvSpPr>
          <p:nvPr/>
        </p:nvSpPr>
        <p:spPr>
          <a:xfrm>
            <a:off x="624753" y="160724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ESTJ &amp; ENTJ </a:t>
            </a: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 structured, task-oriented approach to developing others, setting high standards of competence and then readily delivering corrective feedback to improve performance. Be careful to offer praise and encouragement too, recognizing the needs of the person as well as those of the task; make sure to provide personal development opportunities to stimulate growth beyond task accomplishment.</a:t>
            </a:r>
          </a:p>
          <a:p>
            <a:pPr marL="285750" indent="-285750">
              <a:buFont typeface="Arial" panose="020B0604020202020204" pitchFamily="34" charset="0"/>
              <a:buChar char="•"/>
              <a:defRPr/>
            </a:pP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ISTP &amp; INTP </a:t>
            </a: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 hands-off approach to developing others, preferring to focus on your own area of expertise. Be careful not to favor those individuals whose interests align with your own or who demonstrate their competence most readily; adopt a coaching style to show appreciation, give supportive feedback, and develop others’ skills and confidence.</a:t>
            </a:r>
          </a:p>
          <a:p>
            <a:pPr marL="285750" indent="-285750">
              <a:buFont typeface="Arial" panose="020B0604020202020204" pitchFamily="34" charset="0"/>
              <a:buChar char="•"/>
              <a:defRPr/>
            </a:pP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ESFJ &amp; ENFJ </a:t>
            </a: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an affirming, supportive approach to developing others, offering praise and encouragement to recognize their effort. Be careful not to overlook performance issues or take on others’ problems as your own; practice giving clear and constructive feedback so that team members know when and how they need to improve.</a:t>
            </a:r>
          </a:p>
          <a:p>
            <a:pPr marL="285750" indent="-285750">
              <a:buFont typeface="Arial" panose="020B0604020202020204" pitchFamily="34" charset="0"/>
              <a:buChar char="•"/>
              <a:defRPr/>
            </a:pP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ISFP &amp; INFP </a:t>
            </a: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3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3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take a hands-off approach to developing others, quietly supporting where needed but otherwise letting them work in their own way. Be careful not to shy away from difficult conversations, which may be needed to address performance issues. Practice giving corrective feedback while still supporting the individual, and make sure you’re providing enough structure for formal development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t>
            </a:r>
          </a:p>
        </p:txBody>
      </p:sp>
    </p:spTree>
    <p:custDataLst>
      <p:tags r:id="rId1"/>
    </p:custDataLst>
    <p:extLst>
      <p:ext uri="{BB962C8B-B14F-4D97-AF65-F5344CB8AC3E}">
        <p14:creationId xmlns:p14="http://schemas.microsoft.com/office/powerpoint/2010/main" val="53787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FF1FC-9B6B-D06C-2A7A-5F9A8C3BD74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9C390EC-47C4-064A-F7A7-C31F4015E9BD}"/>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CBB3E7A8-1A0B-AB23-2AD3-F918D90A57F1}"/>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4FE2C12B-435A-8A6F-C51D-C446B809D69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114A484-D7E0-B42D-0EF3-15731379F9C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645A855-8A7D-9E65-E35A-0A387FDAA57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4786FA3-E4A3-84A7-3424-283217572C2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0A6F9F67-7430-E4F6-4414-D1F6B2F59BDE}"/>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C35BA5A9-F885-AB0E-F4B8-5FD7D2196936}"/>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B98F27B1-6BCA-A888-924A-208811E65944}"/>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CAC2AC09-66E1-4545-C52E-3FD7F8691C4A}"/>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CDD5F16-18A2-18BB-3562-358D8F7919D6}"/>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88648D62-2D16-FF49-5728-E85BF15D9370}"/>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3D081306-CB0E-CA1A-05F9-56835ECAAE33}"/>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35420608-AFDD-F990-50F5-395CBF6753B3}"/>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1EC57737-A9C4-AE10-E28A-92D79507EA22}"/>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9022F904-7D2F-6EA2-E626-0D51D25A55D0}"/>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F5024C8C-FCC1-9683-8A36-DF4FF1D38D58}"/>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0" name="TextBox 29">
            <a:extLst>
              <a:ext uri="{FF2B5EF4-FFF2-40B4-BE49-F238E27FC236}">
                <a16:creationId xmlns:a16="http://schemas.microsoft.com/office/drawing/2014/main" id="{7F5022C0-BBCC-00C2-121A-00E500152389}"/>
              </a:ext>
            </a:extLst>
          </p:cNvPr>
          <p:cNvSpPr txBox="1"/>
          <p:nvPr/>
        </p:nvSpPr>
        <p:spPr>
          <a:xfrm>
            <a:off x="10364511" y="4828251"/>
            <a:ext cx="129931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Motivating Others</a:t>
            </a:r>
          </a:p>
        </p:txBody>
      </p:sp>
      <p:sp>
        <p:nvSpPr>
          <p:cNvPr id="33" name="TextBox 32">
            <a:extLst>
              <a:ext uri="{FF2B5EF4-FFF2-40B4-BE49-F238E27FC236}">
                <a16:creationId xmlns:a16="http://schemas.microsoft.com/office/drawing/2014/main" id="{B140D508-2CBE-E46B-8633-6DBF3203A620}"/>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Motivating Others</a:t>
            </a:r>
          </a:p>
        </p:txBody>
      </p:sp>
      <p:sp>
        <p:nvSpPr>
          <p:cNvPr id="36" name="Title 3">
            <a:extLst>
              <a:ext uri="{FF2B5EF4-FFF2-40B4-BE49-F238E27FC236}">
                <a16:creationId xmlns:a16="http://schemas.microsoft.com/office/drawing/2014/main" id="{712088F0-BEB2-CB2F-A0B2-15ADF89A7E79}"/>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7" action="ppaction://hlinksldjump"/>
            <a:extLst>
              <a:ext uri="{FF2B5EF4-FFF2-40B4-BE49-F238E27FC236}">
                <a16:creationId xmlns:a16="http://schemas.microsoft.com/office/drawing/2014/main" id="{F9F864DC-9217-6F2C-625E-63685831833D}"/>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705993CA-4A37-E402-D918-5816AE341761}"/>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2D9E68EA-203A-4370-5AF9-F2526DAB6C1F}"/>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4148038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E731-4FE1-A854-5A71-DBE94CCA178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C427F02-2F2B-2909-CB67-C93FA5091D8C}"/>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D657B32-F9CA-65A0-D81F-A579EE003FF9}"/>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1BC20B57-F283-86FB-56B3-A607E8E6602C}"/>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D0D073E-DB39-E6E5-122E-B8CC00B57E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F9D629F-B234-F11C-F16C-D7E3D91F734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FD370F24-F68B-D5D2-163D-7F08D82EAC24}"/>
                  </a:ext>
                </a:extLst>
              </p:cNvPr>
              <p:cNvSpPr/>
              <p:nvPr/>
            </p:nvSpPr>
            <p:spPr>
              <a:xfrm>
                <a:off x="693364" y="2272660"/>
                <a:ext cx="353056" cy="353058"/>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8CADA42B-6C35-7934-A1CB-A2763C90287B}"/>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E6E2D789-F11F-055C-05DF-EEE0AB5C7456}"/>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D0D3D23D-36B1-C84F-F5AD-03B6F88B97E0}"/>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EEAA334-3203-9A36-4BE2-8C331FBADAA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579D1DA-F3FE-5FFD-63F9-B41551A0BE9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AC07570-C695-7EDC-206A-AFE28A10AF0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19B19D9-41AA-BB25-2356-8596CC1379B2}"/>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EF37CC04-1F7A-719A-74F0-F4BAA74F50FF}"/>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9D1159E8-287D-B494-EC3A-20C7AA5A9482}"/>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1" name="Group 10">
            <a:extLst>
              <a:ext uri="{FF2B5EF4-FFF2-40B4-BE49-F238E27FC236}">
                <a16:creationId xmlns:a16="http://schemas.microsoft.com/office/drawing/2014/main" id="{FFE3BA63-E044-7B0C-9509-4900E9EA7AF3}"/>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9B542DAA-5237-FE68-0B01-EBC86D689DC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FFD202FF-2D84-2021-06F8-47968376ED28}"/>
                </a:ext>
              </a:extLst>
            </p:cNvPr>
            <p:cNvSpPr txBox="1"/>
            <p:nvPr/>
          </p:nvSpPr>
          <p:spPr>
            <a:xfrm>
              <a:off x="10370219" y="4723835"/>
              <a:ext cx="1214243" cy="322539"/>
            </a:xfrm>
            <a:prstGeom prst="rect">
              <a:avLst/>
            </a:prstGeom>
            <a:noFill/>
          </p:spPr>
          <p:txBody>
            <a:bodyPr wrap="square" rtlCol="0">
              <a:spAutoFit/>
            </a:bodyPr>
            <a:lstStyle/>
            <a:p>
              <a:pPr algn="ctr"/>
              <a:endPar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6" name="TextBox 15">
            <a:extLst>
              <a:ext uri="{FF2B5EF4-FFF2-40B4-BE49-F238E27FC236}">
                <a16:creationId xmlns:a16="http://schemas.microsoft.com/office/drawing/2014/main" id="{ED4F4392-8E90-CB51-0668-90C5002E9D9A}"/>
              </a:ext>
            </a:extLst>
          </p:cNvPr>
          <p:cNvSpPr txBox="1"/>
          <p:nvPr/>
        </p:nvSpPr>
        <p:spPr>
          <a:xfrm>
            <a:off x="10364511" y="4828251"/>
            <a:ext cx="129931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Motivating Others</a:t>
            </a:r>
          </a:p>
        </p:txBody>
      </p:sp>
      <p:pic>
        <p:nvPicPr>
          <p:cNvPr id="37" name="Picture 36">
            <a:extLst>
              <a:ext uri="{FF2B5EF4-FFF2-40B4-BE49-F238E27FC236}">
                <a16:creationId xmlns:a16="http://schemas.microsoft.com/office/drawing/2014/main" id="{ECF8BA4D-FE55-BCA9-77B2-69C1BCA1630C}"/>
              </a:ext>
            </a:extLst>
          </p:cNvPr>
          <p:cNvPicPr>
            <a:picLocks noChangeAspect="1"/>
          </p:cNvPicPr>
          <p:nvPr/>
        </p:nvPicPr>
        <p:blipFill>
          <a:blip r:embed="rId6"/>
          <a:stretch>
            <a:fillRect/>
          </a:stretch>
        </p:blipFill>
        <p:spPr>
          <a:xfrm>
            <a:off x="544876" y="1832340"/>
            <a:ext cx="3419475" cy="647700"/>
          </a:xfrm>
          <a:prstGeom prst="rect">
            <a:avLst/>
          </a:prstGeom>
        </p:spPr>
      </p:pic>
      <p:grpSp>
        <p:nvGrpSpPr>
          <p:cNvPr id="18" name="Group 17">
            <a:extLst>
              <a:ext uri="{FF2B5EF4-FFF2-40B4-BE49-F238E27FC236}">
                <a16:creationId xmlns:a16="http://schemas.microsoft.com/office/drawing/2014/main" id="{86F7F6BD-14AB-B101-161A-978AB79C8DED}"/>
              </a:ext>
            </a:extLst>
          </p:cNvPr>
          <p:cNvGrpSpPr/>
          <p:nvPr/>
        </p:nvGrpSpPr>
        <p:grpSpPr>
          <a:xfrm>
            <a:off x="7803145" y="2609743"/>
            <a:ext cx="360121" cy="340712"/>
            <a:chOff x="4202499" y="2618581"/>
            <a:chExt cx="360121" cy="340712"/>
          </a:xfrm>
        </p:grpSpPr>
        <p:grpSp>
          <p:nvGrpSpPr>
            <p:cNvPr id="19" name="Group 18">
              <a:extLst>
                <a:ext uri="{FF2B5EF4-FFF2-40B4-BE49-F238E27FC236}">
                  <a16:creationId xmlns:a16="http://schemas.microsoft.com/office/drawing/2014/main" id="{8852AD76-131A-1290-C673-2FE155135DFD}"/>
                </a:ext>
              </a:extLst>
            </p:cNvPr>
            <p:cNvGrpSpPr>
              <a:grpSpLocks/>
            </p:cNvGrpSpPr>
            <p:nvPr/>
          </p:nvGrpSpPr>
          <p:grpSpPr>
            <a:xfrm>
              <a:off x="4227654" y="2618581"/>
              <a:ext cx="334966" cy="334965"/>
              <a:chOff x="634298" y="2216636"/>
              <a:chExt cx="471189" cy="471188"/>
            </a:xfrm>
            <a:solidFill>
              <a:schemeClr val="accent1"/>
            </a:solidFill>
          </p:grpSpPr>
          <p:sp>
            <p:nvSpPr>
              <p:cNvPr id="22" name="Oval 21">
                <a:extLst>
                  <a:ext uri="{FF2B5EF4-FFF2-40B4-BE49-F238E27FC236}">
                    <a16:creationId xmlns:a16="http://schemas.microsoft.com/office/drawing/2014/main" id="{8F106E7D-8FD4-D1FB-B1DE-B73BEA1C63C1}"/>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Plus Sign 22">
                <a:extLst>
                  <a:ext uri="{FF2B5EF4-FFF2-40B4-BE49-F238E27FC236}">
                    <a16:creationId xmlns:a16="http://schemas.microsoft.com/office/drawing/2014/main" id="{E49AC717-5CAE-00E2-06E5-A9BEB933070E}"/>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0" name="Oval 19">
              <a:extLst>
                <a:ext uri="{FF2B5EF4-FFF2-40B4-BE49-F238E27FC236}">
                  <a16:creationId xmlns:a16="http://schemas.microsoft.com/office/drawing/2014/main" id="{DDEEEBC7-3E63-B520-9299-547EAF292A8E}"/>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Plus Sign 20">
              <a:extLst>
                <a:ext uri="{FF2B5EF4-FFF2-40B4-BE49-F238E27FC236}">
                  <a16:creationId xmlns:a16="http://schemas.microsoft.com/office/drawing/2014/main" id="{6128A9BB-E299-B506-2455-6BEBBF6B9C46}"/>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6" name="Rectangle: Rounded Corners 45">
            <a:extLst>
              <a:ext uri="{FF2B5EF4-FFF2-40B4-BE49-F238E27FC236}">
                <a16:creationId xmlns:a16="http://schemas.microsoft.com/office/drawing/2014/main" id="{FBC7A2CC-9F45-0BFD-E39B-A04BF6900782}"/>
              </a:ext>
            </a:extLst>
          </p:cNvPr>
          <p:cNvSpPr/>
          <p:nvPr/>
        </p:nvSpPr>
        <p:spPr>
          <a:xfrm>
            <a:off x="545521" y="245741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7FED1E40-8075-FFA2-59B0-9C8C2EDACDF2}"/>
              </a:ext>
            </a:extLst>
          </p:cNvPr>
          <p:cNvSpPr txBox="1">
            <a:spLocks/>
          </p:cNvSpPr>
          <p:nvPr/>
        </p:nvSpPr>
        <p:spPr>
          <a:xfrm>
            <a:off x="763871"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Develops a clear, compelling vision for the future</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Leads by example, encouraging others </a:t>
            </a:r>
          </a:p>
        </p:txBody>
      </p:sp>
      <p:grpSp>
        <p:nvGrpSpPr>
          <p:cNvPr id="48" name="Group 47">
            <a:extLst>
              <a:ext uri="{FF2B5EF4-FFF2-40B4-BE49-F238E27FC236}">
                <a16:creationId xmlns:a16="http://schemas.microsoft.com/office/drawing/2014/main" id="{5FD37510-F0C9-4755-1D27-06248B66C3BF}"/>
              </a:ext>
            </a:extLst>
          </p:cNvPr>
          <p:cNvGrpSpPr/>
          <p:nvPr/>
        </p:nvGrpSpPr>
        <p:grpSpPr>
          <a:xfrm>
            <a:off x="10322673" y="4243254"/>
            <a:ext cx="1512750" cy="1757812"/>
            <a:chOff x="8374316" y="4243254"/>
            <a:chExt cx="1512750" cy="1757812"/>
          </a:xfrm>
        </p:grpSpPr>
        <p:pic>
          <p:nvPicPr>
            <p:cNvPr id="49" name="Picture 48" descr="A black background with a black square&#10;&#10;Description automatically generated with medium confidence">
              <a:extLst>
                <a:ext uri="{FF2B5EF4-FFF2-40B4-BE49-F238E27FC236}">
                  <a16:creationId xmlns:a16="http://schemas.microsoft.com/office/drawing/2014/main" id="{D7424BDE-CA1E-FD28-6489-47A0057452A5}"/>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0" name="TextBox 49">
              <a:extLst>
                <a:ext uri="{FF2B5EF4-FFF2-40B4-BE49-F238E27FC236}">
                  <a16:creationId xmlns:a16="http://schemas.microsoft.com/office/drawing/2014/main" id="{A3EA9A6F-8DDB-F873-B8FF-C0A1D657D9DE}"/>
                </a:ext>
              </a:extLst>
            </p:cNvPr>
            <p:cNvSpPr txBox="1"/>
            <p:nvPr/>
          </p:nvSpPr>
          <p:spPr>
            <a:xfrm>
              <a:off x="8396142" y="4825646"/>
              <a:ext cx="133933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Motivating Others</a:t>
              </a:r>
            </a:p>
          </p:txBody>
        </p:sp>
      </p:grpSp>
      <p:sp>
        <p:nvSpPr>
          <p:cNvPr id="61" name="TextBox 60">
            <a:extLst>
              <a:ext uri="{FF2B5EF4-FFF2-40B4-BE49-F238E27FC236}">
                <a16:creationId xmlns:a16="http://schemas.microsoft.com/office/drawing/2014/main" id="{97740209-AEF1-AB08-E922-BFE920ACAB67}"/>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Motivating Others</a:t>
            </a:r>
          </a:p>
        </p:txBody>
      </p:sp>
      <p:sp>
        <p:nvSpPr>
          <p:cNvPr id="62" name="Title 3">
            <a:extLst>
              <a:ext uri="{FF2B5EF4-FFF2-40B4-BE49-F238E27FC236}">
                <a16:creationId xmlns:a16="http://schemas.microsoft.com/office/drawing/2014/main" id="{8173C6D6-D6A2-158F-3673-1F1A9F3EBFA4}"/>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104422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anim calcmode="lin" valueType="num">
                                      <p:cBhvr>
                                        <p:cTn id="14" dur="750" fill="hold"/>
                                        <p:tgtEl>
                                          <p:spTgt spid="46"/>
                                        </p:tgtEl>
                                        <p:attrNameLst>
                                          <p:attrName>ppt_x</p:attrName>
                                        </p:attrNameLst>
                                      </p:cBhvr>
                                      <p:tavLst>
                                        <p:tav tm="0">
                                          <p:val>
                                            <p:strVal val="#ppt_x"/>
                                          </p:val>
                                        </p:tav>
                                        <p:tav tm="100000">
                                          <p:val>
                                            <p:strVal val="#ppt_x"/>
                                          </p:val>
                                        </p:tav>
                                      </p:tavLst>
                                    </p:anim>
                                    <p:anim calcmode="lin" valueType="num">
                                      <p:cBhvr>
                                        <p:cTn id="15" dur="675" decel="100000" fill="hold"/>
                                        <p:tgtEl>
                                          <p:spTgt spid="4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ppt_x</p:attrName>
                                        </p:attrNameLst>
                                      </p:cBhvr>
                                      <p:tavLst>
                                        <p:tav tm="0">
                                          <p:val>
                                            <p:strVal val="#ppt_x"/>
                                          </p:val>
                                        </p:tav>
                                        <p:tav tm="100000">
                                          <p:val>
                                            <p:strVal val="#ppt_x"/>
                                          </p:val>
                                        </p:tav>
                                      </p:tavLst>
                                    </p:anim>
                                    <p:anim calcmode="lin" valueType="num">
                                      <p:cBhvr>
                                        <p:cTn id="21" dur="675" decel="100000" fill="hold"/>
                                        <p:tgtEl>
                                          <p:spTgt spid="4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750"/>
                                        <p:tgtEl>
                                          <p:spTgt spid="48"/>
                                        </p:tgtEl>
                                      </p:cBhvr>
                                    </p:animEffect>
                                    <p:anim calcmode="lin" valueType="num">
                                      <p:cBhvr>
                                        <p:cTn id="26" dur="750" fill="hold"/>
                                        <p:tgtEl>
                                          <p:spTgt spid="48"/>
                                        </p:tgtEl>
                                        <p:attrNameLst>
                                          <p:attrName>ppt_x</p:attrName>
                                        </p:attrNameLst>
                                      </p:cBhvr>
                                      <p:tavLst>
                                        <p:tav tm="0">
                                          <p:val>
                                            <p:strVal val="#ppt_x"/>
                                          </p:val>
                                        </p:tav>
                                        <p:tav tm="100000">
                                          <p:val>
                                            <p:strVal val="#ppt_x"/>
                                          </p:val>
                                        </p:tav>
                                      </p:tavLst>
                                    </p:anim>
                                    <p:anim calcmode="lin" valueType="num">
                                      <p:cBhvr>
                                        <p:cTn id="27" dur="675" decel="100000" fill="hold"/>
                                        <p:tgtEl>
                                          <p:spTgt spid="48"/>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4D941-C82D-7BEB-5BB0-4FED888AB3E6}"/>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15A6E0E8-CA16-F1EB-650E-A3FB99D6FF08}"/>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Motivating Others</a:t>
            </a:r>
          </a:p>
        </p:txBody>
      </p:sp>
      <p:sp>
        <p:nvSpPr>
          <p:cNvPr id="3" name="Rectangle: Rounded Corners 2">
            <a:extLst>
              <a:ext uri="{FF2B5EF4-FFF2-40B4-BE49-F238E27FC236}">
                <a16:creationId xmlns:a16="http://schemas.microsoft.com/office/drawing/2014/main" id="{7F630EAB-23E1-DBD0-46FC-DF10084C8AFB}"/>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20070043-8D23-7B68-14DA-926BCE1A3CB0}"/>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5A245B22-E26E-D714-F459-5F51CD9DEF9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66E4EA88-17CC-22F5-3908-D7E841A933BB}"/>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A72A23C-ADF8-4949-781F-94726BA15D4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6EB42046-0C7C-8FE2-BDED-1385616352E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DEFE1044-8D52-3CB8-D019-814BC6D23A12}"/>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24EF15C1-20F4-CE02-B975-928AC170E71A}"/>
                </a:ext>
              </a:extLst>
            </p:cNvPr>
            <p:cNvGrpSpPr/>
            <p:nvPr/>
          </p:nvGrpSpPr>
          <p:grpSpPr>
            <a:xfrm>
              <a:off x="4113407" y="2214340"/>
              <a:ext cx="3418829" cy="652657"/>
              <a:chOff x="4113407" y="2214340"/>
              <a:chExt cx="3418829" cy="652657"/>
            </a:xfrm>
            <a:grpFill/>
          </p:grpSpPr>
          <p:sp>
            <p:nvSpPr>
              <p:cNvPr id="7" name="Rectangle: Rounded Corners 6">
                <a:hlinkClick r:id="rId4" action="ppaction://hlinksldjump"/>
                <a:extLst>
                  <a:ext uri="{FF2B5EF4-FFF2-40B4-BE49-F238E27FC236}">
                    <a16:creationId xmlns:a16="http://schemas.microsoft.com/office/drawing/2014/main" id="{DCFD0826-874F-555A-AF0C-7CBC481B0AC7}"/>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D63B531-ECCE-B6DD-928A-148CCE7AC47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473E865-1E06-14EA-7DD2-24D08A5405C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711E0E3-CE9F-4A5B-7F7E-5E413E548D2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49316DCB-3B7F-4468-6465-1E43631D4016}"/>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5" action="ppaction://hlinksldjump"/>
              <a:extLst>
                <a:ext uri="{FF2B5EF4-FFF2-40B4-BE49-F238E27FC236}">
                  <a16:creationId xmlns:a16="http://schemas.microsoft.com/office/drawing/2014/main" id="{92375762-D346-59F3-8629-FDF588676D0E}"/>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7AFBB678-5146-CB2C-B7F6-78295D2EABC2}"/>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5C38F091-AD0F-5CD9-E96C-00E41E39D097}"/>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8CCF3EF5-3164-3C46-4C5F-AAA95113B0E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2584D9D-B8E5-99D9-988C-FF8F38A2779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B99C8A53-1DBC-E5BA-82C5-0D6C5350FD5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9BDB034-191C-6B1B-574B-0946140AF12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4CF408A4-6B3F-33F9-650B-86EAC7F934CB}"/>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4" action="ppaction://hlinksldjump"/>
              <a:extLst>
                <a:ext uri="{FF2B5EF4-FFF2-40B4-BE49-F238E27FC236}">
                  <a16:creationId xmlns:a16="http://schemas.microsoft.com/office/drawing/2014/main" id="{715B82C2-8287-E4AD-E281-DEA586226CE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11402EE1-6F56-CA19-F6A0-E39DC5FAF756}"/>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7" name="TextBox 36">
            <a:extLst>
              <a:ext uri="{FF2B5EF4-FFF2-40B4-BE49-F238E27FC236}">
                <a16:creationId xmlns:a16="http://schemas.microsoft.com/office/drawing/2014/main" id="{84BE1127-E5E2-BD61-5F04-D4A5CB3BFE83}"/>
              </a:ext>
            </a:extLst>
          </p:cNvPr>
          <p:cNvSpPr txBox="1"/>
          <p:nvPr/>
        </p:nvSpPr>
        <p:spPr>
          <a:xfrm>
            <a:off x="10344499" y="4825646"/>
            <a:ext cx="133933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Motivating Others</a:t>
            </a:r>
          </a:p>
        </p:txBody>
      </p:sp>
      <p:sp>
        <p:nvSpPr>
          <p:cNvPr id="16" name="Rectangle: Rounded Corners 15">
            <a:extLst>
              <a:ext uri="{FF2B5EF4-FFF2-40B4-BE49-F238E27FC236}">
                <a16:creationId xmlns:a16="http://schemas.microsoft.com/office/drawing/2014/main" id="{AFD6CE49-55F9-9D5E-FBF0-89B839DCFF46}"/>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252A8587-07BC-45EE-B504-B6BDE49FC98D}"/>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2620061E-684D-58E3-AAFF-5B9B2F57894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4E02176C-6F7E-A42B-101D-C529E7EB5A0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B00780A9-59B1-FE58-50D3-2A0B97A82A12}"/>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8AE86010-65C6-7963-26D3-42E7B46181F3}"/>
              </a:ext>
            </a:extLst>
          </p:cNvPr>
          <p:cNvSpPr txBox="1">
            <a:spLocks/>
          </p:cNvSpPr>
          <p:nvPr/>
        </p:nvSpPr>
        <p:spPr>
          <a:xfrm>
            <a:off x="767270" y="2541599"/>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develop a clear vision for the future, though some may be focused on concrete, practical outcomes, while others are engaged with the bigger picture. Some types encourage others by nurturing personal support and shared values, while others focus more on standards of competence and task-oriented accomplishment.</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53E4DE09-3384-8F2D-B755-1C90754FE757}"/>
              </a:ext>
            </a:extLst>
          </p:cNvPr>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47" name="Title 3">
            <a:extLst>
              <a:ext uri="{FF2B5EF4-FFF2-40B4-BE49-F238E27FC236}">
                <a16:creationId xmlns:a16="http://schemas.microsoft.com/office/drawing/2014/main" id="{9F80AF78-1411-6366-6CD7-0D43D67E5D9B}"/>
              </a:ext>
            </a:extLst>
          </p:cNvPr>
          <p:cNvSpPr>
            <a:spLocks noGrp="1"/>
          </p:cNvSpPr>
          <p:nvPr>
            <p:ph type="title"/>
          </p:nvPr>
        </p:nvSpPr>
        <p:spPr>
          <a:xfrm>
            <a:off x="767270" y="659995"/>
            <a:ext cx="10246896" cy="980098"/>
          </a:xfrm>
        </p:spPr>
        <p:txBody>
          <a:bodyPr anchor="t"/>
          <a:lstStyle/>
          <a:p>
            <a:r>
              <a:rPr lang="en-GB" sz="3600"/>
              <a:t>Basic Skills</a:t>
            </a:r>
          </a:p>
        </p:txBody>
      </p:sp>
      <p:sp>
        <p:nvSpPr>
          <p:cNvPr id="4" name="TextBox 3">
            <a:extLst>
              <a:ext uri="{FF2B5EF4-FFF2-40B4-BE49-F238E27FC236}">
                <a16:creationId xmlns:a16="http://schemas.microsoft.com/office/drawing/2014/main" id="{50EC7AD0-8235-5E94-D6B3-7F9B741F32FC}"/>
              </a:ext>
            </a:extLst>
          </p:cNvPr>
          <p:cNvSpPr txBox="1"/>
          <p:nvPr/>
        </p:nvSpPr>
        <p:spPr>
          <a:xfrm>
            <a:off x="10364511" y="4828251"/>
            <a:ext cx="129931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Motivating Others</a:t>
            </a:r>
          </a:p>
        </p:txBody>
      </p:sp>
    </p:spTree>
    <p:custDataLst>
      <p:tags r:id="rId1"/>
    </p:custDataLst>
    <p:extLst>
      <p:ext uri="{BB962C8B-B14F-4D97-AF65-F5344CB8AC3E}">
        <p14:creationId xmlns:p14="http://schemas.microsoft.com/office/powerpoint/2010/main" val="1640885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675" decel="100000" fill="hold"/>
                                        <p:tgtEl>
                                          <p:spTgt spid="4"/>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D3C28-5821-43DF-4F11-9A26E3A3F1BD}"/>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8495AE7-8E2E-35FB-EA33-26DF619CF9C5}"/>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Motivating Others</a:t>
            </a:r>
          </a:p>
        </p:txBody>
      </p:sp>
      <p:sp>
        <p:nvSpPr>
          <p:cNvPr id="4" name="Title 3">
            <a:extLst>
              <a:ext uri="{FF2B5EF4-FFF2-40B4-BE49-F238E27FC236}">
                <a16:creationId xmlns:a16="http://schemas.microsoft.com/office/drawing/2014/main" id="{5B7523EB-BE45-8D2F-1B9D-3E57D290CAD3}"/>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54712820-EBDA-2831-E3B3-A0D9A3A4CFE7}"/>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5BB41DAE-1441-E41A-F1A6-06B50BD8DF3C}"/>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C3093CAD-4442-0DA4-BBB3-83768486A79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BD64C5D-29AA-5679-FCE6-8D44BF04671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7934FF6-2AE3-9F7C-1FC1-979E4EEF810E}"/>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0097F659-6596-37D4-CF0A-8117AEE63605}"/>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620DE390-1B2C-EAD9-31AC-D78CDFCCDB68}"/>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AC138082-2264-2161-414B-9E1278524071}"/>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561FF35F-AB8B-09E8-1C63-A1C8BEEC1369}"/>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BA41C38-1066-B659-CBA9-CB2593FF8D5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FBAF6E2-B583-EAFF-0456-F6ADE638477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27FB14D-4EDD-E326-E43C-EC690E0D1E9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3D46C79B-F88E-0E46-D2DC-4AB619F4B85A}"/>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3755A05B-B392-8229-3FBD-32E304F97300}"/>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855C59C-E817-9ADB-5F84-2DF018393B95}"/>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D8DF5FA8-519F-3446-2E7C-C4BA8531A476}"/>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0B72E0AB-95EC-1D98-F71E-FBB28C4DB50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03BFF9F-F8BD-B34D-5C83-7A4F043560B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2B9C789-F203-8B5A-F7D4-209DBB9E268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889CDE7-23C0-8761-B1CB-602C4A0F482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A6E51A60-91B8-BEDC-3CE3-CB62693E8F4C}"/>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52D9E49E-81DA-4047-D384-DEBE425D4358}"/>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EF228D16-72F4-583C-8C43-D43B90DA0728}"/>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A608D7DC-9F23-B925-5159-6D2E44A96D5F}"/>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E8FF599A-34D6-F48D-503F-7A43B194C8D6}"/>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2066A2FF-9B1A-CB4C-51C7-88FE4DF49FF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E94BAC2-4C6E-2E05-4F6E-4713E25A73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B20D069D-D2CD-11BD-03C6-AEAEA0E885F3}"/>
              </a:ext>
            </a:extLst>
          </p:cNvPr>
          <p:cNvSpPr txBox="1"/>
          <p:nvPr/>
        </p:nvSpPr>
        <p:spPr>
          <a:xfrm>
            <a:off x="10344499" y="4828251"/>
            <a:ext cx="133933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Motivating Others</a:t>
            </a:r>
          </a:p>
        </p:txBody>
      </p:sp>
      <p:sp>
        <p:nvSpPr>
          <p:cNvPr id="21" name="Rectangle: Rounded Corners 20">
            <a:extLst>
              <a:ext uri="{FF2B5EF4-FFF2-40B4-BE49-F238E27FC236}">
                <a16:creationId xmlns:a16="http://schemas.microsoft.com/office/drawing/2014/main" id="{D32BCB47-8417-CDF0-E1B7-C6AC6F890F1E}"/>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CEB8C486-2ABA-B80B-03EA-B692E3399462}"/>
              </a:ext>
            </a:extLst>
          </p:cNvPr>
          <p:cNvSpPr txBox="1">
            <a:spLocks/>
          </p:cNvSpPr>
          <p:nvPr/>
        </p:nvSpPr>
        <p:spPr>
          <a:xfrm>
            <a:off x="624753" y="160724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ESTP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ESFP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charismatic and hands-on in your approach to motivating others, leading by example so like-minded followers can join you and take action. Remember to communicate a broader vision for the future; try to cultivate a way to engage people who are on the more serious, reflective side.</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ISTJ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ISFJ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calm and dependable in your approach to motivating others, establishing clear processes for them to follow and inspiring loyalty through your respect for tradition. Remember to communicate ideas for the future that go beyond practical outcomes; you may need to be more assertive in your vision to stimulate passion and engagement.</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ENTP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ENFP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enthusiastic and collaborative in your approach to motivating others, encouraging them to strive toward a collective future without needing all the details worked out just yet. Remember to ground your vision in reality and communicate more than just the big picture, to appeal to those who need more structure or information.</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INTJ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INFJ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visionary and insightful in your approach to motivating others, inspiring them to invest in your ideas for how the future could be. Remember to develop your vision more fully by considering practical realities and constraints. Don’t underestimate the value of getting others on board; seek their input and be open to their contributions.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CDCA0C31-8B6C-6DA5-1650-E053E870A502}"/>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E30009C9-93E8-EB35-E9CA-0E64B6E3CAF8}"/>
              </a:ext>
            </a:extLst>
          </p:cNvPr>
          <p:cNvSpPr txBox="1"/>
          <p:nvPr/>
        </p:nvSpPr>
        <p:spPr>
          <a:xfrm>
            <a:off x="10344499" y="4825646"/>
            <a:ext cx="133933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Motivating Others</a:t>
            </a:r>
          </a:p>
        </p:txBody>
      </p:sp>
    </p:spTree>
    <p:custDataLst>
      <p:tags r:id="rId1"/>
    </p:custDataLst>
    <p:extLst>
      <p:ext uri="{BB962C8B-B14F-4D97-AF65-F5344CB8AC3E}">
        <p14:creationId xmlns:p14="http://schemas.microsoft.com/office/powerpoint/2010/main" val="282810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1E60B-8682-968C-B43E-3746C89E3044}"/>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C455364F-B082-8C94-2A55-86B30F70687E}"/>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Motivating Others</a:t>
            </a:r>
          </a:p>
        </p:txBody>
      </p:sp>
      <p:sp>
        <p:nvSpPr>
          <p:cNvPr id="4" name="Title 3">
            <a:extLst>
              <a:ext uri="{FF2B5EF4-FFF2-40B4-BE49-F238E27FC236}">
                <a16:creationId xmlns:a16="http://schemas.microsoft.com/office/drawing/2014/main" id="{9883D3B0-75B3-203A-4779-169CF2952F98}"/>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505594A0-4A5D-D6F2-ADA0-53BF79ADF25A}"/>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A3BA9BE-5959-51DB-41BD-A2AEB6ED58AB}"/>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BA44D186-575F-8EF6-CE4E-719C3A6753BE}"/>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AD69410B-4C19-4FDE-DA2C-7BD9B33F58EC}"/>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0F74CFE8-1AD1-4CD0-9A10-E23F2B5BE5C0}"/>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743ACBD3-AF31-5D35-A54D-6A7C4EA61ABF}"/>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319B95EA-C76F-D4D1-C911-4B92458C57CA}"/>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A3D0243B-7428-4478-197E-80C76873C179}"/>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5A00DBE2-BD75-385B-364E-CF6F3E469543}"/>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8ED7CF8A-0E5E-CD75-02FC-B5E2D15D201C}"/>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6D1A108-D3F0-FE40-0705-5D99A74CC9B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810B42C-C264-FDE2-77BD-E135B4FABAA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A369BBE4-3AA0-152D-5F46-26F75ED49AD7}"/>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255587A4-804F-FC06-B066-3AE220E6BD77}"/>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492BF627-2B2C-C6E8-412D-FB152496FC55}"/>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8B9DE305-487D-EAF1-2DE6-ECB330DBEE21}"/>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47D19941-EDDE-FDA3-8D2D-001AEA99D8E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579B4A6-3141-C583-7210-011B8348D65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D40C258-8650-4140-C3DB-AF07B126642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3E4E331-B904-C262-2EE7-06DD735C595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C163B90B-1CBE-B32A-4EAB-1008465BB4F6}"/>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17B7BBF4-F693-BF0A-D566-D9E27CFB07FA}"/>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17C1E4D5-D581-FCA2-15DB-DBAD766A4ECF}"/>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8C32F2E1-237E-B914-E182-C23B7AF5EE05}"/>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AEE94720-E5B9-983B-4E5A-079CA87E9D8E}"/>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1143EBB8-4C2A-2F95-3693-F089E01B03A7}"/>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3516548-CCFE-1E91-40E5-8D1618BED3E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BE087F05-3D8D-1572-AC7E-D161462CF145}"/>
              </a:ext>
            </a:extLst>
          </p:cNvPr>
          <p:cNvSpPr txBox="1"/>
          <p:nvPr/>
        </p:nvSpPr>
        <p:spPr>
          <a:xfrm>
            <a:off x="10344499" y="4828251"/>
            <a:ext cx="133933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Motivating Others</a:t>
            </a:r>
          </a:p>
        </p:txBody>
      </p:sp>
      <p:sp>
        <p:nvSpPr>
          <p:cNvPr id="21" name="Rectangle: Rounded Corners 20">
            <a:extLst>
              <a:ext uri="{FF2B5EF4-FFF2-40B4-BE49-F238E27FC236}">
                <a16:creationId xmlns:a16="http://schemas.microsoft.com/office/drawing/2014/main" id="{953D3404-48CF-5C09-0090-DDC90073922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9B6694D4-04D6-5D0B-2E2F-F4C46DFEA8FB}"/>
              </a:ext>
            </a:extLst>
          </p:cNvPr>
          <p:cNvSpPr txBox="1">
            <a:spLocks/>
          </p:cNvSpPr>
          <p:nvPr/>
        </p:nvSpPr>
        <p:spPr>
          <a:xfrm>
            <a:off x="621792" y="1609344"/>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ESTJ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ENTJ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r>
              <a:rPr lang="en-US" sz="1400"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determined and directive in your approach to motivating others, defining a clear end goal and setting high standards of competence that you expect followers to achieve. Remember to factor in individuals’ values and needs as well, to encourage personal commitment and engagement beyond simply task accomplishment.</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informal and adaptable in your approach to motivating others, creating clarity around the vision and then stepping back to allow followers to contribute skills and expertise in their own way. Remember to nurture personal relationships as well; you may need to provide more active encouragement and structure for those followers who are not as self-motivated as you.</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ESFJ</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ENFJ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warm and compassionate in your approach to motivating others, offering a high level of personal support and cultivating a strong sense of shared purpose. Remember to address bottom line factors as well; don’t assume everyone is motivated by the same values and desire for harmony as you.</a:t>
            </a:r>
          </a:p>
          <a:p>
            <a:pPr marL="285750" indent="-285750">
              <a:buFont typeface="Arial" panose="020B0604020202020204" pitchFamily="34" charset="0"/>
              <a:buChar char="•"/>
              <a:defRPr/>
            </a:pP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ISFP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INFP</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calm and supportive in your approach to motivating others, gently empowering your followers to pursue their core values. Remember to provide clear direction and enough structure to motivate those less values-driven; don’t underestimate your ability to inspire a group toward a goal.</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7ECC0EEB-411D-712E-3CC5-DA1CFC74456F}"/>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3362EE07-0C8A-5E68-FB32-190B6DF49CB7}"/>
              </a:ext>
            </a:extLst>
          </p:cNvPr>
          <p:cNvSpPr txBox="1"/>
          <p:nvPr/>
        </p:nvSpPr>
        <p:spPr>
          <a:xfrm>
            <a:off x="10344499" y="4825646"/>
            <a:ext cx="133933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Motivating Others</a:t>
            </a:r>
          </a:p>
        </p:txBody>
      </p:sp>
    </p:spTree>
    <p:custDataLst>
      <p:tags r:id="rId1"/>
    </p:custDataLst>
    <p:extLst>
      <p:ext uri="{BB962C8B-B14F-4D97-AF65-F5344CB8AC3E}">
        <p14:creationId xmlns:p14="http://schemas.microsoft.com/office/powerpoint/2010/main" val="333441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cUcjmeP"/>
  <p:tag name="ARTICULATE_SLIDE_THUMBNAIL_REFRESH" val="1"/>
  <p:tag name="ARTICULATE_PROJECT_OPEN" val="0"/>
  <p:tag name="ARTICULATE_SLIDE_COUNT" val="1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319998"/>
      </a:dk1>
      <a:lt1>
        <a:srgbClr val="FFFFFF"/>
      </a:lt1>
      <a:dk2>
        <a:srgbClr val="017E8C"/>
      </a:dk2>
      <a:lt2>
        <a:srgbClr val="0C4853"/>
      </a:lt2>
      <a:accent1>
        <a:srgbClr val="6B9103"/>
      </a:accent1>
      <a:accent2>
        <a:srgbClr val="A8C87C"/>
      </a:accent2>
      <a:accent3>
        <a:srgbClr val="BCCFBC"/>
      </a:accent3>
      <a:accent4>
        <a:srgbClr val="C0DBD1"/>
      </a:accent4>
      <a:accent5>
        <a:srgbClr val="000000"/>
      </a:accent5>
      <a:accent6>
        <a:srgbClr val="DAE8C0"/>
      </a:accent6>
      <a:hlink>
        <a:srgbClr val="0F9ED5"/>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89CA870D74D94D81420F7BBE89B407" ma:contentTypeVersion="13" ma:contentTypeDescription="Create a new document." ma:contentTypeScope="" ma:versionID="401eb4f8183f5ced47684b29f3a078fa">
  <xsd:schema xmlns:xsd="http://www.w3.org/2001/XMLSchema" xmlns:xs="http://www.w3.org/2001/XMLSchema" xmlns:p="http://schemas.microsoft.com/office/2006/metadata/properties" xmlns:ns2="b402553b-3aa5-437f-b7c8-f3e31ebf3d84" xmlns:ns3="aea37be6-cfb2-4c7c-a85e-10bdc4d4f364" targetNamespace="http://schemas.microsoft.com/office/2006/metadata/properties" ma:root="true" ma:fieldsID="51f7c6439316bc23711c7c97afa2f814" ns2:_="" ns3:_="">
    <xsd:import namespace="b402553b-3aa5-437f-b7c8-f3e31ebf3d84"/>
    <xsd:import namespace="aea37be6-cfb2-4c7c-a85e-10bdc4d4f3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02553b-3aa5-437f-b7c8-f3e31ebf3d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4ca0ec8d-4cfe-4588-94c8-c28b49bebd6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a37be6-cfb2-4c7c-a85e-10bdc4d4f364"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ac8be38-b5d9-423a-a585-900145964948}" ma:internalName="TaxCatchAll" ma:showField="CatchAllData" ma:web="aea37be6-cfb2-4c7c-a85e-10bdc4d4f3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402553b-3aa5-437f-b7c8-f3e31ebf3d84">
      <Terms xmlns="http://schemas.microsoft.com/office/infopath/2007/PartnerControls"/>
    </lcf76f155ced4ddcb4097134ff3c332f>
    <TaxCatchAll xmlns="aea37be6-cfb2-4c7c-a85e-10bdc4d4f364" xsi:nil="true"/>
  </documentManagement>
</p:properties>
</file>

<file path=customXml/itemProps1.xml><?xml version="1.0" encoding="utf-8"?>
<ds:datastoreItem xmlns:ds="http://schemas.openxmlformats.org/officeDocument/2006/customXml" ds:itemID="{29C5BB71-3563-4530-BF29-A29DF7C753F8}">
  <ds:schemaRefs>
    <ds:schemaRef ds:uri="aea37be6-cfb2-4c7c-a85e-10bdc4d4f364"/>
    <ds:schemaRef ds:uri="b402553b-3aa5-437f-b7c8-f3e31ebf3d8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65CB488-86CD-42F6-A0AE-C64360758FCA}">
  <ds:schemaRefs>
    <ds:schemaRef ds:uri="http://schemas.microsoft.com/sharepoint/v3/contenttype/forms"/>
  </ds:schemaRefs>
</ds:datastoreItem>
</file>

<file path=customXml/itemProps3.xml><?xml version="1.0" encoding="utf-8"?>
<ds:datastoreItem xmlns:ds="http://schemas.openxmlformats.org/officeDocument/2006/customXml" ds:itemID="{081064FA-A1DB-40DF-8A03-D2330DAA25E0}">
  <ds:schemaRefs>
    <ds:schemaRef ds:uri="http://schemas.microsoft.com/office/2006/documentManagement/types"/>
    <ds:schemaRef ds:uri="http://schemas.openxmlformats.org/package/2006/metadata/core-properties"/>
    <ds:schemaRef ds:uri="b402553b-3aa5-437f-b7c8-f3e31ebf3d84"/>
    <ds:schemaRef ds:uri="http://purl.org/dc/terms/"/>
    <ds:schemaRef ds:uri="http://www.w3.org/XML/1998/namespace"/>
    <ds:schemaRef ds:uri="http://schemas.microsoft.com/office/infopath/2007/PartnerControls"/>
    <ds:schemaRef ds:uri="aea37be6-cfb2-4c7c-a85e-10bdc4d4f364"/>
    <ds:schemaRef ds:uri="http://schemas.microsoft.com/office/2006/metadata/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17</TotalTime>
  <Words>6568</Words>
  <Application>Microsoft Office PowerPoint</Application>
  <PresentationFormat>Widescreen</PresentationFormat>
  <Paragraphs>590</Paragraphs>
  <Slides>44</Slides>
  <Notes>43</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44</vt:i4>
      </vt:variant>
    </vt:vector>
  </HeadingPairs>
  <TitlesOfParts>
    <vt:vector size="53" baseType="lpstr">
      <vt:lpstr>Aptos</vt:lpstr>
      <vt:lpstr>Arial</vt:lpstr>
      <vt:lpstr>Courier New</vt:lpstr>
      <vt:lpstr>Open Sans</vt:lpstr>
      <vt:lpstr>Open Sans bold</vt:lpstr>
      <vt:lpstr>Open Sans ExtraBold</vt:lpstr>
      <vt:lpstr>Open Sans Light</vt:lpstr>
      <vt:lpstr>Symbol</vt:lpstr>
      <vt:lpstr>Office Theme</vt:lpstr>
      <vt:lpstr>Skills Development Framework</vt:lpstr>
      <vt:lpstr>Type + Leadership</vt:lpstr>
      <vt:lpstr>Type Preferences in Leadership</vt:lpstr>
      <vt:lpstr>Type Preferences in Leadership (cont.)</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Richa Verma</dc:creator>
  <cp:lastModifiedBy>Amanda Wollert</cp:lastModifiedBy>
  <cp:revision>2</cp:revision>
  <dcterms:created xsi:type="dcterms:W3CDTF">2024-11-19T10:54:42Z</dcterms:created>
  <dcterms:modified xsi:type="dcterms:W3CDTF">2025-07-08T15:29:12Z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00956491-5F0F-4A52-A9C4-36A3859467A8</vt:lpwstr>
  </property>
  <property fmtid="{D5CDD505-2E9C-101B-9397-08002B2CF9AE}" pid="3" name="ArticulatePath">
    <vt:lpwstr>Presentation1</vt:lpwstr>
  </property>
  <property fmtid="{D5CDD505-2E9C-101B-9397-08002B2CF9AE}" pid="4" name="ContentTypeId">
    <vt:lpwstr>0x010100A589CA870D74D94D81420F7BBE89B407</vt:lpwstr>
  </property>
  <property fmtid="{D5CDD505-2E9C-101B-9397-08002B2CF9AE}" pid="5" name="MediaServiceImageTags">
    <vt:lpwstr/>
  </property>
</Properties>
</file>