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sldIdLst>
    <p:sldId id="271" r:id="rId5"/>
    <p:sldId id="295" r:id="rId6"/>
    <p:sldId id="257" r:id="rId7"/>
    <p:sldId id="275" r:id="rId8"/>
    <p:sldId id="276" r:id="rId9"/>
    <p:sldId id="277" r:id="rId10"/>
    <p:sldId id="278" r:id="rId11"/>
    <p:sldId id="296" r:id="rId12"/>
    <p:sldId id="272" r:id="rId13"/>
    <p:sldId id="273" r:id="rId14"/>
    <p:sldId id="274"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Lst>
  <p:sldSz cx="12192000" cy="6858000"/>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04EE16-6434-E385-4041-4CFE83C2DD53}" name="Michael Segovia" initials="MS" userId="S::msegovia@themyersbriggs.com::c28245fc-966f-4e80-a6d9-7ff232b4977f" providerId="AD"/>
  <p188:author id="{7D0FF046-D1FB-10BB-656A-874860B38FA9}" name="Richa Verma" initials="" userId="S::rverma@themyersbriggs.com::3287a62e-cccd-4a64-a6f6-ddf46801c3c7" providerId="AD"/>
  <p188:author id="{AF0C6DCE-511E-68C6-1ACD-5C4D787DC6AC}" name="Amanda Wollert" initials="AW" userId="S::awollert@themyersbriggs.com::a30a34e0-35f6-4ef1-a9e6-8f4664e2c298" providerId="AD"/>
  <p188:author id="{88CD64DB-D9D7-2CCD-ABB2-2E58C5E74B5F}" name="Dayna Williams" initials="DW" userId="S::dwilliams@themyersbriggs.com::40f01392-3377-488f-8a42-e077120707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E8C"/>
    <a:srgbClr val="0B8080"/>
    <a:srgbClr val="F0F0F0"/>
    <a:srgbClr val="EBEBEC"/>
    <a:srgbClr val="3698A2"/>
    <a:srgbClr val="59ADAF"/>
    <a:srgbClr val="EAECEC"/>
    <a:srgbClr val="26855C"/>
    <a:srgbClr val="6B9103"/>
    <a:srgbClr val="3199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egovia" userId="S::msegovia@themyersbriggs.com::c28245fc-966f-4e80-a6d9-7ff232b4977f" providerId="AD" clId="Web-{543592B3-3CC7-00D3-44EA-0ED434FD935D}"/>
    <pc:docChg chg="mod">
      <pc:chgData name="Michael Segovia" userId="S::msegovia@themyersbriggs.com::c28245fc-966f-4e80-a6d9-7ff232b4977f" providerId="AD" clId="Web-{543592B3-3CC7-00D3-44EA-0ED434FD935D}" dt="2025-04-16T16:45:38.929" v="0"/>
      <pc:docMkLst>
        <pc:docMk/>
      </pc:docMkLst>
    </pc:docChg>
  </pc:docChgLst>
  <pc:docChgLst>
    <pc:chgData name="Kelsey Mustra" userId="S::kmustra@themyersbriggs.com::197f2181-51f6-4a5c-9e8c-df8711b312f0" providerId="AD" clId="Web-{8E089837-7B67-1B4F-7A14-83897B65973E}"/>
    <pc:docChg chg="modSld">
      <pc:chgData name="Kelsey Mustra" userId="S::kmustra@themyersbriggs.com::197f2181-51f6-4a5c-9e8c-df8711b312f0" providerId="AD" clId="Web-{8E089837-7B67-1B4F-7A14-83897B65973E}" dt="2025-04-15T18:17:56.248" v="1" actId="1076"/>
      <pc:docMkLst>
        <pc:docMk/>
      </pc:docMkLst>
      <pc:sldChg chg="modSp">
        <pc:chgData name="Kelsey Mustra" userId="S::kmustra@themyersbriggs.com::197f2181-51f6-4a5c-9e8c-df8711b312f0" providerId="AD" clId="Web-{8E089837-7B67-1B4F-7A14-83897B65973E}" dt="2025-04-15T18:17:56.248" v="1" actId="1076"/>
        <pc:sldMkLst>
          <pc:docMk/>
          <pc:sldMk cId="1477234870" sldId="295"/>
        </pc:sldMkLst>
      </pc:sldChg>
    </pc:docChg>
  </pc:docChgLst>
  <pc:docChgLst>
    <pc:chgData name="Amanda Wollert" userId="a30a34e0-35f6-4ef1-a9e6-8f4664e2c298" providerId="ADAL" clId="{92CD9BFD-14C6-40F5-8AAF-DC34B4B58D9C}"/>
    <pc:docChg chg="modSld">
      <pc:chgData name="Amanda Wollert" userId="a30a34e0-35f6-4ef1-a9e6-8f4664e2c298" providerId="ADAL" clId="{92CD9BFD-14C6-40F5-8AAF-DC34B4B58D9C}" dt="2025-04-15T17:38:09.389" v="57" actId="20577"/>
      <pc:docMkLst>
        <pc:docMk/>
      </pc:docMkLst>
      <pc:sldChg chg="modSp mod">
        <pc:chgData name="Amanda Wollert" userId="a30a34e0-35f6-4ef1-a9e6-8f4664e2c298" providerId="ADAL" clId="{92CD9BFD-14C6-40F5-8AAF-DC34B4B58D9C}" dt="2025-04-15T17:35:41.053" v="16" actId="20577"/>
        <pc:sldMkLst>
          <pc:docMk/>
          <pc:sldMk cId="1233947489" sldId="272"/>
        </pc:sldMkLst>
      </pc:sldChg>
      <pc:sldChg chg="modSp mod">
        <pc:chgData name="Amanda Wollert" userId="a30a34e0-35f6-4ef1-a9e6-8f4664e2c298" providerId="ADAL" clId="{92CD9BFD-14C6-40F5-8AAF-DC34B4B58D9C}" dt="2025-04-15T17:35:51.528" v="19" actId="14100"/>
        <pc:sldMkLst>
          <pc:docMk/>
          <pc:sldMk cId="87483117" sldId="273"/>
        </pc:sldMkLst>
      </pc:sldChg>
      <pc:sldChg chg="modSp mod">
        <pc:chgData name="Amanda Wollert" userId="a30a34e0-35f6-4ef1-a9e6-8f4664e2c298" providerId="ADAL" clId="{92CD9BFD-14C6-40F5-8AAF-DC34B4B58D9C}" dt="2025-04-15T17:35:59.179" v="21" actId="20577"/>
        <pc:sldMkLst>
          <pc:docMk/>
          <pc:sldMk cId="3621556721" sldId="274"/>
        </pc:sldMkLst>
      </pc:sldChg>
      <pc:sldChg chg="modSp mod">
        <pc:chgData name="Amanda Wollert" userId="a30a34e0-35f6-4ef1-a9e6-8f4664e2c298" providerId="ADAL" clId="{92CD9BFD-14C6-40F5-8AAF-DC34B4B58D9C}" dt="2025-04-15T17:35:01.597" v="5" actId="20577"/>
        <pc:sldMkLst>
          <pc:docMk/>
          <pc:sldMk cId="3341256808" sldId="275"/>
        </pc:sldMkLst>
      </pc:sldChg>
      <pc:sldChg chg="modSp mod">
        <pc:chgData name="Amanda Wollert" userId="a30a34e0-35f6-4ef1-a9e6-8f4664e2c298" providerId="ADAL" clId="{92CD9BFD-14C6-40F5-8AAF-DC34B4B58D9C}" dt="2025-04-15T17:35:08.201" v="7" actId="20577"/>
        <pc:sldMkLst>
          <pc:docMk/>
          <pc:sldMk cId="220735705" sldId="276"/>
        </pc:sldMkLst>
      </pc:sldChg>
      <pc:sldChg chg="modSp mod">
        <pc:chgData name="Amanda Wollert" userId="a30a34e0-35f6-4ef1-a9e6-8f4664e2c298" providerId="ADAL" clId="{92CD9BFD-14C6-40F5-8AAF-DC34B4B58D9C}" dt="2025-04-15T17:35:19.469" v="10" actId="14100"/>
        <pc:sldMkLst>
          <pc:docMk/>
          <pc:sldMk cId="3488446898" sldId="277"/>
        </pc:sldMkLst>
      </pc:sldChg>
      <pc:sldChg chg="modSp mod">
        <pc:chgData name="Amanda Wollert" userId="a30a34e0-35f6-4ef1-a9e6-8f4664e2c298" providerId="ADAL" clId="{92CD9BFD-14C6-40F5-8AAF-DC34B4B58D9C}" dt="2025-04-15T17:35:27.060" v="12" actId="20577"/>
        <pc:sldMkLst>
          <pc:docMk/>
          <pc:sldMk cId="3984424053" sldId="278"/>
        </pc:sldMkLst>
      </pc:sldChg>
      <pc:sldChg chg="modSp mod">
        <pc:chgData name="Amanda Wollert" userId="a30a34e0-35f6-4ef1-a9e6-8f4664e2c298" providerId="ADAL" clId="{92CD9BFD-14C6-40F5-8AAF-DC34B4B58D9C}" dt="2025-04-15T17:36:05.166" v="23" actId="20577"/>
        <pc:sldMkLst>
          <pc:docMk/>
          <pc:sldMk cId="3663496744" sldId="279"/>
        </pc:sldMkLst>
      </pc:sldChg>
      <pc:sldChg chg="modSp mod">
        <pc:chgData name="Amanda Wollert" userId="a30a34e0-35f6-4ef1-a9e6-8f4664e2c298" providerId="ADAL" clId="{92CD9BFD-14C6-40F5-8AAF-DC34B4B58D9C}" dt="2025-04-15T17:36:11.800" v="25" actId="20577"/>
        <pc:sldMkLst>
          <pc:docMk/>
          <pc:sldMk cId="3615120790" sldId="280"/>
        </pc:sldMkLst>
      </pc:sldChg>
      <pc:sldChg chg="modSp mod">
        <pc:chgData name="Amanda Wollert" userId="a30a34e0-35f6-4ef1-a9e6-8f4664e2c298" providerId="ADAL" clId="{92CD9BFD-14C6-40F5-8AAF-DC34B4B58D9C}" dt="2025-04-15T17:36:22.362" v="28" actId="14100"/>
        <pc:sldMkLst>
          <pc:docMk/>
          <pc:sldMk cId="3496167196" sldId="281"/>
        </pc:sldMkLst>
      </pc:sldChg>
      <pc:sldChg chg="modSp mod">
        <pc:chgData name="Amanda Wollert" userId="a30a34e0-35f6-4ef1-a9e6-8f4664e2c298" providerId="ADAL" clId="{92CD9BFD-14C6-40F5-8AAF-DC34B4B58D9C}" dt="2025-04-15T17:36:29.270" v="30" actId="20577"/>
        <pc:sldMkLst>
          <pc:docMk/>
          <pc:sldMk cId="1282360423" sldId="282"/>
        </pc:sldMkLst>
      </pc:sldChg>
      <pc:sldChg chg="modSp mod">
        <pc:chgData name="Amanda Wollert" userId="a30a34e0-35f6-4ef1-a9e6-8f4664e2c298" providerId="ADAL" clId="{92CD9BFD-14C6-40F5-8AAF-DC34B4B58D9C}" dt="2025-04-15T17:36:35.829" v="32" actId="20577"/>
        <pc:sldMkLst>
          <pc:docMk/>
          <pc:sldMk cId="3343788798" sldId="283"/>
        </pc:sldMkLst>
      </pc:sldChg>
      <pc:sldChg chg="modSp mod">
        <pc:chgData name="Amanda Wollert" userId="a30a34e0-35f6-4ef1-a9e6-8f4664e2c298" providerId="ADAL" clId="{92CD9BFD-14C6-40F5-8AAF-DC34B4B58D9C}" dt="2025-04-15T17:36:42.615" v="34" actId="20577"/>
        <pc:sldMkLst>
          <pc:docMk/>
          <pc:sldMk cId="1818035702" sldId="284"/>
        </pc:sldMkLst>
      </pc:sldChg>
      <pc:sldChg chg="modSp mod">
        <pc:chgData name="Amanda Wollert" userId="a30a34e0-35f6-4ef1-a9e6-8f4664e2c298" providerId="ADAL" clId="{92CD9BFD-14C6-40F5-8AAF-DC34B4B58D9C}" dt="2025-04-15T17:36:51.979" v="37" actId="14100"/>
        <pc:sldMkLst>
          <pc:docMk/>
          <pc:sldMk cId="2570951276" sldId="285"/>
        </pc:sldMkLst>
      </pc:sldChg>
      <pc:sldChg chg="modSp mod">
        <pc:chgData name="Amanda Wollert" userId="a30a34e0-35f6-4ef1-a9e6-8f4664e2c298" providerId="ADAL" clId="{92CD9BFD-14C6-40F5-8AAF-DC34B4B58D9C}" dt="2025-04-15T17:36:59.970" v="39" actId="20577"/>
        <pc:sldMkLst>
          <pc:docMk/>
          <pc:sldMk cId="3185922430" sldId="286"/>
        </pc:sldMkLst>
      </pc:sldChg>
      <pc:sldChg chg="modSp mod">
        <pc:chgData name="Amanda Wollert" userId="a30a34e0-35f6-4ef1-a9e6-8f4664e2c298" providerId="ADAL" clId="{92CD9BFD-14C6-40F5-8AAF-DC34B4B58D9C}" dt="2025-04-15T17:37:07.183" v="41" actId="20577"/>
        <pc:sldMkLst>
          <pc:docMk/>
          <pc:sldMk cId="1584234001" sldId="287"/>
        </pc:sldMkLst>
      </pc:sldChg>
      <pc:sldChg chg="modSp mod">
        <pc:chgData name="Amanda Wollert" userId="a30a34e0-35f6-4ef1-a9e6-8f4664e2c298" providerId="ADAL" clId="{92CD9BFD-14C6-40F5-8AAF-DC34B4B58D9C}" dt="2025-04-15T17:37:14.593" v="43" actId="20577"/>
        <pc:sldMkLst>
          <pc:docMk/>
          <pc:sldMk cId="1838317224" sldId="288"/>
        </pc:sldMkLst>
      </pc:sldChg>
      <pc:sldChg chg="modSp mod">
        <pc:chgData name="Amanda Wollert" userId="a30a34e0-35f6-4ef1-a9e6-8f4664e2c298" providerId="ADAL" clId="{92CD9BFD-14C6-40F5-8AAF-DC34B4B58D9C}" dt="2025-04-15T17:37:26.005" v="46" actId="14100"/>
        <pc:sldMkLst>
          <pc:docMk/>
          <pc:sldMk cId="1322130903" sldId="289"/>
        </pc:sldMkLst>
      </pc:sldChg>
      <pc:sldChg chg="modSp mod">
        <pc:chgData name="Amanda Wollert" userId="a30a34e0-35f6-4ef1-a9e6-8f4664e2c298" providerId="ADAL" clId="{92CD9BFD-14C6-40F5-8AAF-DC34B4B58D9C}" dt="2025-04-15T17:37:34.451" v="48" actId="20577"/>
        <pc:sldMkLst>
          <pc:docMk/>
          <pc:sldMk cId="2186962705" sldId="290"/>
        </pc:sldMkLst>
      </pc:sldChg>
      <pc:sldChg chg="modSp mod">
        <pc:chgData name="Amanda Wollert" userId="a30a34e0-35f6-4ef1-a9e6-8f4664e2c298" providerId="ADAL" clId="{92CD9BFD-14C6-40F5-8AAF-DC34B4B58D9C}" dt="2025-04-15T17:37:44.541" v="50" actId="20577"/>
        <pc:sldMkLst>
          <pc:docMk/>
          <pc:sldMk cId="3577127329" sldId="291"/>
        </pc:sldMkLst>
      </pc:sldChg>
      <pc:sldChg chg="modSp mod">
        <pc:chgData name="Amanda Wollert" userId="a30a34e0-35f6-4ef1-a9e6-8f4664e2c298" providerId="ADAL" clId="{92CD9BFD-14C6-40F5-8AAF-DC34B4B58D9C}" dt="2025-04-15T17:37:50.882" v="52" actId="20577"/>
        <pc:sldMkLst>
          <pc:docMk/>
          <pc:sldMk cId="2948744917" sldId="292"/>
        </pc:sldMkLst>
      </pc:sldChg>
      <pc:sldChg chg="modSp mod">
        <pc:chgData name="Amanda Wollert" userId="a30a34e0-35f6-4ef1-a9e6-8f4664e2c298" providerId="ADAL" clId="{92CD9BFD-14C6-40F5-8AAF-DC34B4B58D9C}" dt="2025-04-15T17:38:02.448" v="55" actId="14100"/>
        <pc:sldMkLst>
          <pc:docMk/>
          <pc:sldMk cId="3387383152" sldId="293"/>
        </pc:sldMkLst>
      </pc:sldChg>
      <pc:sldChg chg="modSp mod">
        <pc:chgData name="Amanda Wollert" userId="a30a34e0-35f6-4ef1-a9e6-8f4664e2c298" providerId="ADAL" clId="{92CD9BFD-14C6-40F5-8AAF-DC34B4B58D9C}" dt="2025-04-15T17:38:09.389" v="57" actId="20577"/>
        <pc:sldMkLst>
          <pc:docMk/>
          <pc:sldMk cId="1529875727" sldId="294"/>
        </pc:sldMkLst>
      </pc:sldChg>
      <pc:sldChg chg="modSp mod">
        <pc:chgData name="Amanda Wollert" userId="a30a34e0-35f6-4ef1-a9e6-8f4664e2c298" providerId="ADAL" clId="{92CD9BFD-14C6-40F5-8AAF-DC34B4B58D9C}" dt="2025-04-15T17:34:31.123" v="3" actId="20577"/>
        <pc:sldMkLst>
          <pc:docMk/>
          <pc:sldMk cId="1477234870" sldId="295"/>
        </pc:sldMkLst>
      </pc:sldChg>
      <pc:sldChg chg="modSp mod">
        <pc:chgData name="Amanda Wollert" userId="a30a34e0-35f6-4ef1-a9e6-8f4664e2c298" providerId="ADAL" clId="{92CD9BFD-14C6-40F5-8AAF-DC34B4B58D9C}" dt="2025-04-15T17:35:34.770" v="14" actId="20577"/>
        <pc:sldMkLst>
          <pc:docMk/>
          <pc:sldMk cId="428825738" sldId="296"/>
        </pc:sldMkLst>
      </pc:sldChg>
    </pc:docChg>
  </pc:docChgLst>
  <pc:docChgLst>
    <pc:chgData name="Amanda Wollert" userId="a30a34e0-35f6-4ef1-a9e6-8f4664e2c298" providerId="ADAL" clId="{C9F0637A-4541-4390-B528-A64074A55562}"/>
    <pc:docChg chg="undo custSel modSld modMainMaster">
      <pc:chgData name="Amanda Wollert" userId="a30a34e0-35f6-4ef1-a9e6-8f4664e2c298" providerId="ADAL" clId="{C9F0637A-4541-4390-B528-A64074A55562}" dt="2025-05-02T13:37:40.609" v="427" actId="20577"/>
      <pc:docMkLst>
        <pc:docMk/>
      </pc:docMkLst>
      <pc:sldChg chg="modSp mod">
        <pc:chgData name="Amanda Wollert" userId="a30a34e0-35f6-4ef1-a9e6-8f4664e2c298" providerId="ADAL" clId="{C9F0637A-4541-4390-B528-A64074A55562}" dt="2025-05-02T13:25:14.596" v="106" actId="20577"/>
        <pc:sldMkLst>
          <pc:docMk/>
          <pc:sldMk cId="1233947489" sldId="272"/>
        </pc:sldMkLst>
      </pc:sldChg>
      <pc:sldChg chg="modSp mod">
        <pc:chgData name="Amanda Wollert" userId="a30a34e0-35f6-4ef1-a9e6-8f4664e2c298" providerId="ADAL" clId="{C9F0637A-4541-4390-B528-A64074A55562}" dt="2025-05-02T13:25:21.280" v="120" actId="20577"/>
        <pc:sldMkLst>
          <pc:docMk/>
          <pc:sldMk cId="87483117" sldId="273"/>
        </pc:sldMkLst>
      </pc:sldChg>
      <pc:sldChg chg="modSp mod">
        <pc:chgData name="Amanda Wollert" userId="a30a34e0-35f6-4ef1-a9e6-8f4664e2c298" providerId="ADAL" clId="{C9F0637A-4541-4390-B528-A64074A55562}" dt="2025-05-02T13:25:28.378" v="134" actId="20577"/>
        <pc:sldMkLst>
          <pc:docMk/>
          <pc:sldMk cId="3621556721" sldId="274"/>
        </pc:sldMkLst>
      </pc:sldChg>
      <pc:sldChg chg="modSp mod">
        <pc:chgData name="Amanda Wollert" userId="a30a34e0-35f6-4ef1-a9e6-8f4664e2c298" providerId="ADAL" clId="{C9F0637A-4541-4390-B528-A64074A55562}" dt="2025-05-02T13:24:30.098" v="52" actId="6549"/>
        <pc:sldMkLst>
          <pc:docMk/>
          <pc:sldMk cId="3341256808" sldId="275"/>
        </pc:sldMkLst>
      </pc:sldChg>
      <pc:sldChg chg="modSp mod">
        <pc:chgData name="Amanda Wollert" userId="a30a34e0-35f6-4ef1-a9e6-8f4664e2c298" providerId="ADAL" clId="{C9F0637A-4541-4390-B528-A64074A55562}" dt="2025-05-02T13:24:39.852" v="55" actId="20577"/>
        <pc:sldMkLst>
          <pc:docMk/>
          <pc:sldMk cId="220735705" sldId="276"/>
        </pc:sldMkLst>
      </pc:sldChg>
      <pc:sldChg chg="modSp mod">
        <pc:chgData name="Amanda Wollert" userId="a30a34e0-35f6-4ef1-a9e6-8f4664e2c298" providerId="ADAL" clId="{C9F0637A-4541-4390-B528-A64074A55562}" dt="2025-05-02T13:24:47.162" v="60" actId="6549"/>
        <pc:sldMkLst>
          <pc:docMk/>
          <pc:sldMk cId="3488446898" sldId="277"/>
        </pc:sldMkLst>
      </pc:sldChg>
      <pc:sldChg chg="modSp mod">
        <pc:chgData name="Amanda Wollert" userId="a30a34e0-35f6-4ef1-a9e6-8f4664e2c298" providerId="ADAL" clId="{C9F0637A-4541-4390-B528-A64074A55562}" dt="2025-05-02T13:24:55.958" v="76" actId="20577"/>
        <pc:sldMkLst>
          <pc:docMk/>
          <pc:sldMk cId="3984424053" sldId="278"/>
        </pc:sldMkLst>
      </pc:sldChg>
      <pc:sldChg chg="modSp mod">
        <pc:chgData name="Amanda Wollert" userId="a30a34e0-35f6-4ef1-a9e6-8f4664e2c298" providerId="ADAL" clId="{C9F0637A-4541-4390-B528-A64074A55562}" dt="2025-05-02T13:25:35.442" v="148" actId="20577"/>
        <pc:sldMkLst>
          <pc:docMk/>
          <pc:sldMk cId="3663496744" sldId="279"/>
        </pc:sldMkLst>
      </pc:sldChg>
      <pc:sldChg chg="modSp mod">
        <pc:chgData name="Amanda Wollert" userId="a30a34e0-35f6-4ef1-a9e6-8f4664e2c298" providerId="ADAL" clId="{C9F0637A-4541-4390-B528-A64074A55562}" dt="2025-05-02T13:25:44.391" v="164" actId="20577"/>
        <pc:sldMkLst>
          <pc:docMk/>
          <pc:sldMk cId="3615120790" sldId="280"/>
        </pc:sldMkLst>
      </pc:sldChg>
      <pc:sldChg chg="modSp mod">
        <pc:chgData name="Amanda Wollert" userId="a30a34e0-35f6-4ef1-a9e6-8f4664e2c298" providerId="ADAL" clId="{C9F0637A-4541-4390-B528-A64074A55562}" dt="2025-05-02T13:25:50.901" v="178" actId="20577"/>
        <pc:sldMkLst>
          <pc:docMk/>
          <pc:sldMk cId="3496167196" sldId="281"/>
        </pc:sldMkLst>
      </pc:sldChg>
      <pc:sldChg chg="modSp mod">
        <pc:chgData name="Amanda Wollert" userId="a30a34e0-35f6-4ef1-a9e6-8f4664e2c298" providerId="ADAL" clId="{C9F0637A-4541-4390-B528-A64074A55562}" dt="2025-05-02T13:25:57.080" v="192" actId="20577"/>
        <pc:sldMkLst>
          <pc:docMk/>
          <pc:sldMk cId="1282360423" sldId="282"/>
        </pc:sldMkLst>
      </pc:sldChg>
      <pc:sldChg chg="modSp mod">
        <pc:chgData name="Amanda Wollert" userId="a30a34e0-35f6-4ef1-a9e6-8f4664e2c298" providerId="ADAL" clId="{C9F0637A-4541-4390-B528-A64074A55562}" dt="2025-05-02T13:26:04.145" v="206" actId="20577"/>
        <pc:sldMkLst>
          <pc:docMk/>
          <pc:sldMk cId="3343788798" sldId="283"/>
        </pc:sldMkLst>
      </pc:sldChg>
      <pc:sldChg chg="modSp mod">
        <pc:chgData name="Amanda Wollert" userId="a30a34e0-35f6-4ef1-a9e6-8f4664e2c298" providerId="ADAL" clId="{C9F0637A-4541-4390-B528-A64074A55562}" dt="2025-05-02T13:26:10.950" v="220" actId="20577"/>
        <pc:sldMkLst>
          <pc:docMk/>
          <pc:sldMk cId="1818035702" sldId="284"/>
        </pc:sldMkLst>
      </pc:sldChg>
      <pc:sldChg chg="modSp mod">
        <pc:chgData name="Amanda Wollert" userId="a30a34e0-35f6-4ef1-a9e6-8f4664e2c298" providerId="ADAL" clId="{C9F0637A-4541-4390-B528-A64074A55562}" dt="2025-05-02T13:26:17.284" v="234" actId="20577"/>
        <pc:sldMkLst>
          <pc:docMk/>
          <pc:sldMk cId="2570951276" sldId="285"/>
        </pc:sldMkLst>
      </pc:sldChg>
      <pc:sldChg chg="modSp mod">
        <pc:chgData name="Amanda Wollert" userId="a30a34e0-35f6-4ef1-a9e6-8f4664e2c298" providerId="ADAL" clId="{C9F0637A-4541-4390-B528-A64074A55562}" dt="2025-05-02T13:26:23.316" v="248" actId="20577"/>
        <pc:sldMkLst>
          <pc:docMk/>
          <pc:sldMk cId="3185922430" sldId="286"/>
        </pc:sldMkLst>
      </pc:sldChg>
      <pc:sldChg chg="modSp mod">
        <pc:chgData name="Amanda Wollert" userId="a30a34e0-35f6-4ef1-a9e6-8f4664e2c298" providerId="ADAL" clId="{C9F0637A-4541-4390-B528-A64074A55562}" dt="2025-05-02T13:26:31.999" v="262" actId="20577"/>
        <pc:sldMkLst>
          <pc:docMk/>
          <pc:sldMk cId="1584234001" sldId="287"/>
        </pc:sldMkLst>
      </pc:sldChg>
      <pc:sldChg chg="modSp mod">
        <pc:chgData name="Amanda Wollert" userId="a30a34e0-35f6-4ef1-a9e6-8f4664e2c298" providerId="ADAL" clId="{C9F0637A-4541-4390-B528-A64074A55562}" dt="2025-05-02T13:26:43.355" v="276" actId="20577"/>
        <pc:sldMkLst>
          <pc:docMk/>
          <pc:sldMk cId="1838317224" sldId="288"/>
        </pc:sldMkLst>
      </pc:sldChg>
      <pc:sldChg chg="modSp mod">
        <pc:chgData name="Amanda Wollert" userId="a30a34e0-35f6-4ef1-a9e6-8f4664e2c298" providerId="ADAL" clId="{C9F0637A-4541-4390-B528-A64074A55562}" dt="2025-05-02T13:26:48.883" v="290" actId="20577"/>
        <pc:sldMkLst>
          <pc:docMk/>
          <pc:sldMk cId="1322130903" sldId="289"/>
        </pc:sldMkLst>
      </pc:sldChg>
      <pc:sldChg chg="modSp mod">
        <pc:chgData name="Amanda Wollert" userId="a30a34e0-35f6-4ef1-a9e6-8f4664e2c298" providerId="ADAL" clId="{C9F0637A-4541-4390-B528-A64074A55562}" dt="2025-05-02T13:27:02.247" v="304" actId="20577"/>
        <pc:sldMkLst>
          <pc:docMk/>
          <pc:sldMk cId="2186962705" sldId="290"/>
        </pc:sldMkLst>
      </pc:sldChg>
      <pc:sldChg chg="modSp mod">
        <pc:chgData name="Amanda Wollert" userId="a30a34e0-35f6-4ef1-a9e6-8f4664e2c298" providerId="ADAL" clId="{C9F0637A-4541-4390-B528-A64074A55562}" dt="2025-05-02T13:27:10.786" v="318" actId="20577"/>
        <pc:sldMkLst>
          <pc:docMk/>
          <pc:sldMk cId="3577127329" sldId="291"/>
        </pc:sldMkLst>
      </pc:sldChg>
      <pc:sldChg chg="modSp mod">
        <pc:chgData name="Amanda Wollert" userId="a30a34e0-35f6-4ef1-a9e6-8f4664e2c298" providerId="ADAL" clId="{C9F0637A-4541-4390-B528-A64074A55562}" dt="2025-05-02T13:27:16.763" v="332" actId="20577"/>
        <pc:sldMkLst>
          <pc:docMk/>
          <pc:sldMk cId="2948744917" sldId="292"/>
        </pc:sldMkLst>
      </pc:sldChg>
      <pc:sldChg chg="modSp mod">
        <pc:chgData name="Amanda Wollert" userId="a30a34e0-35f6-4ef1-a9e6-8f4664e2c298" providerId="ADAL" clId="{C9F0637A-4541-4390-B528-A64074A55562}" dt="2025-05-02T13:27:24.512" v="346" actId="20577"/>
        <pc:sldMkLst>
          <pc:docMk/>
          <pc:sldMk cId="3387383152" sldId="293"/>
        </pc:sldMkLst>
      </pc:sldChg>
      <pc:sldChg chg="modSp mod modCm">
        <pc:chgData name="Amanda Wollert" userId="a30a34e0-35f6-4ef1-a9e6-8f4664e2c298" providerId="ADAL" clId="{C9F0637A-4541-4390-B528-A64074A55562}" dt="2025-05-02T13:37:40.609" v="427" actId="20577"/>
        <pc:sldMkLst>
          <pc:docMk/>
          <pc:sldMk cId="1529875727" sldId="294"/>
        </pc:sldMkLst>
        <pc:extLst>
          <p:ext xmlns:p="http://schemas.openxmlformats.org/presentationml/2006/main" uri="{D6D511B9-2390-475A-947B-AFAB55BFBCF1}">
            <pc226:cmChg xmlns:pc226="http://schemas.microsoft.com/office/powerpoint/2022/06/main/command" chg="mod">
              <pc226:chgData name="Amanda Wollert" userId="a30a34e0-35f6-4ef1-a9e6-8f4664e2c298" providerId="ADAL" clId="{C9F0637A-4541-4390-B528-A64074A55562}" dt="2025-05-02T13:35:25.414" v="356" actId="6549"/>
              <pc2:cmMkLst xmlns:pc2="http://schemas.microsoft.com/office/powerpoint/2019/9/main/command">
                <pc:docMk/>
                <pc:sldMk cId="1529875727" sldId="294"/>
                <pc2:cmMk id="{EBEF3D23-AEC9-442A-B97D-36D33F5E1E50}"/>
              </pc2:cmMkLst>
            </pc226:cmChg>
            <pc226:cmChg xmlns:pc226="http://schemas.microsoft.com/office/powerpoint/2022/06/main/command" chg="mod">
              <pc226:chgData name="Amanda Wollert" userId="a30a34e0-35f6-4ef1-a9e6-8f4664e2c298" providerId="ADAL" clId="{C9F0637A-4541-4390-B528-A64074A55562}" dt="2025-05-02T13:36:30.698" v="413" actId="20577"/>
              <pc2:cmMkLst xmlns:pc2="http://schemas.microsoft.com/office/powerpoint/2019/9/main/command">
                <pc:docMk/>
                <pc:sldMk cId="1529875727" sldId="294"/>
                <pc2:cmMk id="{698D7C88-9027-4E30-8397-993F95407132}"/>
              </pc2:cmMkLst>
            </pc226:cmChg>
            <pc226:cmChg xmlns:pc226="http://schemas.microsoft.com/office/powerpoint/2022/06/main/command" chg="mod">
              <pc226:chgData name="Amanda Wollert" userId="a30a34e0-35f6-4ef1-a9e6-8f4664e2c298" providerId="ADAL" clId="{C9F0637A-4541-4390-B528-A64074A55562}" dt="2025-05-02T13:36:30.698" v="413" actId="20577"/>
              <pc2:cmMkLst xmlns:pc2="http://schemas.microsoft.com/office/powerpoint/2019/9/main/command">
                <pc:docMk/>
                <pc:sldMk cId="1529875727" sldId="294"/>
                <pc2:cmMk id="{5D51F9DB-3C53-4D28-A276-27813B0FEB68}"/>
              </pc2:cmMkLst>
            </pc226:cmChg>
          </p:ext>
        </pc:extLst>
      </pc:sldChg>
      <pc:sldChg chg="modSp mod">
        <pc:chgData name="Amanda Wollert" userId="a30a34e0-35f6-4ef1-a9e6-8f4664e2c298" providerId="ADAL" clId="{C9F0637A-4541-4390-B528-A64074A55562}" dt="2025-05-02T13:24:11.851" v="38" actId="14100"/>
        <pc:sldMkLst>
          <pc:docMk/>
          <pc:sldMk cId="1477234870" sldId="295"/>
        </pc:sldMkLst>
      </pc:sldChg>
      <pc:sldChg chg="modSp mod">
        <pc:chgData name="Amanda Wollert" userId="a30a34e0-35f6-4ef1-a9e6-8f4664e2c298" providerId="ADAL" clId="{C9F0637A-4541-4390-B528-A64074A55562}" dt="2025-05-02T13:25:07.761" v="92" actId="20577"/>
        <pc:sldMkLst>
          <pc:docMk/>
          <pc:sldMk cId="428825738" sldId="296"/>
        </pc:sldMkLst>
      </pc:sldChg>
      <pc:sldMasterChg chg="modSldLayout">
        <pc:chgData name="Amanda Wollert" userId="a30a34e0-35f6-4ef1-a9e6-8f4664e2c298" providerId="ADAL" clId="{C9F0637A-4541-4390-B528-A64074A55562}" dt="2025-05-02T13:23:26.822" v="4" actId="20577"/>
        <pc:sldMasterMkLst>
          <pc:docMk/>
          <pc:sldMasterMk cId="97314428" sldId="2147483648"/>
        </pc:sldMasterMkLst>
        <pc:sldLayoutChg chg="modSp mod">
          <pc:chgData name="Amanda Wollert" userId="a30a34e0-35f6-4ef1-a9e6-8f4664e2c298" providerId="ADAL" clId="{C9F0637A-4541-4390-B528-A64074A55562}" dt="2025-05-02T13:23:26.822" v="4" actId="20577"/>
          <pc:sldLayoutMkLst>
            <pc:docMk/>
            <pc:sldMasterMk cId="97314428" sldId="2147483648"/>
            <pc:sldLayoutMk cId="2318664021" sldId="2147483649"/>
          </pc:sldLayoutMkLst>
        </pc:sldLayoutChg>
        <pc:sldLayoutChg chg="modSp mod">
          <pc:chgData name="Amanda Wollert" userId="a30a34e0-35f6-4ef1-a9e6-8f4664e2c298" providerId="ADAL" clId="{C9F0637A-4541-4390-B528-A64074A55562}" dt="2025-05-02T13:22:35.066" v="1" actId="732"/>
          <pc:sldLayoutMkLst>
            <pc:docMk/>
            <pc:sldMasterMk cId="97314428" sldId="2147483648"/>
            <pc:sldLayoutMk cId="3199054704" sldId="2147483650"/>
          </pc:sldLayoutMkLst>
        </pc:sldLayoutChg>
        <pc:sldLayoutChg chg="modSp mod">
          <pc:chgData name="Amanda Wollert" userId="a30a34e0-35f6-4ef1-a9e6-8f4664e2c298" providerId="ADAL" clId="{C9F0637A-4541-4390-B528-A64074A55562}" dt="2025-05-02T13:22:45.612" v="2" actId="732"/>
          <pc:sldLayoutMkLst>
            <pc:docMk/>
            <pc:sldMasterMk cId="97314428" sldId="2147483648"/>
            <pc:sldLayoutMk cId="2011623142" sldId="2147483669"/>
          </pc:sldLayoutMkLst>
        </pc:sldLayoutChg>
      </pc:sldMasterChg>
    </pc:docChg>
  </pc:docChgLst>
</pc:chgInfo>
</file>

<file path=ppt/notesMasters/_rels/notes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22A6804-BD81-168D-1475-178D2FB0B932}"/>
              </a:ext>
            </a:extLst>
          </p:cNvPr>
          <p:cNvPicPr>
            <a:picLocks noChangeAspect="1"/>
          </p:cNvPicPr>
          <p:nvPr/>
        </p:nvPicPr>
        <p:blipFill>
          <a:blip r:embed="rId2"/>
          <a:srcRect l="10470" t="10553" r="344" b="9521"/>
          <a:stretch/>
        </p:blipFill>
        <p:spPr>
          <a:xfrm>
            <a:off x="-386270" y="-474540"/>
            <a:ext cx="4577491" cy="3192340"/>
          </a:xfrm>
          <a:prstGeom prst="rect">
            <a:avLst/>
          </a:prstGeom>
        </p:spPr>
      </p:pic>
      <p:sp>
        <p:nvSpPr>
          <p:cNvPr id="4" name="Slide Image Placeholder 3"/>
          <p:cNvSpPr>
            <a:spLocks noGrp="1" noRot="1" noChangeAspect="1"/>
          </p:cNvSpPr>
          <p:nvPr>
            <p:ph type="sldImg" idx="2"/>
          </p:nvPr>
        </p:nvSpPr>
        <p:spPr>
          <a:xfrm>
            <a:off x="685800" y="49823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3845169"/>
            <a:ext cx="5486400" cy="4443046"/>
          </a:xfrm>
          <a:prstGeom prst="rect">
            <a:avLst/>
          </a:prstGeom>
        </p:spPr>
        <p:txBody>
          <a:bodyPr vert="horz" lIns="91440" tIns="45720" rIns="91440" bIns="45720" rtlCol="0"/>
          <a:lstStyle/>
          <a:p>
            <a:pPr lvl="0"/>
            <a:r>
              <a:rPr lang="en-US"/>
              <a:t>Heading style</a:t>
            </a:r>
          </a:p>
          <a:p>
            <a:pPr lvl="1"/>
            <a:r>
              <a:rPr lang="en-US"/>
              <a:t>Body text </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2C93AF9-361C-D7DD-F386-651773C1D3DA}"/>
              </a:ext>
            </a:extLst>
          </p:cNvPr>
          <p:cNvPicPr>
            <a:picLocks noChangeAspect="1"/>
          </p:cNvPicPr>
          <p:nvPr/>
        </p:nvPicPr>
        <p:blipFill>
          <a:blip r:embed="rId2">
            <a:alphaModFix/>
          </a:blip>
          <a:srcRect l="58316" t="34492" b="11847"/>
          <a:stretch/>
        </p:blipFill>
        <p:spPr>
          <a:xfrm rot="10800000">
            <a:off x="3915508" y="6196217"/>
            <a:ext cx="2942492" cy="2947782"/>
          </a:xfrm>
          <a:prstGeom prst="rect">
            <a:avLst/>
          </a:prstGeom>
        </p:spPr>
      </p:pic>
      <p:sp>
        <p:nvSpPr>
          <p:cNvPr id="10" name="Oval 9">
            <a:extLst>
              <a:ext uri="{FF2B5EF4-FFF2-40B4-BE49-F238E27FC236}">
                <a16:creationId xmlns:a16="http://schemas.microsoft.com/office/drawing/2014/main" id="{50295339-E897-2B38-D5F2-4D5AFD7FED76}"/>
              </a:ext>
            </a:extLst>
          </p:cNvPr>
          <p:cNvSpPr/>
          <p:nvPr/>
        </p:nvSpPr>
        <p:spPr>
          <a:xfrm>
            <a:off x="6330522" y="8675481"/>
            <a:ext cx="313044" cy="313044"/>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DC174BB8-3F96-5E8F-CB09-7C4F36C20CB5}"/>
              </a:ext>
            </a:extLst>
          </p:cNvPr>
          <p:cNvSpPr txBox="1"/>
          <p:nvPr/>
        </p:nvSpPr>
        <p:spPr>
          <a:xfrm>
            <a:off x="6300382" y="8704156"/>
            <a:ext cx="385997" cy="246221"/>
          </a:xfrm>
          <a:prstGeom prst="rect">
            <a:avLst/>
          </a:prstGeom>
          <a:noFill/>
        </p:spPr>
        <p:txBody>
          <a:bodyPr wrap="square" rtlCol="0">
            <a:spAutoFit/>
          </a:bodyPr>
          <a:lstStyle/>
          <a:p>
            <a:pPr algn="ctr"/>
            <a:fld id="{ED0B2DCB-3D52-4972-ADD9-5128EC8822C1}" type="slidenum">
              <a:rPr lang="en-GB" sz="1000" smtClean="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pPr algn="ctr"/>
              <a:t>‹#›</a:t>
            </a:fld>
            <a:endParaRPr lang="en-GB" sz="100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 name="TextBox 5">
            <a:extLst>
              <a:ext uri="{FF2B5EF4-FFF2-40B4-BE49-F238E27FC236}">
                <a16:creationId xmlns:a16="http://schemas.microsoft.com/office/drawing/2014/main" id="{809E0948-0798-CD08-42D3-55A7B8C53862}"/>
              </a:ext>
            </a:extLst>
          </p:cNvPr>
          <p:cNvSpPr txBox="1"/>
          <p:nvPr/>
        </p:nvSpPr>
        <p:spPr>
          <a:xfrm>
            <a:off x="685800" y="8549054"/>
            <a:ext cx="4944980" cy="4924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17E8C"/>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Copyright 2024 by The Myers-Briggs Company. MBTI, Step II, and Elevate are trademarks or registered trademarks in the United States and other countries. Company confidential  </a:t>
            </a:r>
          </a:p>
          <a:p>
            <a:endParaRPr lang="en-GB" sz="1000"/>
          </a:p>
        </p:txBody>
      </p:sp>
      <p:sp>
        <p:nvSpPr>
          <p:cNvPr id="7" name="TextBox 6">
            <a:extLst>
              <a:ext uri="{FF2B5EF4-FFF2-40B4-BE49-F238E27FC236}">
                <a16:creationId xmlns:a16="http://schemas.microsoft.com/office/drawing/2014/main" id="{FA03EE74-2CCC-A738-A54C-D233340FFA6E}"/>
              </a:ext>
            </a:extLst>
          </p:cNvPr>
          <p:cNvSpPr txBox="1"/>
          <p:nvPr/>
        </p:nvSpPr>
        <p:spPr>
          <a:xfrm>
            <a:off x="4979245" y="84690"/>
            <a:ext cx="1192955" cy="369332"/>
          </a:xfrm>
          <a:prstGeom prst="rect">
            <a:avLst/>
          </a:prstGeom>
          <a:noFill/>
        </p:spPr>
        <p:txBody>
          <a:bodyPr wrap="square" rtlCol="0">
            <a:spAutoFit/>
          </a:bodyPr>
          <a:lstStyle/>
          <a:p>
            <a:r>
              <a:rPr lang="en-GB">
                <a:solidFill>
                  <a:schemeClr val="accent1"/>
                </a:solidFill>
                <a:latin typeface="Open Sans bold" panose="020B0806030504020204" pitchFamily="34" charset="0"/>
                <a:ea typeface="Open Sans bold" panose="020B0806030504020204" pitchFamily="34" charset="0"/>
                <a:cs typeface="Open Sans bold" panose="020B0806030504020204" pitchFamily="34" charset="0"/>
              </a:rPr>
              <a:t>MODULE</a:t>
            </a:r>
          </a:p>
        </p:txBody>
      </p:sp>
    </p:spTree>
    <p:extLst>
      <p:ext uri="{BB962C8B-B14F-4D97-AF65-F5344CB8AC3E}">
        <p14:creationId xmlns:p14="http://schemas.microsoft.com/office/powerpoint/2010/main" val="960238239"/>
      </p:ext>
    </p:extLst>
  </p:cSld>
  <p:clrMap bg1="lt1" tx1="dk1" bg2="lt2" tx2="dk2" accent1="accent1" accent2="accent2" accent3="accent3" accent4="accent4" accent5="accent5" accent6="accent6" hlink="hlink" folHlink="folHlink"/>
  <p:notesStyle>
    <a:lvl1pPr marL="0" algn="l" defTabSz="914400" rtl="0" eaLnBrk="1" latinLnBrk="0" hangingPunct="1">
      <a:lnSpc>
        <a:spcPts val="1800"/>
      </a:lnSpc>
      <a:defRPr sz="1400" b="1" kern="1200">
        <a:ln>
          <a:noFill/>
        </a:ln>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2pPr>
    <a:lvl3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3pPr>
    <a:lvl4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4pPr>
    <a:lvl5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010003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0002744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13276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407983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84706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27538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488564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23110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130085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71510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127826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636950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8023446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234628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820337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903460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8139043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6224744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446916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100267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733458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982965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15061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068558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279129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988268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7098997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DCA46C3-2424-A5FE-3EA6-5786DF6A04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26885" t="22453"/>
          <a:stretch/>
        </p:blipFill>
        <p:spPr>
          <a:xfrm>
            <a:off x="-454194" y="-125497"/>
            <a:ext cx="6458293" cy="4842338"/>
          </a:xfrm>
          <a:prstGeom prst="rect">
            <a:avLst/>
          </a:prstGeom>
        </p:spPr>
      </p:pic>
      <p:sp>
        <p:nvSpPr>
          <p:cNvPr id="2" name="Title 1">
            <a:extLst>
              <a:ext uri="{FF2B5EF4-FFF2-40B4-BE49-F238E27FC236}">
                <a16:creationId xmlns:a16="http://schemas.microsoft.com/office/drawing/2014/main" id="{978AE4D8-3E8D-EB55-3896-04CBE36A6EBE}"/>
              </a:ext>
            </a:extLst>
          </p:cNvPr>
          <p:cNvSpPr>
            <a:spLocks noGrp="1"/>
          </p:cNvSpPr>
          <p:nvPr>
            <p:ph type="ctrTitle" hasCustomPrompt="1"/>
          </p:nvPr>
        </p:nvSpPr>
        <p:spPr>
          <a:xfrm>
            <a:off x="5733710" y="1122363"/>
            <a:ext cx="4934289" cy="2387600"/>
          </a:xfrm>
          <a:prstGeom prst="rect">
            <a:avLst/>
          </a:prstGeom>
        </p:spPr>
        <p:txBody>
          <a:bodyPr anchor="b">
            <a:noAutofit/>
          </a:bodyPr>
          <a:lstStyle>
            <a:lvl1pPr algn="l">
              <a:defRPr sz="4400"/>
            </a:lvl1pPr>
          </a:lstStyle>
          <a:p>
            <a:r>
              <a:rPr lang="en-US"/>
              <a:t>Title Style</a:t>
            </a:r>
            <a:endParaRPr lang="en-GB"/>
          </a:p>
        </p:txBody>
      </p:sp>
      <p:sp>
        <p:nvSpPr>
          <p:cNvPr id="3" name="Subtitle 2">
            <a:extLst>
              <a:ext uri="{FF2B5EF4-FFF2-40B4-BE49-F238E27FC236}">
                <a16:creationId xmlns:a16="http://schemas.microsoft.com/office/drawing/2014/main" id="{C6C0AD05-DD48-DE1F-3CD3-8E7A4F44A700}"/>
              </a:ext>
            </a:extLst>
          </p:cNvPr>
          <p:cNvSpPr>
            <a:spLocks noGrp="1"/>
          </p:cNvSpPr>
          <p:nvPr>
            <p:ph type="subTitle" idx="1" hasCustomPrompt="1"/>
          </p:nvPr>
        </p:nvSpPr>
        <p:spPr>
          <a:xfrm>
            <a:off x="5733710" y="3602038"/>
            <a:ext cx="4934290" cy="1655762"/>
          </a:xfrm>
          <a:prstGeom prst="rect">
            <a:avLst/>
          </a:prstGeom>
        </p:spPr>
        <p:txBody>
          <a:bodyPr>
            <a:noAutofit/>
          </a:bodyPr>
          <a:lstStyle>
            <a:lvl1pPr marL="0" indent="0" algn="l">
              <a:buNone/>
              <a:defRPr sz="3600">
                <a:solidFill>
                  <a:srgbClr val="6B910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Style</a:t>
            </a:r>
            <a:endParaRPr lang="en-GB"/>
          </a:p>
        </p:txBody>
      </p:sp>
      <p:pic>
        <p:nvPicPr>
          <p:cNvPr id="8" name="Picture 7" descr="A group of white rectangles on a black background&#10;&#10;Description automatically generated">
            <a:extLst>
              <a:ext uri="{FF2B5EF4-FFF2-40B4-BE49-F238E27FC236}">
                <a16:creationId xmlns:a16="http://schemas.microsoft.com/office/drawing/2014/main" id="{66F66BBC-D45E-123B-0AEB-2EFFA3FB049B}"/>
              </a:ext>
            </a:extLst>
          </p:cNvPr>
          <p:cNvPicPr>
            <a:picLocks noChangeAspect="1"/>
          </p:cNvPicPr>
          <p:nvPr userDrawn="1"/>
        </p:nvPicPr>
        <p:blipFill>
          <a:blip r:embed="rId5">
            <a:extLst>
              <a:ext uri="{28A0092B-C50C-407E-A947-70E740481C1C}">
                <a14:useLocalDpi xmlns:a14="http://schemas.microsoft.com/office/drawing/2010/main" val="0"/>
              </a:ext>
            </a:extLst>
          </a:blip>
          <a:srcRect l="38140" t="26535" r="34741" b="46243"/>
          <a:stretch/>
        </p:blipFill>
        <p:spPr>
          <a:xfrm rot="199019">
            <a:off x="1122132" y="420886"/>
            <a:ext cx="4451269" cy="5670152"/>
          </a:xfrm>
          <a:prstGeom prst="rect">
            <a:avLst/>
          </a:prstGeom>
        </p:spPr>
      </p:pic>
      <p:cxnSp>
        <p:nvCxnSpPr>
          <p:cNvPr id="9" name="Straight Connector 8">
            <a:extLst>
              <a:ext uri="{FF2B5EF4-FFF2-40B4-BE49-F238E27FC236}">
                <a16:creationId xmlns:a16="http://schemas.microsoft.com/office/drawing/2014/main" id="{763F98E4-7515-CAE6-1A82-D7BEFE15B1A2}"/>
              </a:ext>
            </a:extLst>
          </p:cNvPr>
          <p:cNvCxnSpPr>
            <a:cxnSpLocks/>
          </p:cNvCxnSpPr>
          <p:nvPr userDrawn="1"/>
        </p:nvCxnSpPr>
        <p:spPr>
          <a:xfrm flipH="1">
            <a:off x="5733710" y="3602038"/>
            <a:ext cx="3111352" cy="0"/>
          </a:xfrm>
          <a:prstGeom prst="line">
            <a:avLst/>
          </a:prstGeom>
          <a:ln w="12700">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pic>
        <p:nvPicPr>
          <p:cNvPr id="15" name="Picture 14" descr="A green and black text&#10;&#10;Description automatically generated">
            <a:extLst>
              <a:ext uri="{FF2B5EF4-FFF2-40B4-BE49-F238E27FC236}">
                <a16:creationId xmlns:a16="http://schemas.microsoft.com/office/drawing/2014/main" id="{68F1CC33-4547-9DA9-10CB-6D8201123C9C}"/>
              </a:ext>
            </a:extLst>
          </p:cNvPr>
          <p:cNvPicPr>
            <a:picLocks noChangeAspect="1"/>
          </p:cNvPicPr>
          <p:nvPr userDrawn="1"/>
        </p:nvPicPr>
        <p:blipFill>
          <a:blip r:embed="rId6">
            <a:extLst>
              <a:ext uri="{28A0092B-C50C-407E-A947-70E740481C1C}">
                <a14:useLocalDpi xmlns:a14="http://schemas.microsoft.com/office/drawing/2010/main" val="0"/>
              </a:ext>
            </a:extLst>
          </a:blip>
          <a:srcRect l="61124"/>
          <a:stretch/>
        </p:blipFill>
        <p:spPr>
          <a:xfrm>
            <a:off x="10574612" y="131347"/>
            <a:ext cx="1617388" cy="828714"/>
          </a:xfrm>
          <a:prstGeom prst="rect">
            <a:avLst/>
          </a:prstGeom>
        </p:spPr>
      </p:pic>
      <p:sp>
        <p:nvSpPr>
          <p:cNvPr id="5" name="Picture Placeholder 4">
            <a:extLst>
              <a:ext uri="{FF2B5EF4-FFF2-40B4-BE49-F238E27FC236}">
                <a16:creationId xmlns:a16="http://schemas.microsoft.com/office/drawing/2014/main" id="{B1347B4D-785F-FFFE-3755-9FA862DB21DB}"/>
              </a:ext>
            </a:extLst>
          </p:cNvPr>
          <p:cNvSpPr>
            <a:spLocks noGrp="1"/>
          </p:cNvSpPr>
          <p:nvPr>
            <p:ph type="pic" sz="quarter" idx="10"/>
          </p:nvPr>
        </p:nvSpPr>
        <p:spPr>
          <a:xfrm rot="220905">
            <a:off x="1758268" y="880904"/>
            <a:ext cx="3136900" cy="4488604"/>
          </a:xfrm>
          <a:solidFill>
            <a:schemeClr val="bg1">
              <a:lumMod val="95000"/>
            </a:schemeClr>
          </a:solidFill>
        </p:spPr>
        <p:txBody>
          <a:bodyPr/>
          <a:lstStyle>
            <a:lvl1pPr marL="0" indent="0">
              <a:buNone/>
              <a:defRPr/>
            </a:lvl1pPr>
          </a:lstStyle>
          <a:p>
            <a:endParaRPr lang="en-GB"/>
          </a:p>
        </p:txBody>
      </p:sp>
      <p:sp>
        <p:nvSpPr>
          <p:cNvPr id="4" name="Oval 3">
            <a:extLst>
              <a:ext uri="{FF2B5EF4-FFF2-40B4-BE49-F238E27FC236}">
                <a16:creationId xmlns:a16="http://schemas.microsoft.com/office/drawing/2014/main" id="{0487A10D-043C-43F1-DDB4-2F66A7A297E5}"/>
              </a:ext>
            </a:extLst>
          </p:cNvPr>
          <p:cNvSpPr/>
          <p:nvPr userDrawn="1"/>
        </p:nvSpPr>
        <p:spPr>
          <a:xfrm>
            <a:off x="11375781" y="6145528"/>
            <a:ext cx="474785" cy="474785"/>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6DA23494-B8C8-1319-252E-F0BE653FD9FE}"/>
              </a:ext>
            </a:extLst>
          </p:cNvPr>
          <p:cNvSpPr txBox="1"/>
          <p:nvPr userDrawn="1"/>
        </p:nvSpPr>
        <p:spPr>
          <a:xfrm>
            <a:off x="992604" y="6382921"/>
            <a:ext cx="975761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effectLst/>
                <a:latin typeface="Open Sans" panose="020B0606030504020204" pitchFamily="34" charset="0"/>
                <a:ea typeface="Open Sans" panose="020B0606030504020204" pitchFamily="34" charset="0"/>
                <a:cs typeface="Open Sans" panose="020B0606030504020204" pitchFamily="34" charset="0"/>
              </a:rPr>
              <a:t>Copyright 2025 by The Myers-Briggs Company. MBTI, Myers-Briggs, and The Myers-Briggs Company logo are trademarks or registered trademarks of Myers &amp; Briggs Foundation, Inc. in the United States and other countries. </a:t>
            </a:r>
            <a:endParaRPr lang="en-GB" sz="100">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a:hlinkClick r:id="" action="ppaction://hlinkshowjump?jump=nextslide"/>
            <a:extLst>
              <a:ext uri="{FF2B5EF4-FFF2-40B4-BE49-F238E27FC236}">
                <a16:creationId xmlns:a16="http://schemas.microsoft.com/office/drawing/2014/main" id="{9696045B-804E-C472-0DD2-A1A1FA18F42A}"/>
              </a:ext>
            </a:extLst>
          </p:cNvPr>
          <p:cNvSpPr txBox="1"/>
          <p:nvPr userDrawn="1"/>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Tree>
    <p:custDataLst>
      <p:tags r:id="rId1"/>
    </p:custDataLst>
    <p:extLst>
      <p:ext uri="{BB962C8B-B14F-4D97-AF65-F5344CB8AC3E}">
        <p14:creationId xmlns:p14="http://schemas.microsoft.com/office/powerpoint/2010/main" val="231866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9B65E-DCE5-78E8-38A2-8B0BD8EE8C00}"/>
              </a:ext>
            </a:extLst>
          </p:cNvPr>
          <p:cNvSpPr>
            <a:spLocks noGrp="1"/>
          </p:cNvSpPr>
          <p:nvPr>
            <p:ph type="title" hasCustomPrompt="1"/>
          </p:nvPr>
        </p:nvSpPr>
        <p:spPr>
          <a:xfrm>
            <a:off x="1106904" y="892664"/>
            <a:ext cx="10246896" cy="980098"/>
          </a:xfrm>
          <a:prstGeom prst="rect">
            <a:avLst/>
          </a:prstGeom>
        </p:spPr>
        <p:txBody>
          <a:bodyPr/>
          <a:lstStyle>
            <a:lvl1pPr>
              <a:defRPr/>
            </a:lvl1pPr>
          </a:lstStyle>
          <a:p>
            <a:r>
              <a:rPr lang="en-US"/>
              <a:t>Title </a:t>
            </a:r>
            <a:endParaRPr lang="en-GB"/>
          </a:p>
        </p:txBody>
      </p:sp>
      <p:sp>
        <p:nvSpPr>
          <p:cNvPr id="3" name="Content Placeholder 2">
            <a:extLst>
              <a:ext uri="{FF2B5EF4-FFF2-40B4-BE49-F238E27FC236}">
                <a16:creationId xmlns:a16="http://schemas.microsoft.com/office/drawing/2014/main" id="{38F1E168-25DE-15C9-2325-C22368353502}"/>
              </a:ext>
            </a:extLst>
          </p:cNvPr>
          <p:cNvSpPr>
            <a:spLocks noGrp="1"/>
          </p:cNvSpPr>
          <p:nvPr>
            <p:ph idx="1"/>
          </p:nvPr>
        </p:nvSpPr>
        <p:spPr>
          <a:xfrm>
            <a:off x="1106904" y="2031583"/>
            <a:ext cx="10246895" cy="4214812"/>
          </a:xfrm>
          <a:prstGeom prst="rect">
            <a:avLst/>
          </a:prstGeom>
        </p:spPr>
        <p:txBody>
          <a:bodyPr/>
          <a:lstStyle>
            <a:lvl2pPr marL="715963" indent="-357188">
              <a:buSzPct val="90000"/>
              <a:buFont typeface="Courier New" panose="02070309020205020404" pitchFamily="49" charset="0"/>
              <a:buChar char="o"/>
              <a:defRPr sz="1800"/>
            </a:lvl2pPr>
            <a:lvl3pPr>
              <a:buSzPct val="90000"/>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Picture 5" descr="A green and black text&#10;&#10;Description automatically generated">
            <a:extLst>
              <a:ext uri="{FF2B5EF4-FFF2-40B4-BE49-F238E27FC236}">
                <a16:creationId xmlns:a16="http://schemas.microsoft.com/office/drawing/2014/main" id="{119E070F-DAB4-579F-6C17-8638FDE83123}"/>
              </a:ext>
            </a:extLst>
          </p:cNvPr>
          <p:cNvPicPr>
            <a:picLocks noChangeAspect="1"/>
          </p:cNvPicPr>
          <p:nvPr userDrawn="1"/>
        </p:nvPicPr>
        <p:blipFill>
          <a:blip r:embed="rId3">
            <a:extLst>
              <a:ext uri="{28A0092B-C50C-407E-A947-70E740481C1C}">
                <a14:useLocalDpi xmlns:a14="http://schemas.microsoft.com/office/drawing/2010/main" val="0"/>
              </a:ext>
            </a:extLst>
          </a:blip>
          <a:srcRect l="60878"/>
          <a:stretch/>
        </p:blipFill>
        <p:spPr>
          <a:xfrm>
            <a:off x="10564368" y="131347"/>
            <a:ext cx="1627632" cy="828714"/>
          </a:xfrm>
          <a:prstGeom prst="rect">
            <a:avLst/>
          </a:prstGeom>
        </p:spPr>
      </p:pic>
      <p:sp>
        <p:nvSpPr>
          <p:cNvPr id="7" name="TextBox 6">
            <a:extLst>
              <a:ext uri="{FF2B5EF4-FFF2-40B4-BE49-F238E27FC236}">
                <a16:creationId xmlns:a16="http://schemas.microsoft.com/office/drawing/2014/main" id="{82EB5511-FB70-7C22-D92B-3A091AA40674}"/>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4" name="Picture 3">
            <a:extLst>
              <a:ext uri="{FF2B5EF4-FFF2-40B4-BE49-F238E27FC236}">
                <a16:creationId xmlns:a16="http://schemas.microsoft.com/office/drawing/2014/main" id="{1C5920F7-B739-3AEE-20C1-9EC55F94272F}"/>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8" name="Graphic 7">
            <a:extLst>
              <a:ext uri="{FF2B5EF4-FFF2-40B4-BE49-F238E27FC236}">
                <a16:creationId xmlns:a16="http://schemas.microsoft.com/office/drawing/2014/main" id="{E69D3B15-B87D-5E69-2A3C-7A9065AC4B48}"/>
              </a:ext>
            </a:extLst>
          </p:cNvPr>
          <p:cNvPicPr>
            <a:picLocks noChangeAspect="1"/>
          </p:cNvPicPr>
          <p:nvPr userDrawn="1"/>
        </p:nvPicPr>
        <p:blipFill>
          <a:blip r:embed="rId5">
            <a:extLst>
              <a:ext uri="{96DAC541-7B7A-43D3-8B79-37D633B846F1}">
                <asvg:svgBlip xmlns:asvg="http://schemas.microsoft.com/office/drawing/2016/SVG/main" r:embed="rId6"/>
              </a:ext>
            </a:extLst>
          </a:blip>
          <a:srcRect l="24552" t="12534"/>
          <a:stretch/>
        </p:blipFill>
        <p:spPr>
          <a:xfrm>
            <a:off x="-344049" y="-283110"/>
            <a:ext cx="1840568" cy="3264951"/>
          </a:xfrm>
          <a:prstGeom prst="rect">
            <a:avLst/>
          </a:prstGeom>
        </p:spPr>
      </p:pic>
    </p:spTree>
    <p:custDataLst>
      <p:tags r:id="rId1"/>
    </p:custDataLst>
    <p:extLst>
      <p:ext uri="{BB962C8B-B14F-4D97-AF65-F5344CB8AC3E}">
        <p14:creationId xmlns:p14="http://schemas.microsoft.com/office/powerpoint/2010/main" val="3199054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092ED-1023-87E8-77FF-8E47A6EE8010}"/>
              </a:ext>
            </a:extLst>
          </p:cNvPr>
          <p:cNvSpPr>
            <a:spLocks noGrp="1"/>
          </p:cNvSpPr>
          <p:nvPr>
            <p:ph type="title"/>
          </p:nvPr>
        </p:nvSpPr>
        <p:spPr>
          <a:xfrm>
            <a:off x="1101969" y="790575"/>
            <a:ext cx="10515600" cy="900113"/>
          </a:xfrm>
          <a:prstGeom prst="rect">
            <a:avLst/>
          </a:prstGeom>
        </p:spPr>
        <p:txBody>
          <a:bodyPr/>
          <a:lstStyle/>
          <a:p>
            <a:r>
              <a:rPr lang="en-US"/>
              <a:t>Click to edit Master title style</a:t>
            </a:r>
            <a:endParaRPr lang="en-GB"/>
          </a:p>
        </p:txBody>
      </p:sp>
      <p:pic>
        <p:nvPicPr>
          <p:cNvPr id="10" name="Picture 9" descr="A green and black text&#10;&#10;Description automatically generated">
            <a:extLst>
              <a:ext uri="{FF2B5EF4-FFF2-40B4-BE49-F238E27FC236}">
                <a16:creationId xmlns:a16="http://schemas.microsoft.com/office/drawing/2014/main" id="{F8CBFBD2-4724-8040-6377-3FCA10AFEC0D}"/>
              </a:ext>
            </a:extLst>
          </p:cNvPr>
          <p:cNvPicPr>
            <a:picLocks noChangeAspect="1"/>
          </p:cNvPicPr>
          <p:nvPr userDrawn="1"/>
        </p:nvPicPr>
        <p:blipFill>
          <a:blip r:embed="rId3">
            <a:extLst>
              <a:ext uri="{28A0092B-C50C-407E-A947-70E740481C1C}">
                <a14:useLocalDpi xmlns:a14="http://schemas.microsoft.com/office/drawing/2010/main" val="0"/>
              </a:ext>
            </a:extLst>
          </a:blip>
          <a:srcRect l="61464"/>
          <a:stretch/>
        </p:blipFill>
        <p:spPr>
          <a:xfrm>
            <a:off x="10588752" y="131347"/>
            <a:ext cx="1603248" cy="828714"/>
          </a:xfrm>
          <a:prstGeom prst="rect">
            <a:avLst/>
          </a:prstGeom>
        </p:spPr>
      </p:pic>
      <p:sp>
        <p:nvSpPr>
          <p:cNvPr id="5" name="TextBox 4">
            <a:extLst>
              <a:ext uri="{FF2B5EF4-FFF2-40B4-BE49-F238E27FC236}">
                <a16:creationId xmlns:a16="http://schemas.microsoft.com/office/drawing/2014/main" id="{2804D65C-514F-B85C-72BC-845683622903}"/>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6" name="Picture 5">
            <a:extLst>
              <a:ext uri="{FF2B5EF4-FFF2-40B4-BE49-F238E27FC236}">
                <a16:creationId xmlns:a16="http://schemas.microsoft.com/office/drawing/2014/main" id="{DE4ED2F6-5B1D-2DD1-46FC-61878497D0C8}"/>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7" name="Graphic 6">
            <a:extLst>
              <a:ext uri="{FF2B5EF4-FFF2-40B4-BE49-F238E27FC236}">
                <a16:creationId xmlns:a16="http://schemas.microsoft.com/office/drawing/2014/main" id="{F61372B8-0872-1564-2FBC-712989BD4452}"/>
              </a:ext>
            </a:extLst>
          </p:cNvPr>
          <p:cNvPicPr>
            <a:picLocks noChangeAspect="1"/>
          </p:cNvPicPr>
          <p:nvPr userDrawn="1"/>
        </p:nvPicPr>
        <p:blipFill>
          <a:blip r:embed="rId5">
            <a:extLst>
              <a:ext uri="{96DAC541-7B7A-43D3-8B79-37D633B846F1}">
                <asvg:svgBlip xmlns:asvg="http://schemas.microsoft.com/office/drawing/2016/SVG/main" r:embed="rId6"/>
              </a:ext>
            </a:extLst>
          </a:blip>
          <a:srcRect l="24552" t="12534"/>
          <a:stretch/>
        </p:blipFill>
        <p:spPr>
          <a:xfrm>
            <a:off x="-344049" y="-283110"/>
            <a:ext cx="1840568" cy="3264951"/>
          </a:xfrm>
          <a:prstGeom prst="rect">
            <a:avLst/>
          </a:prstGeom>
        </p:spPr>
      </p:pic>
    </p:spTree>
    <p:custDataLst>
      <p:tags r:id="rId1"/>
    </p:custDataLst>
    <p:extLst>
      <p:ext uri="{BB962C8B-B14F-4D97-AF65-F5344CB8AC3E}">
        <p14:creationId xmlns:p14="http://schemas.microsoft.com/office/powerpoint/2010/main" val="20116231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063739-818C-4CC2-B094-32B56F71762C}"/>
              </a:ext>
            </a:extLst>
          </p:cNvPr>
          <p:cNvSpPr>
            <a:spLocks noGrp="1"/>
          </p:cNvSpPr>
          <p:nvPr>
            <p:ph type="title"/>
          </p:nvPr>
        </p:nvSpPr>
        <p:spPr>
          <a:xfrm>
            <a:off x="661737" y="365125"/>
            <a:ext cx="10955832" cy="1325563"/>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2A76FA-4BAA-AE31-9D7E-B51D7E676134}"/>
              </a:ext>
            </a:extLst>
          </p:cNvPr>
          <p:cNvSpPr>
            <a:spLocks noGrp="1"/>
          </p:cNvSpPr>
          <p:nvPr>
            <p:ph type="body" idx="1"/>
          </p:nvPr>
        </p:nvSpPr>
        <p:spPr>
          <a:xfrm>
            <a:off x="661737" y="1825625"/>
            <a:ext cx="10955832"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Oval 3">
            <a:extLst>
              <a:ext uri="{FF2B5EF4-FFF2-40B4-BE49-F238E27FC236}">
                <a16:creationId xmlns:a16="http://schemas.microsoft.com/office/drawing/2014/main" id="{DA36EFDA-5EFB-DC86-374E-F9228FB43F2A}"/>
              </a:ext>
            </a:extLst>
          </p:cNvPr>
          <p:cNvSpPr/>
          <p:nvPr userDrawn="1"/>
        </p:nvSpPr>
        <p:spPr>
          <a:xfrm>
            <a:off x="11375781" y="6145528"/>
            <a:ext cx="474785" cy="474785"/>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hlinkClick r:id="" action="ppaction://hlinkshowjump?jump=nextslide"/>
            <a:extLst>
              <a:ext uri="{FF2B5EF4-FFF2-40B4-BE49-F238E27FC236}">
                <a16:creationId xmlns:a16="http://schemas.microsoft.com/office/drawing/2014/main" id="{88FF3B64-C1B6-3238-4ED1-7C49F3987860}"/>
              </a:ext>
            </a:extLst>
          </p:cNvPr>
          <p:cNvSpPr txBox="1"/>
          <p:nvPr userDrawn="1"/>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Tree>
    <p:custDataLst>
      <p:tags r:id="rId5"/>
    </p:custDataLst>
    <p:extLst>
      <p:ext uri="{BB962C8B-B14F-4D97-AF65-F5344CB8AC3E}">
        <p14:creationId xmlns:p14="http://schemas.microsoft.com/office/powerpoint/2010/main" val="97314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Lst>
  <p:txStyles>
    <p:titleStyle>
      <a:lvl1pPr algn="l" defTabSz="914400" rtl="0" eaLnBrk="1" latinLnBrk="0" hangingPunct="1">
        <a:lnSpc>
          <a:spcPct val="90000"/>
        </a:lnSpc>
        <a:spcBef>
          <a:spcPct val="0"/>
        </a:spcBef>
        <a:buNone/>
        <a:defRPr sz="4400" kern="1200">
          <a:solidFill>
            <a:schemeClr val="bg2"/>
          </a:solidFill>
          <a:latin typeface="Open Sans bold" panose="020B0806030504020204" pitchFamily="34" charset="0"/>
          <a:ea typeface="Open Sans bold" panose="020B0806030504020204" pitchFamily="34" charset="0"/>
          <a:cs typeface="Open Sans bold" panose="020B0806030504020204" pitchFamily="34" charset="0"/>
        </a:defRPr>
      </a:lvl1pPr>
    </p:titleStyle>
    <p:bodyStyle>
      <a:lvl1pPr marL="358775" indent="-358775" algn="l" defTabSz="914400" rtl="0" eaLnBrk="1" latinLnBrk="0" hangingPunct="1">
        <a:lnSpc>
          <a:spcPct val="90000"/>
        </a:lnSpc>
        <a:spcBef>
          <a:spcPts val="1000"/>
        </a:spcBef>
        <a:buClr>
          <a:schemeClr val="tx1"/>
        </a:buClr>
        <a:buSzPct val="120000"/>
        <a:buFont typeface="Arial" panose="020B0604020202020204" pitchFamily="34" charset="0"/>
        <a:buChar char="•"/>
        <a:defRPr sz="2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715963" indent="-357188" algn="l" defTabSz="914400" rtl="0" eaLnBrk="1" latinLnBrk="0" hangingPunct="1">
        <a:lnSpc>
          <a:spcPct val="90000"/>
        </a:lnSpc>
        <a:spcBef>
          <a:spcPts val="500"/>
        </a:spcBef>
        <a:buClr>
          <a:schemeClr val="accent1"/>
        </a:buClr>
        <a:buSzPct val="120000"/>
        <a:buFont typeface="Arial" panose="020B0604020202020204" pitchFamily="34" charset="0"/>
        <a:buChar char="•"/>
        <a:defRPr sz="24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2pPr>
      <a:lvl3pPr marL="715963" indent="-357188" algn="l" defTabSz="914400" rtl="0" eaLnBrk="1" latinLnBrk="0" hangingPunct="1">
        <a:lnSpc>
          <a:spcPct val="90000"/>
        </a:lnSpc>
        <a:spcBef>
          <a:spcPts val="500"/>
        </a:spcBef>
        <a:buClr>
          <a:schemeClr val="tx1"/>
        </a:buClr>
        <a:buSzPct val="110000"/>
        <a:buFont typeface="Courier New" panose="02070309020205020404" pitchFamily="49" charset="0"/>
        <a:buChar char="o"/>
        <a:defRPr sz="20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3pPr>
      <a:lvl4pPr marL="715963" indent="-357188" algn="l" defTabSz="914400" rtl="0" eaLnBrk="1" latinLnBrk="0" hangingPunct="1">
        <a:lnSpc>
          <a:spcPct val="90000"/>
        </a:lnSpc>
        <a:spcBef>
          <a:spcPts val="500"/>
        </a:spcBef>
        <a:buClr>
          <a:schemeClr val="accent2"/>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4pPr>
      <a:lvl5pPr marL="715963" indent="-357188" algn="l" defTabSz="914400" rtl="0" eaLnBrk="1" latinLnBrk="0" hangingPunct="1">
        <a:lnSpc>
          <a:spcPct val="90000"/>
        </a:lnSpc>
        <a:spcBef>
          <a:spcPts val="500"/>
        </a:spcBef>
        <a:buClr>
          <a:schemeClr val="accent6"/>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slide" Target="slide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slide" Target="slide11.xml"/><Relationship Id="rId5" Type="http://schemas.microsoft.com/office/2007/relationships/hdphoto" Target="../media/hdphoto2.wdp"/><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slide" Target="slide12.xml"/><Relationship Id="rId5" Type="http://schemas.microsoft.com/office/2007/relationships/hdphoto" Target="../media/hdphoto2.wdp"/><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2.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slide" Target="slide13.xml"/><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slide" Target="slide14.xml"/><Relationship Id="rId5" Type="http://schemas.microsoft.com/office/2007/relationships/hdphoto" Target="../media/hdphoto2.wdp"/><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slide" Target="slide15.xml"/><Relationship Id="rId5" Type="http://schemas.microsoft.com/office/2007/relationships/hdphoto" Target="../media/hdphoto2.wdp"/><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slide" Target="slide16.xml"/><Relationship Id="rId5" Type="http://schemas.microsoft.com/office/2007/relationships/hdphoto" Target="../media/hdphoto2.wdp"/><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6.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slide" Target="slide17.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slide" Target="slide18.xml"/><Relationship Id="rId5" Type="http://schemas.microsoft.com/office/2007/relationships/hdphoto" Target="../media/hdphoto2.wdp"/><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slide" Target="slide19.xml"/><Relationship Id="rId5" Type="http://schemas.microsoft.com/office/2007/relationships/hdphoto" Target="../media/hdphoto2.wdp"/><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slide" Target="slide20.xml"/><Relationship Id="rId5" Type="http://schemas.microsoft.com/office/2007/relationships/hdphoto" Target="../media/hdphoto2.wdp"/><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slide" Target="slide3.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20.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slide" Target="slide21.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slide" Target="slide22.xml"/><Relationship Id="rId5" Type="http://schemas.microsoft.com/office/2007/relationships/hdphoto" Target="../media/hdphoto1.wdp"/><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slide" Target="slide23.xml"/><Relationship Id="rId5" Type="http://schemas.microsoft.com/office/2007/relationships/hdphoto" Target="../media/hdphoto1.wdp"/><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slide" Target="slide24.xml"/><Relationship Id="rId5" Type="http://schemas.microsoft.com/office/2007/relationships/hdphoto" Target="../media/hdphoto1.wdp"/><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24.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slide" Target="slide25.xml"/><Relationship Id="rId5" Type="http://schemas.openxmlformats.org/officeDocument/2006/relationships/slide" Target="slide27.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slide" Target="slide26.xml"/><Relationship Id="rId5" Type="http://schemas.microsoft.com/office/2007/relationships/hdphoto" Target="../media/hdphoto1.wdp"/><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slide" Target="slide27.xml"/><Relationship Id="rId5" Type="http://schemas.microsoft.com/office/2007/relationships/hdphoto" Target="../media/hdphoto1.wdp"/><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2.xml"/><Relationship Id="rId5" Type="http://schemas.microsoft.com/office/2007/relationships/hdphoto" Target="../media/hdphoto1.wdp"/><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4.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slide" Target="slide6.xml"/><Relationship Id="rId5" Type="http://schemas.microsoft.com/office/2007/relationships/hdphoto" Target="../media/hdphoto2.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slide" Target="slide7.xml"/><Relationship Id="rId5" Type="http://schemas.microsoft.com/office/2007/relationships/hdphoto" Target="../media/hdphoto2.wdp"/><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slide" Target="slide8.xml"/><Relationship Id="rId5" Type="http://schemas.microsoft.com/office/2007/relationships/hdphoto" Target="../media/hdphoto2.wdp"/><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notesSlide" Target="../notesSlides/notesSlide8.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0.png"/><Relationship Id="rId5" Type="http://schemas.openxmlformats.org/officeDocument/2006/relationships/slide" Target="slide11.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slide" Target="slide10.xml"/><Relationship Id="rId5" Type="http://schemas.microsoft.com/office/2007/relationships/hdphoto" Target="../media/hdphoto2.wdp"/><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5EEF29-171C-CD0A-878C-9DEA26328085}"/>
              </a:ext>
            </a:extLst>
          </p:cNvPr>
          <p:cNvSpPr>
            <a:spLocks noGrp="1"/>
          </p:cNvSpPr>
          <p:nvPr>
            <p:ph type="ctrTitle"/>
          </p:nvPr>
        </p:nvSpPr>
        <p:spPr/>
        <p:txBody>
          <a:bodyPr anchor="b">
            <a:normAutofit/>
          </a:bodyPr>
          <a:lstStyle/>
          <a:p>
            <a:r>
              <a:rPr lang="en-GB"/>
              <a:t>Skills Development Framework</a:t>
            </a:r>
          </a:p>
        </p:txBody>
      </p:sp>
      <p:sp>
        <p:nvSpPr>
          <p:cNvPr id="5" name="Subtitle 4">
            <a:extLst>
              <a:ext uri="{FF2B5EF4-FFF2-40B4-BE49-F238E27FC236}">
                <a16:creationId xmlns:a16="http://schemas.microsoft.com/office/drawing/2014/main" id="{9D3F4796-E6BB-FF42-E982-79E77B801B97}"/>
              </a:ext>
            </a:extLst>
          </p:cNvPr>
          <p:cNvSpPr>
            <a:spLocks noGrp="1"/>
          </p:cNvSpPr>
          <p:nvPr>
            <p:ph type="subTitle" idx="1"/>
          </p:nvPr>
        </p:nvSpPr>
        <p:spPr/>
        <p:txBody>
          <a:bodyPr>
            <a:normAutofit/>
          </a:bodyPr>
          <a:lstStyle/>
          <a:p>
            <a:r>
              <a:rPr lang="en-GB"/>
              <a:t>Communication</a:t>
            </a:r>
          </a:p>
        </p:txBody>
      </p:sp>
      <p:sp>
        <p:nvSpPr>
          <p:cNvPr id="7" name="Picture Placeholder 6">
            <a:extLst>
              <a:ext uri="{FF2B5EF4-FFF2-40B4-BE49-F238E27FC236}">
                <a16:creationId xmlns:a16="http://schemas.microsoft.com/office/drawing/2014/main" id="{1346AC2C-4B73-6241-29E3-6026CA3A2D7F}"/>
              </a:ext>
            </a:extLst>
          </p:cNvPr>
          <p:cNvSpPr>
            <a:spLocks noGrp="1"/>
          </p:cNvSpPr>
          <p:nvPr>
            <p:ph type="pic" sz="quarter" idx="10"/>
          </p:nvPr>
        </p:nvSpPr>
        <p:spPr/>
        <p:txBody>
          <a:bodyPr/>
          <a:lstStyle/>
          <a:p>
            <a:endParaRPr lang="en-US"/>
          </a:p>
        </p:txBody>
      </p:sp>
      <p:pic>
        <p:nvPicPr>
          <p:cNvPr id="2058" name="Picture 10" descr="A group of people having a conversation&#10;&#10;Description automatically generated">
            <a:extLst>
              <a:ext uri="{FF2B5EF4-FFF2-40B4-BE49-F238E27FC236}">
                <a16:creationId xmlns:a16="http://schemas.microsoft.com/office/drawing/2014/main" id="{8C3949E5-C0C9-CE8F-3132-8E851DDBD6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221" y="784818"/>
            <a:ext cx="3476993" cy="4680776"/>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hlinkClick r:id="rId5" action="ppaction://hlinksldjump"/>
            <a:extLst>
              <a:ext uri="{FF2B5EF4-FFF2-40B4-BE49-F238E27FC236}">
                <a16:creationId xmlns:a16="http://schemas.microsoft.com/office/drawing/2014/main" id="{CBF14A3F-B9B3-EBDB-CAA3-A771494FDE2B}"/>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367966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B33D9-9099-0A6E-45DE-7704032AF66B}"/>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080D8E4C-31E6-6C57-E27C-1CE4D38F54CD}"/>
              </a:ext>
            </a:extLst>
          </p:cNvPr>
          <p:cNvSpPr/>
          <p:nvPr/>
        </p:nvSpPr>
        <p:spPr>
          <a:xfrm>
            <a:off x="4113407" y="2459736"/>
            <a:ext cx="3472904"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DAB09E0A-327F-29DB-0D6A-5A8407B77CA1}"/>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2ECCC19C-878C-D881-9DF1-3757C1E6D02D}"/>
              </a:ext>
            </a:extLst>
          </p:cNvPr>
          <p:cNvSpPr>
            <a:spLocks noGrp="1"/>
          </p:cNvSpPr>
          <p:nvPr>
            <p:ph type="title"/>
          </p:nvPr>
        </p:nvSpPr>
        <p:spPr>
          <a:xfrm>
            <a:off x="1106904" y="691704"/>
            <a:ext cx="10246896" cy="980098"/>
          </a:xfrm>
        </p:spPr>
        <p:txBody>
          <a:bodyPr/>
          <a:lstStyle/>
          <a:p>
            <a:r>
              <a:rPr lang="en-GB" sz="3600"/>
              <a:t>Basic Skills</a:t>
            </a:r>
          </a:p>
        </p:txBody>
      </p:sp>
      <p:sp>
        <p:nvSpPr>
          <p:cNvPr id="17" name="Rectangle: Rounded Corners 16">
            <a:extLst>
              <a:ext uri="{FF2B5EF4-FFF2-40B4-BE49-F238E27FC236}">
                <a16:creationId xmlns:a16="http://schemas.microsoft.com/office/drawing/2014/main" id="{4937C240-07BF-2629-8026-509FBFA6BC82}"/>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61C7BC40-E3ED-3ED2-9A34-62BE577BF75D}"/>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DE5FB042-04EC-BFA2-00D1-45C06A9E3B30}"/>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FE6C10C-0915-B3CB-1616-D81D07F1A881}"/>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305901C4-DB8D-E6DF-01F4-F7A07982F430}"/>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Effective Listening</a:t>
            </a:r>
          </a:p>
        </p:txBody>
      </p:sp>
      <p:sp>
        <p:nvSpPr>
          <p:cNvPr id="18" name="Rectangle: Rounded Corners 17">
            <a:extLst>
              <a:ext uri="{FF2B5EF4-FFF2-40B4-BE49-F238E27FC236}">
                <a16:creationId xmlns:a16="http://schemas.microsoft.com/office/drawing/2014/main" id="{D6F0039F-7517-34B2-8E08-73994FB4EBE5}"/>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97D8EDEA-5C9F-C906-A2C4-814FBD80BFF2}"/>
              </a:ext>
            </a:extLst>
          </p:cNvPr>
          <p:cNvSpPr txBox="1">
            <a:spLocks/>
          </p:cNvSpPr>
          <p:nvPr/>
        </p:nvSpPr>
        <p:spPr>
          <a:xfrm>
            <a:off x="747773"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improve listening by focusing on being empathetic and clear. Some individuals may naturally tune into emotional undertones, while others excel in identifying key facts and organizing ideas. Both aspects are essential for comprehensive listening. </a:t>
            </a:r>
          </a:p>
        </p:txBody>
      </p:sp>
      <p:grpSp>
        <p:nvGrpSpPr>
          <p:cNvPr id="20" name="Group 19">
            <a:extLst>
              <a:ext uri="{FF2B5EF4-FFF2-40B4-BE49-F238E27FC236}">
                <a16:creationId xmlns:a16="http://schemas.microsoft.com/office/drawing/2014/main" id="{89E6BEF5-71E4-E4B3-56C8-95EE4175393F}"/>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EA5AA1E9-42D3-3D50-6E90-665AFD41F1E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78E2C1F4-B448-8333-1718-9A88DE19730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941FA639-FE24-8CEA-A167-A9F044F85DBB}"/>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504568BA-E54F-2B82-3C97-1C5F3187D74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2D5B190A-8A1A-7239-4AF4-2FB1798DEC5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1595CDCC-9F30-68B4-A25F-0C38CC9C64BD}"/>
              </a:ext>
            </a:extLst>
          </p:cNvPr>
          <p:cNvGrpSpPr/>
          <p:nvPr/>
        </p:nvGrpSpPr>
        <p:grpSpPr>
          <a:xfrm>
            <a:off x="10322673" y="4243254"/>
            <a:ext cx="1512750" cy="1757812"/>
            <a:chOff x="8374316" y="4243254"/>
            <a:chExt cx="1512750" cy="1757812"/>
          </a:xfrm>
        </p:grpSpPr>
        <p:pic>
          <p:nvPicPr>
            <p:cNvPr id="7" name="Picture 6" descr="A black background with a black square&#10;&#10;Description automatically generated with medium confidence">
              <a:extLst>
                <a:ext uri="{FF2B5EF4-FFF2-40B4-BE49-F238E27FC236}">
                  <a16:creationId xmlns:a16="http://schemas.microsoft.com/office/drawing/2014/main" id="{29DB521F-48CF-59B6-0552-548F18A379E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8" name="TextBox 7">
              <a:extLst>
                <a:ext uri="{FF2B5EF4-FFF2-40B4-BE49-F238E27FC236}">
                  <a16:creationId xmlns:a16="http://schemas.microsoft.com/office/drawing/2014/main" id="{55CF7A23-234C-F8AE-FD28-9B836BD86F88}"/>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Effective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Listening</a:t>
              </a:r>
            </a:p>
          </p:txBody>
        </p:sp>
      </p:grpSp>
      <p:sp>
        <p:nvSpPr>
          <p:cNvPr id="5" name="TextBox 4">
            <a:hlinkClick r:id="" action="ppaction://hlinkshowjump?jump=nextslide"/>
            <a:extLst>
              <a:ext uri="{FF2B5EF4-FFF2-40B4-BE49-F238E27FC236}">
                <a16:creationId xmlns:a16="http://schemas.microsoft.com/office/drawing/2014/main" id="{3D02548F-75A3-0120-E154-296C3844E173}"/>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 name="Oval 1">
            <a:hlinkClick r:id="rId6" action="ppaction://hlinksldjump"/>
            <a:extLst>
              <a:ext uri="{FF2B5EF4-FFF2-40B4-BE49-F238E27FC236}">
                <a16:creationId xmlns:a16="http://schemas.microsoft.com/office/drawing/2014/main" id="{80E02CD0-5A66-78D4-CFE4-9FE15A758318}"/>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87483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A6711-DFB4-CE30-0B2E-5E55B11FEB7A}"/>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6C9DFFEA-0225-EDB1-E2FC-5720CFDEE390}"/>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0330277E-D833-0AC4-2D3D-6104129DF010}"/>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533D8CD7-1D2D-4043-701E-791529866AF0}"/>
              </a:ext>
            </a:extLst>
          </p:cNvPr>
          <p:cNvSpPr>
            <a:spLocks noGrp="1"/>
          </p:cNvSpPr>
          <p:nvPr>
            <p:ph type="title"/>
          </p:nvPr>
        </p:nvSpPr>
        <p:spPr>
          <a:xfrm>
            <a:off x="1106904" y="691704"/>
            <a:ext cx="10246896" cy="980098"/>
          </a:xfrm>
        </p:spPr>
        <p:txBody>
          <a:bodyPr/>
          <a:lstStyle/>
          <a:p>
            <a:r>
              <a:rPr lang="en-GB" sz="3600"/>
              <a:t>Basic Skills</a:t>
            </a:r>
          </a:p>
        </p:txBody>
      </p:sp>
      <p:sp>
        <p:nvSpPr>
          <p:cNvPr id="17" name="Rectangle: Rounded Corners 16">
            <a:extLst>
              <a:ext uri="{FF2B5EF4-FFF2-40B4-BE49-F238E27FC236}">
                <a16:creationId xmlns:a16="http://schemas.microsoft.com/office/drawing/2014/main" id="{FE6CE6A0-09CF-CEFF-B593-6F95346AA427}"/>
              </a:ext>
            </a:extLst>
          </p:cNvPr>
          <p:cNvSpPr/>
          <p:nvPr/>
        </p:nvSpPr>
        <p:spPr>
          <a:xfrm>
            <a:off x="7681292" y="2459736"/>
            <a:ext cx="3418829" cy="652657"/>
          </a:xfrm>
          <a:prstGeom prst="roundRect">
            <a:avLst>
              <a:gd name="adj" fmla="val 10984"/>
            </a:avLst>
          </a:prstGeom>
          <a:solidFill>
            <a:srgbClr val="2E8A7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23" name="TextBox 22">
            <a:extLst>
              <a:ext uri="{FF2B5EF4-FFF2-40B4-BE49-F238E27FC236}">
                <a16:creationId xmlns:a16="http://schemas.microsoft.com/office/drawing/2014/main" id="{5629B2F7-D672-929E-0B2C-164468E5EE35}"/>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Effective Listening</a:t>
            </a:r>
          </a:p>
        </p:txBody>
      </p:sp>
      <p:sp>
        <p:nvSpPr>
          <p:cNvPr id="18" name="Rectangle: Rounded Corners 17">
            <a:extLst>
              <a:ext uri="{FF2B5EF4-FFF2-40B4-BE49-F238E27FC236}">
                <a16:creationId xmlns:a16="http://schemas.microsoft.com/office/drawing/2014/main" id="{8A9C9AF4-0B07-FF1B-8531-D0F83B7050AA}"/>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7A4DD9F4-602F-2DD0-1E13-72A272DA3CFF}"/>
              </a:ext>
            </a:extLst>
          </p:cNvPr>
          <p:cNvSpPr/>
          <p:nvPr/>
        </p:nvSpPr>
        <p:spPr>
          <a:xfrm>
            <a:off x="7681292" y="2459736"/>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19" name="Content Placeholder 1">
            <a:extLst>
              <a:ext uri="{FF2B5EF4-FFF2-40B4-BE49-F238E27FC236}">
                <a16:creationId xmlns:a16="http://schemas.microsoft.com/office/drawing/2014/main" id="{8D6805D0-096E-B7B6-A2EA-7F2815857A46}"/>
              </a:ext>
            </a:extLst>
          </p:cNvPr>
          <p:cNvSpPr txBox="1">
            <a:spLocks/>
          </p:cNvSpPr>
          <p:nvPr/>
        </p:nvSpPr>
        <p:spPr>
          <a:xfrm>
            <a:off x="747774" y="3227353"/>
            <a:ext cx="920009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Pay attention to how something is said, not just what is being said. Focus on the person, not just the information. Don’t jump to offer solutions but do acknowledge key points and ask questions to clarify issues.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Focusing and listening to the person may come easily to you, but don’t forget to ask questions to clarify your understanding. Also, avoid rushing to “fix” any problems.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NF: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Remain focused on what is being said. Try not to let your thoughts wander towards abstract ideas, and don’t make assumptions. Stay in the moment.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Remain focused on what is being said. Try not to let yourself start thinking about solutions or future possibilities. Avoid interrupting people and acknowledge any emotions that the speaker expresses</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 </a:t>
            </a:r>
          </a:p>
          <a:p>
            <a:pPr marL="285750"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5D99B57C-C797-7A45-FEE7-760344842E9D}"/>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5ED2FCDC-1D11-EEFC-7605-6746A5872AA7}"/>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A891740A-5084-7BFD-5F58-6B13D1CF129D}"/>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0B8D47A9-9568-41DF-9959-98A969C6B00E}"/>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6776D5E3-0C31-3FCC-D1D4-A10C1134318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EAA3F731-17FF-42E4-516F-925EA60BBB1F}"/>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DE7F9B3C-88A8-5132-3779-C04EC9291B0E}"/>
              </a:ext>
            </a:extLst>
          </p:cNvPr>
          <p:cNvGrpSpPr/>
          <p:nvPr/>
        </p:nvGrpSpPr>
        <p:grpSpPr>
          <a:xfrm>
            <a:off x="7798004" y="2624328"/>
            <a:ext cx="338328" cy="338328"/>
            <a:chOff x="687637" y="2265052"/>
            <a:chExt cx="338328" cy="338328"/>
          </a:xfrm>
        </p:grpSpPr>
        <p:sp>
          <p:nvSpPr>
            <p:cNvPr id="5" name="Oval 4">
              <a:extLst>
                <a:ext uri="{FF2B5EF4-FFF2-40B4-BE49-F238E27FC236}">
                  <a16:creationId xmlns:a16="http://schemas.microsoft.com/office/drawing/2014/main" id="{3E5126E4-BB6E-6E4C-99A6-C1F7ED83889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C16DE88B-49C9-24E8-CD50-E641720836B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4483F1F-CDC7-4BAB-CD6F-A1AD81C10F3D}"/>
              </a:ext>
            </a:extLst>
          </p:cNvPr>
          <p:cNvGrpSpPr/>
          <p:nvPr/>
        </p:nvGrpSpPr>
        <p:grpSpPr>
          <a:xfrm>
            <a:off x="10322673" y="4243254"/>
            <a:ext cx="1512750" cy="1757812"/>
            <a:chOff x="8374316" y="4243254"/>
            <a:chExt cx="1512750" cy="1757812"/>
          </a:xfrm>
        </p:grpSpPr>
        <p:pic>
          <p:nvPicPr>
            <p:cNvPr id="9" name="Picture 8" descr="A black background with a black square&#10;&#10;Description automatically generated with medium confidence">
              <a:extLst>
                <a:ext uri="{FF2B5EF4-FFF2-40B4-BE49-F238E27FC236}">
                  <a16:creationId xmlns:a16="http://schemas.microsoft.com/office/drawing/2014/main" id="{128CBFC1-13BF-762F-931C-AD2BE4E573D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13" name="TextBox 12">
              <a:extLst>
                <a:ext uri="{FF2B5EF4-FFF2-40B4-BE49-F238E27FC236}">
                  <a16:creationId xmlns:a16="http://schemas.microsoft.com/office/drawing/2014/main" id="{155E0261-5BF4-8A0F-F7C9-4878AE830BCB}"/>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Effective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Listening</a:t>
              </a:r>
            </a:p>
          </p:txBody>
        </p:sp>
      </p:grpSp>
      <p:sp>
        <p:nvSpPr>
          <p:cNvPr id="15" name="TextBox 14">
            <a:hlinkClick r:id="" action="ppaction://hlinkshowjump?jump=nextslide"/>
            <a:extLst>
              <a:ext uri="{FF2B5EF4-FFF2-40B4-BE49-F238E27FC236}">
                <a16:creationId xmlns:a16="http://schemas.microsoft.com/office/drawing/2014/main" id="{B38A7395-C955-8784-F056-602FE202F5E5}"/>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0" name="Oval 9">
            <a:hlinkClick r:id="rId6" action="ppaction://hlinksldjump"/>
            <a:extLst>
              <a:ext uri="{FF2B5EF4-FFF2-40B4-BE49-F238E27FC236}">
                <a16:creationId xmlns:a16="http://schemas.microsoft.com/office/drawing/2014/main" id="{16FB1AC7-E2BB-3F05-81C0-756789F50A9C}"/>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621556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398C2-83D8-7069-4973-4748F1BC3F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3372AEC-BCB0-B56B-2BBE-7355A174AFF4}"/>
              </a:ext>
            </a:extLst>
          </p:cNvPr>
          <p:cNvSpPr>
            <a:spLocks noGrp="1"/>
          </p:cNvSpPr>
          <p:nvPr>
            <p:ph type="title"/>
          </p:nvPr>
        </p:nvSpPr>
        <p:spPr>
          <a:xfrm>
            <a:off x="1106904" y="691704"/>
            <a:ext cx="10246896" cy="980098"/>
          </a:xfrm>
        </p:spPr>
        <p:txBody>
          <a:bodyPr/>
          <a:lstStyle/>
          <a:p>
            <a:r>
              <a:rPr lang="en-GB" sz="3600"/>
              <a:t>Basic Skills</a:t>
            </a:r>
          </a:p>
        </p:txBody>
      </p:sp>
      <p:sp>
        <p:nvSpPr>
          <p:cNvPr id="3" name="Rectangle: Rounded Corners 2">
            <a:extLst>
              <a:ext uri="{FF2B5EF4-FFF2-40B4-BE49-F238E27FC236}">
                <a16:creationId xmlns:a16="http://schemas.microsoft.com/office/drawing/2014/main" id="{D80A5C7C-37E0-A1E1-AEEA-0659052EC81A}"/>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CEAC9AF-3638-0AB4-8F7F-653E995198BC}"/>
              </a:ext>
            </a:extLst>
          </p:cNvPr>
          <p:cNvGrpSpPr/>
          <p:nvPr/>
        </p:nvGrpSpPr>
        <p:grpSpPr>
          <a:xfrm>
            <a:off x="4113407" y="2459736"/>
            <a:ext cx="3418829" cy="652657"/>
            <a:chOff x="4113407" y="2214340"/>
            <a:chExt cx="3418829" cy="652657"/>
          </a:xfrm>
          <a:solidFill>
            <a:schemeClr val="accent1"/>
          </a:solidFill>
        </p:grpSpPr>
        <p:sp>
          <p:nvSpPr>
            <p:cNvPr id="7" name="Rectangle: Rounded Corners 6">
              <a:hlinkClick r:id="rId4" action="ppaction://hlinksldjump"/>
              <a:extLst>
                <a:ext uri="{FF2B5EF4-FFF2-40B4-BE49-F238E27FC236}">
                  <a16:creationId xmlns:a16="http://schemas.microsoft.com/office/drawing/2014/main" id="{C11E1232-75B7-0FDD-D356-B5C7FC106AEC}"/>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861ED658-29FC-55CD-ECE0-479CD81D5C5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6566A591-5D91-BCEA-11DB-0AE7EC4F765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27A9E05-1EF9-058C-2DF2-16174AF6EB5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9F7A207-6EA9-33D8-1A5F-1252653DE1F2}"/>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5" action="ppaction://hlinksldjump"/>
              <a:extLst>
                <a:ext uri="{FF2B5EF4-FFF2-40B4-BE49-F238E27FC236}">
                  <a16:creationId xmlns:a16="http://schemas.microsoft.com/office/drawing/2014/main" id="{47248312-199E-AAF9-5616-454774BEE8F7}"/>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3F76679-D4D1-E0EB-63F6-D69FAE438E8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0AB5579-8420-8765-B38A-13901D58E8D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EF7FEB1-2C47-77B2-2C2A-FD9834A8095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3" name="TextBox 22">
            <a:extLst>
              <a:ext uri="{FF2B5EF4-FFF2-40B4-BE49-F238E27FC236}">
                <a16:creationId xmlns:a16="http://schemas.microsoft.com/office/drawing/2014/main" id="{9F06E16D-B5C9-88E2-84BA-15A6DB2BA823}"/>
              </a:ext>
            </a:extLst>
          </p:cNvPr>
          <p:cNvSpPr txBox="1"/>
          <p:nvPr/>
        </p:nvSpPr>
        <p:spPr>
          <a:xfrm>
            <a:off x="1124712" y="1533114"/>
            <a:ext cx="3508760"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Non-Verbal Expression</a:t>
            </a:r>
          </a:p>
        </p:txBody>
      </p:sp>
      <p:grpSp>
        <p:nvGrpSpPr>
          <p:cNvPr id="33" name="Group 32">
            <a:extLst>
              <a:ext uri="{FF2B5EF4-FFF2-40B4-BE49-F238E27FC236}">
                <a16:creationId xmlns:a16="http://schemas.microsoft.com/office/drawing/2014/main" id="{6C1165F0-FAA3-0F82-F0E6-1CF6F1E665F4}"/>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6" action="ppaction://hlinksldjump"/>
              <a:extLst>
                <a:ext uri="{FF2B5EF4-FFF2-40B4-BE49-F238E27FC236}">
                  <a16:creationId xmlns:a16="http://schemas.microsoft.com/office/drawing/2014/main" id="{8026BA05-AB4E-8377-8C3E-AFBC81BC5165}"/>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305AB265-0E08-80D6-CF59-4D6050BC735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DFCD8C39-422C-71C0-0435-EB82EF23F8C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07F9CA4-39C1-E660-8A06-9141F8658FB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2" name="Oval 11">
            <a:extLst>
              <a:ext uri="{FF2B5EF4-FFF2-40B4-BE49-F238E27FC236}">
                <a16:creationId xmlns:a16="http://schemas.microsoft.com/office/drawing/2014/main" id="{DFDCCF9B-EB1C-6FE1-2571-5680D94FC713}"/>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3" name="Plus Sign 12">
            <a:extLst>
              <a:ext uri="{FF2B5EF4-FFF2-40B4-BE49-F238E27FC236}">
                <a16:creationId xmlns:a16="http://schemas.microsoft.com/office/drawing/2014/main" id="{6F607048-649F-D27F-AC8B-5F8CD4206E2A}"/>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Oval 13">
            <a:extLst>
              <a:ext uri="{FF2B5EF4-FFF2-40B4-BE49-F238E27FC236}">
                <a16:creationId xmlns:a16="http://schemas.microsoft.com/office/drawing/2014/main" id="{E5C60443-6423-06E6-4A5B-E6C97EBECF34}"/>
              </a:ext>
            </a:extLst>
          </p:cNvPr>
          <p:cNvSpPr/>
          <p:nvPr/>
        </p:nvSpPr>
        <p:spPr>
          <a:xfrm>
            <a:off x="4219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Plus Sign 14">
            <a:extLst>
              <a:ext uri="{FF2B5EF4-FFF2-40B4-BE49-F238E27FC236}">
                <a16:creationId xmlns:a16="http://schemas.microsoft.com/office/drawing/2014/main" id="{05245B7E-D5B2-F127-59E1-9EE1652ECB12}"/>
              </a:ext>
            </a:extLst>
          </p:cNvPr>
          <p:cNvSpPr/>
          <p:nvPr/>
        </p:nvSpPr>
        <p:spPr>
          <a:xfrm>
            <a:off x="426148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Oval 15">
            <a:extLst>
              <a:ext uri="{FF2B5EF4-FFF2-40B4-BE49-F238E27FC236}">
                <a16:creationId xmlns:a16="http://schemas.microsoft.com/office/drawing/2014/main" id="{015863B1-10B9-D7B2-0C1C-D612D8D2046A}"/>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Plus Sign 17">
            <a:extLst>
              <a:ext uri="{FF2B5EF4-FFF2-40B4-BE49-F238E27FC236}">
                <a16:creationId xmlns:a16="http://schemas.microsoft.com/office/drawing/2014/main" id="{35E86F0A-AE53-7E7F-1240-9A5A23AA86F2}"/>
              </a:ext>
            </a:extLst>
          </p:cNvPr>
          <p:cNvSpPr/>
          <p:nvPr/>
        </p:nvSpPr>
        <p:spPr>
          <a:xfrm>
            <a:off x="783752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5B404CDF-111D-79D2-2025-1DA14D173550}"/>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20" name="TextBox 19">
            <a:extLst>
              <a:ext uri="{FF2B5EF4-FFF2-40B4-BE49-F238E27FC236}">
                <a16:creationId xmlns:a16="http://schemas.microsoft.com/office/drawing/2014/main" id="{7CF729BE-98AA-3025-5DAF-840632C6ECE9}"/>
              </a:ext>
            </a:extLst>
          </p:cNvPr>
          <p:cNvSpPr txBox="1"/>
          <p:nvPr/>
        </p:nvSpPr>
        <p:spPr>
          <a:xfrm>
            <a:off x="10399343" y="4829334"/>
            <a:ext cx="1367207"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Non-verbal</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Expression</a:t>
            </a:r>
          </a:p>
        </p:txBody>
      </p:sp>
      <p:sp>
        <p:nvSpPr>
          <p:cNvPr id="5" name="TextBox 4">
            <a:hlinkClick r:id="" action="ppaction://hlinkshowjump?jump=nextslide"/>
            <a:extLst>
              <a:ext uri="{FF2B5EF4-FFF2-40B4-BE49-F238E27FC236}">
                <a16:creationId xmlns:a16="http://schemas.microsoft.com/office/drawing/2014/main" id="{91B42D6C-2DA3-D3AF-942E-A7F7A9559FAD}"/>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1" name="Oval 10">
            <a:hlinkClick r:id="rId6" action="ppaction://hlinksldjump"/>
            <a:extLst>
              <a:ext uri="{FF2B5EF4-FFF2-40B4-BE49-F238E27FC236}">
                <a16:creationId xmlns:a16="http://schemas.microsoft.com/office/drawing/2014/main" id="{9828D53C-582A-2C88-3FB7-7BBB92D61299}"/>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663496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D26EA-E57B-25C8-55B3-A1E02B3C614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B4575E0-A01C-422B-D508-27A645A67DE3}"/>
              </a:ext>
            </a:extLst>
          </p:cNvPr>
          <p:cNvSpPr>
            <a:spLocks noGrp="1"/>
          </p:cNvSpPr>
          <p:nvPr>
            <p:ph type="title"/>
          </p:nvPr>
        </p:nvSpPr>
        <p:spPr>
          <a:xfrm>
            <a:off x="1106904" y="691704"/>
            <a:ext cx="10246896" cy="980098"/>
          </a:xfrm>
        </p:spPr>
        <p:txBody>
          <a:bodyPr/>
          <a:lstStyle/>
          <a:p>
            <a:r>
              <a:rPr lang="en-GB" sz="3600"/>
              <a:t>Basic Skills</a:t>
            </a:r>
          </a:p>
        </p:txBody>
      </p:sp>
      <p:sp>
        <p:nvSpPr>
          <p:cNvPr id="7" name="Rectangle: Rounded Corners 6">
            <a:extLst>
              <a:ext uri="{FF2B5EF4-FFF2-40B4-BE49-F238E27FC236}">
                <a16:creationId xmlns:a16="http://schemas.microsoft.com/office/drawing/2014/main" id="{76D47396-0C9C-4741-6C58-B1363F20BAE8}"/>
              </a:ext>
            </a:extLst>
          </p:cNvPr>
          <p:cNvSpPr/>
          <p:nvPr/>
        </p:nvSpPr>
        <p:spPr>
          <a:xfrm>
            <a:off x="4113407" y="2441448"/>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894D072-14DA-ECF2-83D2-4777B630D599}"/>
              </a:ext>
            </a:extLst>
          </p:cNvPr>
          <p:cNvGrpSpPr/>
          <p:nvPr/>
        </p:nvGrpSpPr>
        <p:grpSpPr>
          <a:xfrm>
            <a:off x="4227654" y="2624328"/>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A50C0FBC-5D51-8546-F153-B75EDA2FA847}"/>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77218C4-D0B5-F58C-AB22-C04A498A5437}"/>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F378DD4B-3DC3-0FA6-B0DF-AAA63EAC1E1C}"/>
              </a:ext>
            </a:extLst>
          </p:cNvPr>
          <p:cNvSpPr/>
          <p:nvPr/>
        </p:nvSpPr>
        <p:spPr>
          <a:xfrm>
            <a:off x="7681292" y="2441448"/>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DCB1B5C3-9397-0FEC-04D2-6590FDAC9461}"/>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D8B41219-87EC-25F4-962E-41F34BA38706}"/>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E26DAFB-C1B2-9DCD-7F4C-72B4C039AB64}"/>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097BFA80-AF39-CDD9-6C90-B6EC4D9C36BF}"/>
              </a:ext>
            </a:extLst>
          </p:cNvPr>
          <p:cNvSpPr txBox="1"/>
          <p:nvPr/>
        </p:nvSpPr>
        <p:spPr>
          <a:xfrm>
            <a:off x="1124712" y="1533114"/>
            <a:ext cx="370540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Non-Verbal Expression</a:t>
            </a:r>
          </a:p>
        </p:txBody>
      </p:sp>
      <p:sp>
        <p:nvSpPr>
          <p:cNvPr id="16" name="Rectangle: Rounded Corners 15">
            <a:extLst>
              <a:ext uri="{FF2B5EF4-FFF2-40B4-BE49-F238E27FC236}">
                <a16:creationId xmlns:a16="http://schemas.microsoft.com/office/drawing/2014/main" id="{C6154CCC-3893-9074-81CA-AE5E212D003D}"/>
              </a:ext>
            </a:extLst>
          </p:cNvPr>
          <p:cNvSpPr/>
          <p:nvPr/>
        </p:nvSpPr>
        <p:spPr>
          <a:xfrm>
            <a:off x="555434" y="2441448"/>
            <a:ext cx="3418829" cy="954210"/>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F58BB04F-48C6-2A72-970E-F7B8245C030C}"/>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6F9AA258-D930-765C-61ED-EDBD97C5DB75}"/>
              </a:ext>
            </a:extLst>
          </p:cNvPr>
          <p:cNvSpPr txBox="1">
            <a:spLocks/>
          </p:cNvSpPr>
          <p:nvPr/>
        </p:nvSpPr>
        <p:spPr>
          <a:xfrm>
            <a:off x="747775"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Maintaining appropriate eye contact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Using open body language to convey receptiveness  </a:t>
            </a:r>
          </a:p>
        </p:txBody>
      </p:sp>
      <p:grpSp>
        <p:nvGrpSpPr>
          <p:cNvPr id="20" name="Group 19">
            <a:extLst>
              <a:ext uri="{FF2B5EF4-FFF2-40B4-BE49-F238E27FC236}">
                <a16:creationId xmlns:a16="http://schemas.microsoft.com/office/drawing/2014/main" id="{9D0EA6FA-15AA-5DF3-CB40-1EA98C6C12DB}"/>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2A55A1E1-05A4-26E5-DE36-7911D48F44A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AE78254A-8486-69CF-1B50-04AF6591887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79925C87-C242-1D21-D8E4-D71F1B3A48A7}"/>
              </a:ext>
            </a:extLst>
          </p:cNvPr>
          <p:cNvGrpSpPr/>
          <p:nvPr/>
        </p:nvGrpSpPr>
        <p:grpSpPr>
          <a:xfrm>
            <a:off x="10323576" y="4242816"/>
            <a:ext cx="1512750" cy="1757812"/>
            <a:chOff x="8497750" y="4120285"/>
            <a:chExt cx="1512750" cy="175781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0EE54A2C-7E32-36F7-5BE3-365B7A1C3FE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6" name="TextBox 5">
              <a:extLst>
                <a:ext uri="{FF2B5EF4-FFF2-40B4-BE49-F238E27FC236}">
                  <a16:creationId xmlns:a16="http://schemas.microsoft.com/office/drawing/2014/main" id="{223CE375-D673-0800-0D71-335EB8976D1F}"/>
                </a:ext>
              </a:extLst>
            </p:cNvPr>
            <p:cNvSpPr txBox="1"/>
            <p:nvPr/>
          </p:nvSpPr>
          <p:spPr>
            <a:xfrm>
              <a:off x="8573517" y="4706803"/>
              <a:ext cx="143698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Non-verbal</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Expression</a:t>
              </a:r>
            </a:p>
          </p:txBody>
        </p:sp>
      </p:grpSp>
      <p:sp>
        <p:nvSpPr>
          <p:cNvPr id="13" name="TextBox 12">
            <a:hlinkClick r:id="" action="ppaction://hlinkshowjump?jump=nextslide"/>
            <a:extLst>
              <a:ext uri="{FF2B5EF4-FFF2-40B4-BE49-F238E27FC236}">
                <a16:creationId xmlns:a16="http://schemas.microsoft.com/office/drawing/2014/main" id="{5EB88ECB-F402-89A9-9589-347B04D1526B}"/>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 name="Oval 1">
            <a:hlinkClick r:id="rId6" action="ppaction://hlinksldjump"/>
            <a:extLst>
              <a:ext uri="{FF2B5EF4-FFF2-40B4-BE49-F238E27FC236}">
                <a16:creationId xmlns:a16="http://schemas.microsoft.com/office/drawing/2014/main" id="{1848D915-2948-759A-B7F2-E631CA0B51D2}"/>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615120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F2F57-B38A-4F9B-3D77-4A4056E4980E}"/>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B6F2AFC0-F14C-515E-3E9D-A9012D724AED}"/>
              </a:ext>
            </a:extLst>
          </p:cNvPr>
          <p:cNvSpPr/>
          <p:nvPr/>
        </p:nvSpPr>
        <p:spPr>
          <a:xfrm>
            <a:off x="4113407" y="2459736"/>
            <a:ext cx="347996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A8C64DFC-40BF-2805-B95D-1035992C74AA}"/>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B9128B23-B1A3-91BE-B927-44CEF50E3954}"/>
              </a:ext>
            </a:extLst>
          </p:cNvPr>
          <p:cNvSpPr>
            <a:spLocks noGrp="1"/>
          </p:cNvSpPr>
          <p:nvPr>
            <p:ph type="title"/>
          </p:nvPr>
        </p:nvSpPr>
        <p:spPr>
          <a:xfrm>
            <a:off x="1106904" y="691704"/>
            <a:ext cx="10246896" cy="980098"/>
          </a:xfrm>
        </p:spPr>
        <p:txBody>
          <a:bodyPr/>
          <a:lstStyle/>
          <a:p>
            <a:r>
              <a:rPr lang="en-GB" sz="3600"/>
              <a:t>Basic Skills</a:t>
            </a:r>
          </a:p>
        </p:txBody>
      </p:sp>
      <p:sp>
        <p:nvSpPr>
          <p:cNvPr id="17" name="Rectangle: Rounded Corners 16">
            <a:extLst>
              <a:ext uri="{FF2B5EF4-FFF2-40B4-BE49-F238E27FC236}">
                <a16:creationId xmlns:a16="http://schemas.microsoft.com/office/drawing/2014/main" id="{15AA2F8E-0AF3-EA3F-340C-7853299C6707}"/>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9617F7F-1284-2B5A-F5F7-093E5A9D4759}"/>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B0E45869-04A7-F053-E246-892C4BC979E1}"/>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AEA34B5-8E18-74D9-ADA0-B857A19EDB4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3C4A8FEE-C930-E7A0-F9B8-6DF33556F0FC}"/>
              </a:ext>
            </a:extLst>
          </p:cNvPr>
          <p:cNvSpPr txBox="1"/>
          <p:nvPr/>
        </p:nvSpPr>
        <p:spPr>
          <a:xfrm>
            <a:off x="1124712" y="1533114"/>
            <a:ext cx="3774232"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Non-Verbal Expression</a:t>
            </a:r>
          </a:p>
        </p:txBody>
      </p:sp>
      <p:sp>
        <p:nvSpPr>
          <p:cNvPr id="18" name="Rectangle: Rounded Corners 17">
            <a:extLst>
              <a:ext uri="{FF2B5EF4-FFF2-40B4-BE49-F238E27FC236}">
                <a16:creationId xmlns:a16="http://schemas.microsoft.com/office/drawing/2014/main" id="{CFF1D172-3527-3589-BB8C-B50A7E2B39E5}"/>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63598C25-D474-158C-2931-6D63B77BB9E6}"/>
              </a:ext>
            </a:extLst>
          </p:cNvPr>
          <p:cNvSpPr txBox="1">
            <a:spLocks/>
          </p:cNvSpPr>
          <p:nvPr/>
        </p:nvSpPr>
        <p:spPr>
          <a:xfrm>
            <a:off x="747773"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become more mindful of nonverbal cues and improve capability around aligning nonverbal with verbal messages. This will help them develop accuracy in processing messages and responding appropriately.  </a:t>
            </a:r>
          </a:p>
        </p:txBody>
      </p:sp>
      <p:grpSp>
        <p:nvGrpSpPr>
          <p:cNvPr id="20" name="Group 19">
            <a:extLst>
              <a:ext uri="{FF2B5EF4-FFF2-40B4-BE49-F238E27FC236}">
                <a16:creationId xmlns:a16="http://schemas.microsoft.com/office/drawing/2014/main" id="{DB9C0C44-B9F3-4AE5-91F8-3F74E56165AD}"/>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D1705C58-3B5C-10B2-E26F-587AD5DB5354}"/>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65130CD2-73CA-9A8E-D0F0-156702ED5ECF}"/>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024FCC29-023E-0A01-4A3F-BDDA0C348A5B}"/>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64F3D713-3282-06B6-7E88-12F226722DB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CF6D752E-0604-C659-81DE-F3BDBC697E0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0F65C819-0154-A887-6FD3-AFA450F89393}"/>
              </a:ext>
            </a:extLst>
          </p:cNvPr>
          <p:cNvGrpSpPr/>
          <p:nvPr/>
        </p:nvGrpSpPr>
        <p:grpSpPr>
          <a:xfrm>
            <a:off x="10323576" y="4242816"/>
            <a:ext cx="1512750" cy="1757812"/>
            <a:chOff x="8497750" y="4120285"/>
            <a:chExt cx="1512750" cy="175781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4C526B6C-1619-DFBB-E3B1-7696B99E298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6" name="TextBox 5">
              <a:extLst>
                <a:ext uri="{FF2B5EF4-FFF2-40B4-BE49-F238E27FC236}">
                  <a16:creationId xmlns:a16="http://schemas.microsoft.com/office/drawing/2014/main" id="{FA0A822D-6314-D3D3-340D-38D1EE1FD487}"/>
                </a:ext>
              </a:extLst>
            </p:cNvPr>
            <p:cNvSpPr txBox="1"/>
            <p:nvPr/>
          </p:nvSpPr>
          <p:spPr>
            <a:xfrm>
              <a:off x="8573517" y="4706803"/>
              <a:ext cx="143698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Non-verbal</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Expression</a:t>
              </a:r>
            </a:p>
          </p:txBody>
        </p:sp>
      </p:grpSp>
      <p:sp>
        <p:nvSpPr>
          <p:cNvPr id="9" name="TextBox 8">
            <a:hlinkClick r:id="" action="ppaction://hlinkshowjump?jump=nextslide"/>
            <a:extLst>
              <a:ext uri="{FF2B5EF4-FFF2-40B4-BE49-F238E27FC236}">
                <a16:creationId xmlns:a16="http://schemas.microsoft.com/office/drawing/2014/main" id="{13D12A9D-0705-B3DE-3AC6-99713EA059A6}"/>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 name="Oval 1">
            <a:hlinkClick r:id="rId6" action="ppaction://hlinksldjump"/>
            <a:extLst>
              <a:ext uri="{FF2B5EF4-FFF2-40B4-BE49-F238E27FC236}">
                <a16:creationId xmlns:a16="http://schemas.microsoft.com/office/drawing/2014/main" id="{8004CB63-FF7A-A93D-EA98-E8528503C9BA}"/>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496167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0F1DC-7DA9-3403-3266-320CCCB676C4}"/>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DF95F373-C0CE-5BD0-ACD0-BB1D866C638A}"/>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C3BD7546-E5DA-5025-703F-91A098F4EE7C}"/>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3500E365-B418-182F-A256-9BACFB681243}"/>
              </a:ext>
            </a:extLst>
          </p:cNvPr>
          <p:cNvSpPr>
            <a:spLocks noGrp="1"/>
          </p:cNvSpPr>
          <p:nvPr>
            <p:ph type="title"/>
          </p:nvPr>
        </p:nvSpPr>
        <p:spPr>
          <a:xfrm>
            <a:off x="1106904" y="691704"/>
            <a:ext cx="10246896" cy="980098"/>
          </a:xfrm>
        </p:spPr>
        <p:txBody>
          <a:bodyPr/>
          <a:lstStyle/>
          <a:p>
            <a:r>
              <a:rPr lang="en-GB" sz="3600"/>
              <a:t>Basic Skills</a:t>
            </a:r>
          </a:p>
        </p:txBody>
      </p:sp>
      <p:sp>
        <p:nvSpPr>
          <p:cNvPr id="17" name="Rectangle: Rounded Corners 16">
            <a:extLst>
              <a:ext uri="{FF2B5EF4-FFF2-40B4-BE49-F238E27FC236}">
                <a16:creationId xmlns:a16="http://schemas.microsoft.com/office/drawing/2014/main" id="{E5EFFB6C-D349-B12C-7AE0-99FD06BB3BDE}"/>
              </a:ext>
            </a:extLst>
          </p:cNvPr>
          <p:cNvSpPr/>
          <p:nvPr/>
        </p:nvSpPr>
        <p:spPr>
          <a:xfrm>
            <a:off x="7681292" y="2459736"/>
            <a:ext cx="3418829" cy="652657"/>
          </a:xfrm>
          <a:prstGeom prst="roundRect">
            <a:avLst>
              <a:gd name="adj" fmla="val 10984"/>
            </a:avLst>
          </a:prstGeom>
          <a:solidFill>
            <a:srgbClr val="2E8A7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A06C982C-AFC7-0658-3D39-677AF952AC2D}"/>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CEE85F14-9194-2890-D7FD-DDB2D14BA5EB}"/>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DD94C971-59F7-4BD0-B408-A4C4C36A752A}"/>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82F75749-B44B-7ACB-5DF9-64B330FA749F}"/>
              </a:ext>
            </a:extLst>
          </p:cNvPr>
          <p:cNvSpPr txBox="1"/>
          <p:nvPr/>
        </p:nvSpPr>
        <p:spPr>
          <a:xfrm>
            <a:off x="1124712" y="1533114"/>
            <a:ext cx="3685533"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Non-Verbal Expression</a:t>
            </a:r>
          </a:p>
        </p:txBody>
      </p:sp>
      <p:sp>
        <p:nvSpPr>
          <p:cNvPr id="18" name="Rectangle: Rounded Corners 17">
            <a:extLst>
              <a:ext uri="{FF2B5EF4-FFF2-40B4-BE49-F238E27FC236}">
                <a16:creationId xmlns:a16="http://schemas.microsoft.com/office/drawing/2014/main" id="{8D6D0672-36E1-924B-4FE1-0655663520AF}"/>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E18D6204-92ED-311C-A0E3-E5B45BBE53E7}"/>
              </a:ext>
            </a:extLst>
          </p:cNvPr>
          <p:cNvSpPr/>
          <p:nvPr/>
        </p:nvSpPr>
        <p:spPr>
          <a:xfrm>
            <a:off x="7681292" y="2459736"/>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19" name="Content Placeholder 1">
            <a:extLst>
              <a:ext uri="{FF2B5EF4-FFF2-40B4-BE49-F238E27FC236}">
                <a16:creationId xmlns:a16="http://schemas.microsoft.com/office/drawing/2014/main" id="{7819DEED-B747-81AA-24A3-670402BBBA2A}"/>
              </a:ext>
            </a:extLst>
          </p:cNvPr>
          <p:cNvSpPr txBox="1">
            <a:spLocks/>
          </p:cNvSpPr>
          <p:nvPr/>
        </p:nvSpPr>
        <p:spPr>
          <a:xfrm>
            <a:off x="747775" y="3356330"/>
            <a:ext cx="920009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3464" indent="-283464">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may unconsciously adopt closed body language. Relax your posture, uncross your arms, and face the speaker. Over time, you will find you communicate more effectively. </a:t>
            </a: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Showing interest via your body language and facial expressions may come naturally; however, remember to avoid staring too intently at the speaker or locking eyes for too long. </a:t>
            </a: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3464" indent="-283464">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Avoid looking away as you process or reflect on what is being said. Stay relaxed physically during emotionally intense or long conversations. </a:t>
            </a: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3464" indent="-283464">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may find that eye contact is hard to maintain while you are thinking over what was said, but try to do so. This will enhance your communication. Think of it as a skill you can develop. You may tend to adopt closed body language; keep your arms uncrossed and avoid abrupt gestures. </a:t>
            </a:r>
          </a:p>
          <a:p>
            <a:pPr marL="285750"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60632DF8-F915-AA91-FF23-EB6CAF6AC54C}"/>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B96F552E-01FA-9E53-CDED-5A437505E2F7}"/>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9350B376-723F-59DF-30CF-119D0E347EF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12648ABA-BFEF-CD94-998E-BBD683DF999E}"/>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F2B1C9FE-330A-E8FB-43F8-A20E174025D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2B08DBE2-E279-4E20-47F6-6EC4ABD0621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22A93921-A699-82B5-0E5F-74D7D832BE65}"/>
              </a:ext>
            </a:extLst>
          </p:cNvPr>
          <p:cNvGrpSpPr/>
          <p:nvPr/>
        </p:nvGrpSpPr>
        <p:grpSpPr>
          <a:xfrm>
            <a:off x="7798004" y="2624328"/>
            <a:ext cx="338328" cy="338328"/>
            <a:chOff x="687637" y="2265052"/>
            <a:chExt cx="338328" cy="338328"/>
          </a:xfrm>
        </p:grpSpPr>
        <p:sp>
          <p:nvSpPr>
            <p:cNvPr id="5" name="Oval 4">
              <a:extLst>
                <a:ext uri="{FF2B5EF4-FFF2-40B4-BE49-F238E27FC236}">
                  <a16:creationId xmlns:a16="http://schemas.microsoft.com/office/drawing/2014/main" id="{1F886DC2-A871-55B8-DEC9-E655C53252F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C4D01BDB-FC67-DF5D-9DBB-452672FE119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9" name="Group 8">
            <a:extLst>
              <a:ext uri="{FF2B5EF4-FFF2-40B4-BE49-F238E27FC236}">
                <a16:creationId xmlns:a16="http://schemas.microsoft.com/office/drawing/2014/main" id="{E8FBF07A-4647-0E45-C57B-B73681ED4B3A}"/>
              </a:ext>
            </a:extLst>
          </p:cNvPr>
          <p:cNvGrpSpPr/>
          <p:nvPr/>
        </p:nvGrpSpPr>
        <p:grpSpPr>
          <a:xfrm>
            <a:off x="10323576" y="4242816"/>
            <a:ext cx="1512750" cy="1757812"/>
            <a:chOff x="8497750" y="4120285"/>
            <a:chExt cx="1512750" cy="1757812"/>
          </a:xfrm>
        </p:grpSpPr>
        <p:pic>
          <p:nvPicPr>
            <p:cNvPr id="13" name="Picture 12" descr="A black background with a black square&#10;&#10;Description automatically generated with medium confidence">
              <a:extLst>
                <a:ext uri="{FF2B5EF4-FFF2-40B4-BE49-F238E27FC236}">
                  <a16:creationId xmlns:a16="http://schemas.microsoft.com/office/drawing/2014/main" id="{98E3F1DF-94A2-5BAF-B6C4-2E26F7FB6FAA}"/>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15" name="TextBox 14">
              <a:extLst>
                <a:ext uri="{FF2B5EF4-FFF2-40B4-BE49-F238E27FC236}">
                  <a16:creationId xmlns:a16="http://schemas.microsoft.com/office/drawing/2014/main" id="{44C7A9E9-B517-9926-3DBD-67A38EA1CBA1}"/>
                </a:ext>
              </a:extLst>
            </p:cNvPr>
            <p:cNvSpPr txBox="1"/>
            <p:nvPr/>
          </p:nvSpPr>
          <p:spPr>
            <a:xfrm>
              <a:off x="8573517" y="4706803"/>
              <a:ext cx="143698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Non-verbal</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Expression</a:t>
              </a:r>
            </a:p>
          </p:txBody>
        </p:sp>
      </p:grpSp>
      <p:sp>
        <p:nvSpPr>
          <p:cNvPr id="6" name="TextBox 5">
            <a:hlinkClick r:id="" action="ppaction://hlinkshowjump?jump=nextslide"/>
            <a:extLst>
              <a:ext uri="{FF2B5EF4-FFF2-40B4-BE49-F238E27FC236}">
                <a16:creationId xmlns:a16="http://schemas.microsoft.com/office/drawing/2014/main" id="{B26F1675-48C3-EBE5-39BE-800A5BE30635}"/>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0" name="Oval 9">
            <a:hlinkClick r:id="rId6" action="ppaction://hlinksldjump"/>
            <a:extLst>
              <a:ext uri="{FF2B5EF4-FFF2-40B4-BE49-F238E27FC236}">
                <a16:creationId xmlns:a16="http://schemas.microsoft.com/office/drawing/2014/main" id="{1C18B5AD-0CBD-CB11-8693-51BBC1ACD59F}"/>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282360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BF89-546E-FB28-02A0-406A7D47BA6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072158C-6907-F54B-94D1-9DCA26080E86}"/>
              </a:ext>
            </a:extLst>
          </p:cNvPr>
          <p:cNvSpPr>
            <a:spLocks noGrp="1"/>
          </p:cNvSpPr>
          <p:nvPr>
            <p:ph type="title"/>
          </p:nvPr>
        </p:nvSpPr>
        <p:spPr>
          <a:xfrm>
            <a:off x="1106904" y="691704"/>
            <a:ext cx="10246896" cy="980098"/>
          </a:xfrm>
        </p:spPr>
        <p:txBody>
          <a:bodyPr/>
          <a:lstStyle/>
          <a:p>
            <a:r>
              <a:rPr lang="en-GB" sz="3600"/>
              <a:t>Advanced Skills</a:t>
            </a:r>
          </a:p>
        </p:txBody>
      </p:sp>
      <p:sp>
        <p:nvSpPr>
          <p:cNvPr id="3" name="Rectangle: Rounded Corners 2">
            <a:extLst>
              <a:ext uri="{FF2B5EF4-FFF2-40B4-BE49-F238E27FC236}">
                <a16:creationId xmlns:a16="http://schemas.microsoft.com/office/drawing/2014/main" id="{651D4E6C-6EE7-38AC-A957-53A3144058F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D37BFB3-B155-510E-6044-570899D4256F}"/>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9CB3B2B9-666C-1727-5286-D7323F339BF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650AC6D-0550-4F16-1CC9-4FEE5FA608B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B283A9F-0F04-0917-2F5E-ADC3DA5EBE7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D940B44-030B-E7E0-AFCC-3D2224A0203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AB1E40E-3EC7-EA55-8EB6-9FCE0A78C1B3}"/>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5" action="ppaction://hlinksldjump"/>
              <a:extLst>
                <a:ext uri="{FF2B5EF4-FFF2-40B4-BE49-F238E27FC236}">
                  <a16:creationId xmlns:a16="http://schemas.microsoft.com/office/drawing/2014/main" id="{04632ACE-2902-8511-5829-13571018463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23A017-CC15-04C6-25EC-35FE6D892EA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28031B8-9EA7-D1B6-85A6-E7A4792422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380A60-B93D-C1E4-3E07-D013718C28C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3" name="TextBox 22">
            <a:extLst>
              <a:ext uri="{FF2B5EF4-FFF2-40B4-BE49-F238E27FC236}">
                <a16:creationId xmlns:a16="http://schemas.microsoft.com/office/drawing/2014/main" id="{61E294AC-5F07-EE0F-BC31-735F94B9A7DA}"/>
              </a:ext>
            </a:extLst>
          </p:cNvPr>
          <p:cNvSpPr txBox="1"/>
          <p:nvPr/>
        </p:nvSpPr>
        <p:spPr>
          <a:xfrm>
            <a:off x="1124712" y="1533114"/>
            <a:ext cx="445265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Giving &amp; Receiving Feedback </a:t>
            </a:r>
          </a:p>
        </p:txBody>
      </p:sp>
      <p:grpSp>
        <p:nvGrpSpPr>
          <p:cNvPr id="33" name="Group 32">
            <a:extLst>
              <a:ext uri="{FF2B5EF4-FFF2-40B4-BE49-F238E27FC236}">
                <a16:creationId xmlns:a16="http://schemas.microsoft.com/office/drawing/2014/main" id="{B93A0A1D-B2C1-1D3D-CC3B-DF22E85AA5B3}"/>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6" action="ppaction://hlinksldjump"/>
              <a:extLst>
                <a:ext uri="{FF2B5EF4-FFF2-40B4-BE49-F238E27FC236}">
                  <a16:creationId xmlns:a16="http://schemas.microsoft.com/office/drawing/2014/main" id="{E79831B4-4BD4-1DBF-7190-3819D414793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B4647A0-1B66-8F2D-43E4-A0FA63B9AF1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5756BA57-3B2C-A2D1-9A2D-54A94A92509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51522EF-C3F1-C97E-E81F-85FBC9C7201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133CE39D-7EE9-1545-1074-D1F4B80A5EA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05B4710-DACB-60F6-94F8-BE49382996B6}"/>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D079892-DE7D-C434-528C-58E3C568452C}"/>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C848C77-0A48-CD97-C28A-66637FF793D5}"/>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E172A89-294B-F12F-2D96-5F0BB607F41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B2AB4A20-F3BE-2C82-58C4-38046FE7DCE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4E8F8B2-91FE-2DD4-0576-69A6105400EB}"/>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D207F6F-9E0D-6F76-AE8B-08F011041E10}"/>
              </a:ext>
            </a:extLst>
          </p:cNvPr>
          <p:cNvSpPr txBox="1"/>
          <p:nvPr/>
        </p:nvSpPr>
        <p:spPr>
          <a:xfrm>
            <a:off x="10398930" y="4705140"/>
            <a:ext cx="1214243" cy="830997"/>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Giving &amp; Receiving</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Feedback</a:t>
            </a:r>
          </a:p>
        </p:txBody>
      </p:sp>
      <p:sp>
        <p:nvSpPr>
          <p:cNvPr id="6" name="TextBox 5">
            <a:hlinkClick r:id="" action="ppaction://hlinkshowjump?jump=nextslide"/>
            <a:extLst>
              <a:ext uri="{FF2B5EF4-FFF2-40B4-BE49-F238E27FC236}">
                <a16:creationId xmlns:a16="http://schemas.microsoft.com/office/drawing/2014/main" id="{E85E224F-7F50-7B58-2CDA-74A0C95795A1}"/>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2" name="Oval 11">
            <a:hlinkClick r:id="rId6" action="ppaction://hlinksldjump"/>
            <a:extLst>
              <a:ext uri="{FF2B5EF4-FFF2-40B4-BE49-F238E27FC236}">
                <a16:creationId xmlns:a16="http://schemas.microsoft.com/office/drawing/2014/main" id="{DADDD5C5-1415-11C0-EE3B-747B6FBACCB0}"/>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343788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1D058-8F29-5600-DB3C-9927376D8C9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3C0ABE8-8E89-28B1-0749-83401CFA52AE}"/>
              </a:ext>
            </a:extLst>
          </p:cNvPr>
          <p:cNvSpPr>
            <a:spLocks noGrp="1"/>
          </p:cNvSpPr>
          <p:nvPr>
            <p:ph type="title"/>
          </p:nvPr>
        </p:nvSpPr>
        <p:spPr>
          <a:xfrm>
            <a:off x="1106904" y="691704"/>
            <a:ext cx="10246896" cy="980098"/>
          </a:xfrm>
        </p:spPr>
        <p:txBody>
          <a:bodyPr/>
          <a:lstStyle/>
          <a:p>
            <a:r>
              <a:rPr lang="en-GB" sz="3600"/>
              <a:t>Advanced Skills</a:t>
            </a:r>
          </a:p>
        </p:txBody>
      </p:sp>
      <p:sp>
        <p:nvSpPr>
          <p:cNvPr id="7" name="Rectangle: Rounded Corners 6">
            <a:extLst>
              <a:ext uri="{FF2B5EF4-FFF2-40B4-BE49-F238E27FC236}">
                <a16:creationId xmlns:a16="http://schemas.microsoft.com/office/drawing/2014/main" id="{519F197F-AA7E-7619-F88E-9A2CAF7D97A1}"/>
              </a:ext>
            </a:extLst>
          </p:cNvPr>
          <p:cNvSpPr/>
          <p:nvPr/>
        </p:nvSpPr>
        <p:spPr>
          <a:xfrm>
            <a:off x="4113407"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C6D521BD-C08C-25DD-72A3-FDF2EBF67600}"/>
              </a:ext>
            </a:extLst>
          </p:cNvPr>
          <p:cNvGrpSpPr/>
          <p:nvPr/>
        </p:nvGrpSpPr>
        <p:grpSpPr>
          <a:xfrm>
            <a:off x="4227654" y="2624328"/>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A394C083-0067-058F-4313-957454D80940}"/>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50F2A553-25BB-D77F-C9A9-4082A275BEB0}"/>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1F9AD696-9226-FDF2-7632-C40187527DED}"/>
              </a:ext>
            </a:extLst>
          </p:cNvPr>
          <p:cNvSpPr/>
          <p:nvPr/>
        </p:nvSpPr>
        <p:spPr>
          <a:xfrm>
            <a:off x="7681292"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3A15561-0AD5-EE60-93DF-C2B2BFB4FDE0}"/>
              </a:ext>
            </a:extLst>
          </p:cNvPr>
          <p:cNvGrpSpPr/>
          <p:nvPr/>
        </p:nvGrpSpPr>
        <p:grpSpPr>
          <a:xfrm>
            <a:off x="7795539" y="2624326"/>
            <a:ext cx="334966" cy="334966"/>
            <a:chOff x="634298" y="2572954"/>
            <a:chExt cx="471189" cy="471190"/>
          </a:xfrm>
          <a:solidFill>
            <a:schemeClr val="bg1"/>
          </a:solidFill>
        </p:grpSpPr>
        <p:sp>
          <p:nvSpPr>
            <p:cNvPr id="25" name="Oval 24">
              <a:extLst>
                <a:ext uri="{FF2B5EF4-FFF2-40B4-BE49-F238E27FC236}">
                  <a16:creationId xmlns:a16="http://schemas.microsoft.com/office/drawing/2014/main" id="{D254EC17-3A45-0FE2-00D8-CDF045EA00C9}"/>
                </a:ext>
              </a:extLst>
            </p:cNvPr>
            <p:cNvSpPr/>
            <p:nvPr/>
          </p:nvSpPr>
          <p:spPr>
            <a:xfrm>
              <a:off x="634298" y="2572954"/>
              <a:ext cx="471189" cy="471190"/>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571BA984-F472-707A-C776-ADB5A80CA8E7}"/>
                </a:ext>
              </a:extLst>
            </p:cNvPr>
            <p:cNvSpPr/>
            <p:nvPr/>
          </p:nvSpPr>
          <p:spPr>
            <a:xfrm>
              <a:off x="693364" y="2624408"/>
              <a:ext cx="353056" cy="353057"/>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0B9C8183-16C6-3371-20AE-9F1A6F7F9123}"/>
              </a:ext>
            </a:extLst>
          </p:cNvPr>
          <p:cNvSpPr txBox="1"/>
          <p:nvPr/>
        </p:nvSpPr>
        <p:spPr>
          <a:xfrm>
            <a:off x="1124712" y="1533114"/>
            <a:ext cx="4432993"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Giving &amp; Receiving Feedback </a:t>
            </a:r>
          </a:p>
        </p:txBody>
      </p:sp>
      <p:sp>
        <p:nvSpPr>
          <p:cNvPr id="16" name="Rectangle: Rounded Corners 15">
            <a:extLst>
              <a:ext uri="{FF2B5EF4-FFF2-40B4-BE49-F238E27FC236}">
                <a16:creationId xmlns:a16="http://schemas.microsoft.com/office/drawing/2014/main" id="{0352E76F-81DE-DC66-6187-51C6355C7D67}"/>
              </a:ext>
            </a:extLst>
          </p:cNvPr>
          <p:cNvSpPr/>
          <p:nvPr/>
        </p:nvSpPr>
        <p:spPr>
          <a:xfrm>
            <a:off x="555434" y="2459736"/>
            <a:ext cx="3418829" cy="954210"/>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AA1111A4-AFB0-F14A-ED8D-7B2079070EA0}"/>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4A042BB3-EAF3-9DC4-799B-C195E3F15155}"/>
              </a:ext>
            </a:extLst>
          </p:cNvPr>
          <p:cNvSpPr txBox="1">
            <a:spLocks/>
          </p:cNvSpPr>
          <p:nvPr/>
        </p:nvSpPr>
        <p:spPr>
          <a:xfrm>
            <a:off x="747775"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Offering others constructive input and/or redirecting them in a respectful manner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Accepting difficult messaging graciously and with careful consideration  </a:t>
            </a:r>
          </a:p>
        </p:txBody>
      </p:sp>
      <p:grpSp>
        <p:nvGrpSpPr>
          <p:cNvPr id="20" name="Group 19">
            <a:extLst>
              <a:ext uri="{FF2B5EF4-FFF2-40B4-BE49-F238E27FC236}">
                <a16:creationId xmlns:a16="http://schemas.microsoft.com/office/drawing/2014/main" id="{514080BC-3C79-BBEE-ABEB-FBC05681E346}"/>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16F03091-CB3B-1C8C-6441-6E9B8DAED904}"/>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56269643-536B-740F-2B70-AA46E5ABA9E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74576523-C601-84F7-E039-1A3D175EAD44}"/>
              </a:ext>
            </a:extLst>
          </p:cNvPr>
          <p:cNvGrpSpPr/>
          <p:nvPr/>
        </p:nvGrpSpPr>
        <p:grpSpPr>
          <a:xfrm>
            <a:off x="10323576" y="4242816"/>
            <a:ext cx="1512750" cy="1757812"/>
            <a:chOff x="8497750" y="4120285"/>
            <a:chExt cx="1512750" cy="175781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D3A09A51-050C-6D1B-FF1B-70887422A913}"/>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6" name="TextBox 5">
              <a:extLst>
                <a:ext uri="{FF2B5EF4-FFF2-40B4-BE49-F238E27FC236}">
                  <a16:creationId xmlns:a16="http://schemas.microsoft.com/office/drawing/2014/main" id="{1DA7E76C-3C86-DC67-0730-D5DD0E03067F}"/>
                </a:ext>
              </a:extLst>
            </p:cNvPr>
            <p:cNvSpPr txBox="1"/>
            <p:nvPr/>
          </p:nvSpPr>
          <p:spPr>
            <a:xfrm>
              <a:off x="8592767" y="4586629"/>
              <a:ext cx="1214243" cy="830997"/>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Giving &amp; Receiving</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Feedback</a:t>
              </a:r>
            </a:p>
          </p:txBody>
        </p:sp>
      </p:grpSp>
      <p:sp>
        <p:nvSpPr>
          <p:cNvPr id="3" name="TextBox 2">
            <a:hlinkClick r:id="" action="ppaction://hlinkshowjump?jump=nextslide"/>
            <a:extLst>
              <a:ext uri="{FF2B5EF4-FFF2-40B4-BE49-F238E27FC236}">
                <a16:creationId xmlns:a16="http://schemas.microsoft.com/office/drawing/2014/main" id="{AAD6D371-36E3-D893-7454-FF3F6917F2C6}"/>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1" name="Oval 10">
            <a:hlinkClick r:id="rId6" action="ppaction://hlinksldjump"/>
            <a:extLst>
              <a:ext uri="{FF2B5EF4-FFF2-40B4-BE49-F238E27FC236}">
                <a16:creationId xmlns:a16="http://schemas.microsoft.com/office/drawing/2014/main" id="{54C13642-1A74-0142-D821-E2E3C9D3C050}"/>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818035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5A889-1176-6CA9-70B1-2A70DCEA01CC}"/>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6D323D6B-163D-D7C4-5944-5CA67C828A7D}"/>
              </a:ext>
            </a:extLst>
          </p:cNvPr>
          <p:cNvSpPr/>
          <p:nvPr/>
        </p:nvSpPr>
        <p:spPr>
          <a:xfrm>
            <a:off x="4113407" y="2441448"/>
            <a:ext cx="347996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8CAF928E-F259-C375-C89F-7FE991907F39}"/>
              </a:ext>
            </a:extLst>
          </p:cNvPr>
          <p:cNvSpPr/>
          <p:nvPr/>
        </p:nvSpPr>
        <p:spPr>
          <a:xfrm>
            <a:off x="555434" y="2441448"/>
            <a:ext cx="3418829"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FAEF6233-A1BD-D9F5-B1D7-C8C29E03B984}"/>
              </a:ext>
            </a:extLst>
          </p:cNvPr>
          <p:cNvSpPr>
            <a:spLocks noGrp="1"/>
          </p:cNvSpPr>
          <p:nvPr>
            <p:ph type="title"/>
          </p:nvPr>
        </p:nvSpPr>
        <p:spPr>
          <a:xfrm>
            <a:off x="1106904" y="691704"/>
            <a:ext cx="10246896" cy="980098"/>
          </a:xfrm>
        </p:spPr>
        <p:txBody>
          <a:bodyPr/>
          <a:lstStyle/>
          <a:p>
            <a:r>
              <a:rPr lang="en-GB" sz="3600"/>
              <a:t>Advanced Skills</a:t>
            </a:r>
          </a:p>
        </p:txBody>
      </p:sp>
      <p:sp>
        <p:nvSpPr>
          <p:cNvPr id="17" name="Rectangle: Rounded Corners 16">
            <a:extLst>
              <a:ext uri="{FF2B5EF4-FFF2-40B4-BE49-F238E27FC236}">
                <a16:creationId xmlns:a16="http://schemas.microsoft.com/office/drawing/2014/main" id="{4781093B-9049-51FF-F5D1-8B63B70C981A}"/>
              </a:ext>
            </a:extLst>
          </p:cNvPr>
          <p:cNvSpPr/>
          <p:nvPr/>
        </p:nvSpPr>
        <p:spPr>
          <a:xfrm>
            <a:off x="7681292" y="2441448"/>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3E424A-751C-2C4B-268C-9C5AD68F8FBF}"/>
              </a:ext>
            </a:extLst>
          </p:cNvPr>
          <p:cNvGrpSpPr/>
          <p:nvPr/>
        </p:nvGrpSpPr>
        <p:grpSpPr>
          <a:xfrm>
            <a:off x="7795539" y="2624332"/>
            <a:ext cx="334966" cy="334966"/>
            <a:chOff x="634298" y="2572951"/>
            <a:chExt cx="471189" cy="471188"/>
          </a:xfrm>
          <a:solidFill>
            <a:schemeClr val="bg1"/>
          </a:solidFill>
        </p:grpSpPr>
        <p:sp>
          <p:nvSpPr>
            <p:cNvPr id="25" name="Oval 24">
              <a:extLst>
                <a:ext uri="{FF2B5EF4-FFF2-40B4-BE49-F238E27FC236}">
                  <a16:creationId xmlns:a16="http://schemas.microsoft.com/office/drawing/2014/main" id="{5953C3E0-1E81-1B00-87CC-E27C9BFB25A9}"/>
                </a:ext>
              </a:extLst>
            </p:cNvPr>
            <p:cNvSpPr/>
            <p:nvPr/>
          </p:nvSpPr>
          <p:spPr>
            <a:xfrm>
              <a:off x="634298" y="2572951"/>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4135DAA-1ED4-DC6A-2498-97B0435AF9A7}"/>
                </a:ext>
              </a:extLst>
            </p:cNvPr>
            <p:cNvSpPr/>
            <p:nvPr/>
          </p:nvSpPr>
          <p:spPr>
            <a:xfrm>
              <a:off x="693364" y="2624396"/>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44BF18A7-BF48-54C0-CC1C-A56C8786E45C}"/>
              </a:ext>
            </a:extLst>
          </p:cNvPr>
          <p:cNvSpPr txBox="1"/>
          <p:nvPr/>
        </p:nvSpPr>
        <p:spPr>
          <a:xfrm>
            <a:off x="1124712" y="1533114"/>
            <a:ext cx="469846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Giving &amp; Receiving Feedback </a:t>
            </a:r>
          </a:p>
        </p:txBody>
      </p:sp>
      <p:sp>
        <p:nvSpPr>
          <p:cNvPr id="18" name="Rectangle: Rounded Corners 17">
            <a:extLst>
              <a:ext uri="{FF2B5EF4-FFF2-40B4-BE49-F238E27FC236}">
                <a16:creationId xmlns:a16="http://schemas.microsoft.com/office/drawing/2014/main" id="{A829159C-9739-F344-DD26-42CE42D6ACFE}"/>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6B8C723F-30E7-5D62-A382-E08EEA334B86}"/>
              </a:ext>
            </a:extLst>
          </p:cNvPr>
          <p:cNvSpPr txBox="1">
            <a:spLocks/>
          </p:cNvSpPr>
          <p:nvPr/>
        </p:nvSpPr>
        <p:spPr>
          <a:xfrm>
            <a:off x="747774" y="3267545"/>
            <a:ext cx="7783277"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benefit from both direct and exploratory feedback. Aim to balance clear, actionable advice with discussing options in an open-ended way.  </a:t>
            </a:r>
          </a:p>
        </p:txBody>
      </p:sp>
      <p:grpSp>
        <p:nvGrpSpPr>
          <p:cNvPr id="20" name="Group 19">
            <a:extLst>
              <a:ext uri="{FF2B5EF4-FFF2-40B4-BE49-F238E27FC236}">
                <a16:creationId xmlns:a16="http://schemas.microsoft.com/office/drawing/2014/main" id="{AEDD3AF9-0494-9425-5E58-D3CE55E0F8DB}"/>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4F8D3D47-816C-B89C-4A40-CB4566A8E66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3564EFC6-3ABE-E8FC-7CE5-B33D8EF476CC}"/>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D8B27C5E-6B38-2DDB-9C03-BF259163E5F0}"/>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5678BB99-E47E-A28A-CB19-4DBA98E695A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D8BEA37D-6C34-92A4-0AB1-421EA855F09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8A67BBFF-06F5-0116-74E5-0B81A259CD59}"/>
              </a:ext>
            </a:extLst>
          </p:cNvPr>
          <p:cNvGrpSpPr/>
          <p:nvPr/>
        </p:nvGrpSpPr>
        <p:grpSpPr>
          <a:xfrm>
            <a:off x="10323576" y="4242816"/>
            <a:ext cx="1512750" cy="1757812"/>
            <a:chOff x="8497750" y="4120285"/>
            <a:chExt cx="1512750" cy="175781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C77FB668-0E40-CC57-F3CC-E1A8528F613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6" name="TextBox 5">
              <a:extLst>
                <a:ext uri="{FF2B5EF4-FFF2-40B4-BE49-F238E27FC236}">
                  <a16:creationId xmlns:a16="http://schemas.microsoft.com/office/drawing/2014/main" id="{2F25E310-DE25-6E99-41EC-C6062AB71D0A}"/>
                </a:ext>
              </a:extLst>
            </p:cNvPr>
            <p:cNvSpPr txBox="1"/>
            <p:nvPr/>
          </p:nvSpPr>
          <p:spPr>
            <a:xfrm>
              <a:off x="8592767" y="4586629"/>
              <a:ext cx="1214243" cy="830997"/>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Giving &amp; Receiving</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Feedback</a:t>
              </a:r>
            </a:p>
          </p:txBody>
        </p:sp>
      </p:grpSp>
      <p:sp>
        <p:nvSpPr>
          <p:cNvPr id="3" name="TextBox 2">
            <a:hlinkClick r:id="" action="ppaction://hlinkshowjump?jump=nextslide"/>
            <a:extLst>
              <a:ext uri="{FF2B5EF4-FFF2-40B4-BE49-F238E27FC236}">
                <a16:creationId xmlns:a16="http://schemas.microsoft.com/office/drawing/2014/main" id="{3ECB7BC6-BC4B-519D-74B5-51DF6171E38C}"/>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7" name="Oval 6">
            <a:hlinkClick r:id="rId6" action="ppaction://hlinksldjump"/>
            <a:extLst>
              <a:ext uri="{FF2B5EF4-FFF2-40B4-BE49-F238E27FC236}">
                <a16:creationId xmlns:a16="http://schemas.microsoft.com/office/drawing/2014/main" id="{720C99EA-0C43-596C-50C7-368886ABF77F}"/>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5709512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D54F6-F196-0E71-3DE7-74AD367EC8C5}"/>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06E3857A-A30E-576B-42F5-62F821463518}"/>
              </a:ext>
            </a:extLst>
          </p:cNvPr>
          <p:cNvSpPr/>
          <p:nvPr/>
        </p:nvSpPr>
        <p:spPr>
          <a:xfrm>
            <a:off x="4113407" y="2441448"/>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C52796D3-3172-5BA0-5C70-D026C8748E05}"/>
              </a:ext>
            </a:extLst>
          </p:cNvPr>
          <p:cNvSpPr/>
          <p:nvPr/>
        </p:nvSpPr>
        <p:spPr>
          <a:xfrm>
            <a:off x="555434" y="2441448"/>
            <a:ext cx="3418829"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9A922505-8D35-BFC5-867F-EE7C5B716F91}"/>
              </a:ext>
            </a:extLst>
          </p:cNvPr>
          <p:cNvSpPr>
            <a:spLocks noGrp="1"/>
          </p:cNvSpPr>
          <p:nvPr>
            <p:ph type="title"/>
          </p:nvPr>
        </p:nvSpPr>
        <p:spPr>
          <a:xfrm>
            <a:off x="1106904" y="691704"/>
            <a:ext cx="10246896" cy="980098"/>
          </a:xfrm>
        </p:spPr>
        <p:txBody>
          <a:bodyPr/>
          <a:lstStyle/>
          <a:p>
            <a:r>
              <a:rPr lang="en-GB" sz="3600"/>
              <a:t>Advanced Skills</a:t>
            </a:r>
          </a:p>
        </p:txBody>
      </p:sp>
      <p:sp>
        <p:nvSpPr>
          <p:cNvPr id="17" name="Rectangle: Rounded Corners 16">
            <a:extLst>
              <a:ext uri="{FF2B5EF4-FFF2-40B4-BE49-F238E27FC236}">
                <a16:creationId xmlns:a16="http://schemas.microsoft.com/office/drawing/2014/main" id="{F99B11D7-20C9-B17D-9D8E-5B46BBF6BE98}"/>
              </a:ext>
            </a:extLst>
          </p:cNvPr>
          <p:cNvSpPr/>
          <p:nvPr/>
        </p:nvSpPr>
        <p:spPr>
          <a:xfrm>
            <a:off x="7681292" y="2441448"/>
            <a:ext cx="3418829" cy="652657"/>
          </a:xfrm>
          <a:prstGeom prst="roundRect">
            <a:avLst>
              <a:gd name="adj" fmla="val 10984"/>
            </a:avLst>
          </a:prstGeom>
          <a:solidFill>
            <a:srgbClr val="2E8A7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25AE2C0-3B08-8FDF-6902-CFB9B3B7368C}"/>
              </a:ext>
            </a:extLst>
          </p:cNvPr>
          <p:cNvGrpSpPr/>
          <p:nvPr/>
        </p:nvGrpSpPr>
        <p:grpSpPr>
          <a:xfrm>
            <a:off x="7795539" y="2410856"/>
            <a:ext cx="334966" cy="548439"/>
            <a:chOff x="634298" y="2272663"/>
            <a:chExt cx="471189" cy="771476"/>
          </a:xfrm>
          <a:solidFill>
            <a:schemeClr val="bg1"/>
          </a:solidFill>
        </p:grpSpPr>
        <p:sp>
          <p:nvSpPr>
            <p:cNvPr id="25" name="Oval 24">
              <a:extLst>
                <a:ext uri="{FF2B5EF4-FFF2-40B4-BE49-F238E27FC236}">
                  <a16:creationId xmlns:a16="http://schemas.microsoft.com/office/drawing/2014/main" id="{49D4A0EC-0702-A036-B3E6-2E55705BDCAA}"/>
                </a:ext>
              </a:extLst>
            </p:cNvPr>
            <p:cNvSpPr/>
            <p:nvPr/>
          </p:nvSpPr>
          <p:spPr>
            <a:xfrm>
              <a:off x="634298" y="2572951"/>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6C44A270-3CBA-3876-D661-B81CD48D1517}"/>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8C6FD4FB-2098-7834-6DFA-9277526CB81E}"/>
              </a:ext>
            </a:extLst>
          </p:cNvPr>
          <p:cNvSpPr txBox="1"/>
          <p:nvPr/>
        </p:nvSpPr>
        <p:spPr>
          <a:xfrm>
            <a:off x="1124712" y="1533114"/>
            <a:ext cx="445265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Giving &amp; Receiving Feedback </a:t>
            </a:r>
          </a:p>
        </p:txBody>
      </p:sp>
      <p:sp>
        <p:nvSpPr>
          <p:cNvPr id="18" name="Rectangle: Rounded Corners 17">
            <a:extLst>
              <a:ext uri="{FF2B5EF4-FFF2-40B4-BE49-F238E27FC236}">
                <a16:creationId xmlns:a16="http://schemas.microsoft.com/office/drawing/2014/main" id="{1C488C4C-A925-2D89-04C0-64408C5AD744}"/>
              </a:ext>
            </a:extLst>
          </p:cNvPr>
          <p:cNvSpPr/>
          <p:nvPr/>
        </p:nvSpPr>
        <p:spPr>
          <a:xfrm>
            <a:off x="545522" y="3067272"/>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1A99AFDB-5E37-F627-7C2A-99C4AF1575E5}"/>
              </a:ext>
            </a:extLst>
          </p:cNvPr>
          <p:cNvSpPr/>
          <p:nvPr/>
        </p:nvSpPr>
        <p:spPr>
          <a:xfrm>
            <a:off x="7681292" y="2441448"/>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19" name="Content Placeholder 1">
            <a:extLst>
              <a:ext uri="{FF2B5EF4-FFF2-40B4-BE49-F238E27FC236}">
                <a16:creationId xmlns:a16="http://schemas.microsoft.com/office/drawing/2014/main" id="{534F0121-51B7-6FAD-C4BD-724165427107}"/>
              </a:ext>
            </a:extLst>
          </p:cNvPr>
          <p:cNvSpPr txBox="1">
            <a:spLocks/>
          </p:cNvSpPr>
          <p:nvPr/>
        </p:nvSpPr>
        <p:spPr>
          <a:xfrm>
            <a:off x="656407" y="3227353"/>
            <a:ext cx="10049693"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Bef>
                <a:spcPts val="600"/>
              </a:spcBef>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You will tend to structure feedback clearly and concisely, but you may tend to be too blunt or impersonal. Balance facts or critique with praise and encouragement. When receiving feedback, listen for both tone and factual content.</a:t>
            </a: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You will tend to give supportive feedback that incorporates specific, practical examples. Don’t forget to offer constructive critique as well. Try not to take any negative feedback personally; you are not being criticized as a person. Use feedback to improve your performance.</a:t>
            </a: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You may hesitate to deliver critical feedback but remember that it helps the person grow. Provide specifics and clear recommendations or actions. Try not to take any negative feedback personally; you are not being criticized as a person. Use it to improve your performance. </a:t>
            </a: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Your feedback style may sometimes appear a little cold or critical. Start with the positives, then balance criticism with praise. If you receive feedback that feels vague or emotional, you may be tempted to dismiss it. Instead, engage and ask questions to unearth specifics and underlying meanings.</a:t>
            </a: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1342994A-B782-2491-5A1F-3F0244F9EC42}"/>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FAD8496F-C25C-DDE5-EC1E-1E9DDE84F40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728D8B0A-17F2-7673-7FF8-0E3AE53631D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1E85EC40-4CA7-B03A-3BBB-88D4278028EB}"/>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AC8FEBCA-269F-42C7-97E5-B0D32BCA13B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A54E422F-5141-47CF-71AC-2BF74E8286F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DBA4D683-7202-7516-0B26-5F444F896F4E}"/>
              </a:ext>
            </a:extLst>
          </p:cNvPr>
          <p:cNvGrpSpPr/>
          <p:nvPr/>
        </p:nvGrpSpPr>
        <p:grpSpPr>
          <a:xfrm>
            <a:off x="7798004" y="2624328"/>
            <a:ext cx="338328" cy="338328"/>
            <a:chOff x="687637" y="2265052"/>
            <a:chExt cx="338328" cy="338328"/>
          </a:xfrm>
        </p:grpSpPr>
        <p:sp>
          <p:nvSpPr>
            <p:cNvPr id="5" name="Oval 4">
              <a:extLst>
                <a:ext uri="{FF2B5EF4-FFF2-40B4-BE49-F238E27FC236}">
                  <a16:creationId xmlns:a16="http://schemas.microsoft.com/office/drawing/2014/main" id="{B86B637D-2E48-A1E0-27EE-3D8AD55F642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A3D48A7A-86CF-B7C7-707C-B3A71228938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780EAC25-FE69-649A-BE0F-A2063F568781}"/>
              </a:ext>
            </a:extLst>
          </p:cNvPr>
          <p:cNvGrpSpPr/>
          <p:nvPr/>
        </p:nvGrpSpPr>
        <p:grpSpPr>
          <a:xfrm>
            <a:off x="10545998" y="4074489"/>
            <a:ext cx="1512750" cy="1757812"/>
            <a:chOff x="8497750" y="4120285"/>
            <a:chExt cx="1512750" cy="1757812"/>
          </a:xfrm>
        </p:grpSpPr>
        <p:pic>
          <p:nvPicPr>
            <p:cNvPr id="13" name="Picture 12" descr="A black background with a black square&#10;&#10;Description automatically generated with medium confidence">
              <a:extLst>
                <a:ext uri="{FF2B5EF4-FFF2-40B4-BE49-F238E27FC236}">
                  <a16:creationId xmlns:a16="http://schemas.microsoft.com/office/drawing/2014/main" id="{BB39E65B-9953-10F3-25CA-896D71867AFF}"/>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15" name="TextBox 14">
              <a:extLst>
                <a:ext uri="{FF2B5EF4-FFF2-40B4-BE49-F238E27FC236}">
                  <a16:creationId xmlns:a16="http://schemas.microsoft.com/office/drawing/2014/main" id="{49ECA932-8805-3EBD-D3AB-BBD48DA4FCE5}"/>
                </a:ext>
              </a:extLst>
            </p:cNvPr>
            <p:cNvSpPr txBox="1"/>
            <p:nvPr/>
          </p:nvSpPr>
          <p:spPr>
            <a:xfrm>
              <a:off x="8592767" y="4586629"/>
              <a:ext cx="1214243" cy="830997"/>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Giving &amp; Receiving</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Feedback</a:t>
              </a:r>
            </a:p>
          </p:txBody>
        </p:sp>
      </p:grpSp>
      <p:sp>
        <p:nvSpPr>
          <p:cNvPr id="9" name="TextBox 8">
            <a:hlinkClick r:id="" action="ppaction://hlinkshowjump?jump=nextslide"/>
            <a:extLst>
              <a:ext uri="{FF2B5EF4-FFF2-40B4-BE49-F238E27FC236}">
                <a16:creationId xmlns:a16="http://schemas.microsoft.com/office/drawing/2014/main" id="{F6A45B2D-832C-4269-DBC5-B11E9BE81823}"/>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0" name="Oval 9">
            <a:hlinkClick r:id="rId6" action="ppaction://hlinksldjump"/>
            <a:extLst>
              <a:ext uri="{FF2B5EF4-FFF2-40B4-BE49-F238E27FC236}">
                <a16:creationId xmlns:a16="http://schemas.microsoft.com/office/drawing/2014/main" id="{3B76AC10-8D2B-EBC7-F186-44E8E650402A}"/>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185922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5D3EF-E2DC-806E-B6BA-D241DBE51CEE}"/>
              </a:ext>
            </a:extLst>
          </p:cNvPr>
          <p:cNvSpPr>
            <a:spLocks noGrp="1"/>
          </p:cNvSpPr>
          <p:nvPr>
            <p:ph type="title"/>
          </p:nvPr>
        </p:nvSpPr>
        <p:spPr>
          <a:xfrm>
            <a:off x="1106904" y="892664"/>
            <a:ext cx="11085096" cy="980098"/>
          </a:xfrm>
        </p:spPr>
        <p:txBody>
          <a:bodyPr/>
          <a:lstStyle/>
          <a:p>
            <a:r>
              <a:rPr lang="en-GB"/>
              <a:t>Type + Communication</a:t>
            </a:r>
          </a:p>
        </p:txBody>
      </p:sp>
      <p:sp>
        <p:nvSpPr>
          <p:cNvPr id="15" name="TextBox 14">
            <a:extLst>
              <a:ext uri="{FF2B5EF4-FFF2-40B4-BE49-F238E27FC236}">
                <a16:creationId xmlns:a16="http://schemas.microsoft.com/office/drawing/2014/main" id="{553BCFCB-E4A4-2139-A5CD-720FBA3468A9}"/>
              </a:ext>
            </a:extLst>
          </p:cNvPr>
          <p:cNvSpPr txBox="1"/>
          <p:nvPr/>
        </p:nvSpPr>
        <p:spPr>
          <a:xfrm>
            <a:off x="1134017" y="1782151"/>
            <a:ext cx="1532658" cy="369332"/>
          </a:xfrm>
          <a:prstGeom prst="rect">
            <a:avLst/>
          </a:prstGeom>
          <a:noFill/>
        </p:spPr>
        <p:txBody>
          <a:bodyPr wrap="square">
            <a:spAutoFit/>
          </a:bodyPr>
          <a:lstStyle/>
          <a:p>
            <a:r>
              <a:rPr lang="en-GB">
                <a:solidFill>
                  <a:schemeClr val="tx2"/>
                </a:solidFill>
                <a:latin typeface="Open Sans" panose="020B0606030504020204" pitchFamily="34" charset="0"/>
                <a:ea typeface="Open Sans" panose="020B0606030504020204" pitchFamily="34" charset="0"/>
                <a:cs typeface="Open Sans" panose="020B0606030504020204" pitchFamily="34" charset="0"/>
              </a:rPr>
              <a:t>Definition</a:t>
            </a:r>
          </a:p>
        </p:txBody>
      </p:sp>
      <p:sp>
        <p:nvSpPr>
          <p:cNvPr id="16" name="TextBox 15">
            <a:extLst>
              <a:ext uri="{FF2B5EF4-FFF2-40B4-BE49-F238E27FC236}">
                <a16:creationId xmlns:a16="http://schemas.microsoft.com/office/drawing/2014/main" id="{B1548D23-CC4A-0587-C3AE-6EBC61A80F05}"/>
              </a:ext>
            </a:extLst>
          </p:cNvPr>
          <p:cNvSpPr txBox="1"/>
          <p:nvPr/>
        </p:nvSpPr>
        <p:spPr>
          <a:xfrm>
            <a:off x="1134016" y="2133998"/>
            <a:ext cx="10175333" cy="523220"/>
          </a:xfrm>
          <a:prstGeom prst="rect">
            <a:avLst/>
          </a:prstGeom>
          <a:noFill/>
        </p:spPr>
        <p:txBody>
          <a:bodyPr wrap="square">
            <a:spAutoFit/>
          </a:bodyPr>
          <a:lstStyle/>
          <a:p>
            <a:r>
              <a:rPr lang="en-US" sz="1400" b="0" i="0">
                <a:solidFill>
                  <a:srgbClr val="114853"/>
                </a:solidFill>
                <a:effectLst/>
                <a:latin typeface="Open Sans" panose="020B0606030504020204" pitchFamily="34" charset="0"/>
              </a:rPr>
              <a:t>Type and Communication combine the knowledge of </a:t>
            </a:r>
            <a:r>
              <a:rPr lang="en-US" sz="1400" b="1" i="0">
                <a:solidFill>
                  <a:srgbClr val="114853"/>
                </a:solidFill>
                <a:effectLst/>
                <a:latin typeface="Open Sans" panose="020B0606030504020204" pitchFamily="34" charset="0"/>
              </a:rPr>
              <a:t>MBTI</a:t>
            </a:r>
            <a:r>
              <a:rPr lang="en-US" sz="1400" b="1" i="0" baseline="30000">
                <a:solidFill>
                  <a:srgbClr val="114853"/>
                </a:solidFill>
                <a:effectLst/>
                <a:latin typeface="Open Sans" panose="020B0606030504020204" pitchFamily="34" charset="0"/>
              </a:rPr>
              <a:t>®</a:t>
            </a:r>
            <a:r>
              <a:rPr lang="en-US" sz="1400" b="1" i="0">
                <a:solidFill>
                  <a:srgbClr val="114853"/>
                </a:solidFill>
                <a:effectLst/>
                <a:latin typeface="Open Sans" panose="020B0606030504020204" pitchFamily="34" charset="0"/>
              </a:rPr>
              <a:t> type preferences with the communication skills</a:t>
            </a:r>
            <a:r>
              <a:rPr lang="en-US" sz="1400" b="0" i="0">
                <a:solidFill>
                  <a:srgbClr val="114853"/>
                </a:solidFill>
                <a:effectLst/>
                <a:latin typeface="Open Sans" panose="020B0606030504020204" pitchFamily="34" charset="0"/>
              </a:rPr>
              <a:t> required to convey information, thoughts, and emotions within various contexts and situations to drive the best outcomes.  </a:t>
            </a:r>
            <a:endParaRPr lang="en-US" sz="1400"/>
          </a:p>
        </p:txBody>
      </p:sp>
      <p:cxnSp>
        <p:nvCxnSpPr>
          <p:cNvPr id="17" name="Straight Connector 16">
            <a:extLst>
              <a:ext uri="{FF2B5EF4-FFF2-40B4-BE49-F238E27FC236}">
                <a16:creationId xmlns:a16="http://schemas.microsoft.com/office/drawing/2014/main" id="{8718D5B3-F1C3-80D0-42A3-81759DC73000}"/>
              </a:ext>
            </a:extLst>
          </p:cNvPr>
          <p:cNvCxnSpPr>
            <a:cxnSpLocks/>
          </p:cNvCxnSpPr>
          <p:nvPr/>
        </p:nvCxnSpPr>
        <p:spPr>
          <a:xfrm flipH="1">
            <a:off x="6442327"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B83F0E3D-2C2C-9862-37CC-004FEFBBC72F}"/>
              </a:ext>
            </a:extLst>
          </p:cNvPr>
          <p:cNvSpPr txBox="1"/>
          <p:nvPr/>
        </p:nvSpPr>
        <p:spPr>
          <a:xfrm>
            <a:off x="7212999" y="3244334"/>
            <a:ext cx="2133600" cy="369332"/>
          </a:xfrm>
          <a:prstGeom prst="rect">
            <a:avLst/>
          </a:prstGeom>
          <a:noFill/>
        </p:spPr>
        <p:txBody>
          <a:bodyPr wrap="square" rtlCol="0">
            <a:spAutoFit/>
          </a:bodyPr>
          <a:lstStyle/>
          <a:p>
            <a:r>
              <a:rPr lang="en-US"/>
              <a:t>Follow These Steps</a:t>
            </a:r>
          </a:p>
        </p:txBody>
      </p:sp>
      <p:cxnSp>
        <p:nvCxnSpPr>
          <p:cNvPr id="19" name="Straight Connector 18">
            <a:extLst>
              <a:ext uri="{FF2B5EF4-FFF2-40B4-BE49-F238E27FC236}">
                <a16:creationId xmlns:a16="http://schemas.microsoft.com/office/drawing/2014/main" id="{95418458-E2B7-C8AD-F65F-3DF289FAB915}"/>
              </a:ext>
            </a:extLst>
          </p:cNvPr>
          <p:cNvCxnSpPr>
            <a:cxnSpLocks/>
          </p:cNvCxnSpPr>
          <p:nvPr/>
        </p:nvCxnSpPr>
        <p:spPr>
          <a:xfrm flipH="1">
            <a:off x="9274026"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4E57BA47-567F-C449-A0EB-015F24136D51}"/>
              </a:ext>
            </a:extLst>
          </p:cNvPr>
          <p:cNvSpPr txBox="1"/>
          <p:nvPr/>
        </p:nvSpPr>
        <p:spPr>
          <a:xfrm>
            <a:off x="6380166" y="3958861"/>
            <a:ext cx="4818778" cy="1323439"/>
          </a:xfrm>
          <a:prstGeom prst="rect">
            <a:avLst/>
          </a:prstGeom>
          <a:noFill/>
        </p:spPr>
        <p:txBody>
          <a:bodyPr wrap="square" rtlCol="0">
            <a:spAutoFit/>
          </a:bodyPr>
          <a:lstStyle/>
          <a:p>
            <a:pPr marL="342900" indent="-342900">
              <a:buFont typeface="+mj-lt"/>
              <a:buAutoNum type="arabicPeriod"/>
            </a:pPr>
            <a:r>
              <a:rPr lang="en-US" sz="1600">
                <a:solidFill>
                  <a:srgbClr val="0C4853"/>
                </a:solidFill>
                <a:latin typeface="Open Sans bold" panose="020B0806030504020204" pitchFamily="34" charset="0"/>
                <a:ea typeface="Open Sans bold" panose="020B0806030504020204" pitchFamily="34" charset="0"/>
                <a:cs typeface="Open Sans bold" panose="020B0806030504020204" pitchFamily="34" charset="0"/>
              </a:rPr>
              <a:t>Explore the Skill Development Framework</a:t>
            </a:r>
          </a:p>
          <a:p>
            <a:pPr marL="342900" indent="-342900">
              <a:buFont typeface="+mj-lt"/>
              <a:buAutoNum type="arabicPeriod"/>
            </a:pPr>
            <a:endParaRPr lang="en-US" sz="1600">
              <a:solidFill>
                <a:srgbClr val="0C4853"/>
              </a:solidFill>
              <a:latin typeface="Open Sans bold" panose="020B0806030504020204" pitchFamily="34" charset="0"/>
              <a:ea typeface="Open Sans bold" panose="020B0806030504020204" pitchFamily="34" charset="0"/>
              <a:cs typeface="Open Sans bold" panose="020B0806030504020204" pitchFamily="34" charset="0"/>
            </a:endParaRPr>
          </a:p>
          <a:p>
            <a:pPr marL="342900" indent="-342900">
              <a:buFont typeface="+mj-lt"/>
              <a:buAutoNum type="arabicPeriod"/>
            </a:pPr>
            <a:r>
              <a:rPr lang="en-US" sz="1600">
                <a:solidFill>
                  <a:srgbClr val="0C4853"/>
                </a:solidFill>
                <a:latin typeface="Open Sans bold" panose="020B0806030504020204" pitchFamily="34" charset="0"/>
                <a:ea typeface="Open Sans bold" panose="020B0806030504020204" pitchFamily="34" charset="0"/>
                <a:cs typeface="Open Sans bold" panose="020B0806030504020204" pitchFamily="34" charset="0"/>
              </a:rPr>
              <a:t>Acquire Basic Skills</a:t>
            </a:r>
          </a:p>
          <a:p>
            <a:pPr marL="342900" indent="-342900">
              <a:buFont typeface="+mj-lt"/>
              <a:buAutoNum type="arabicPeriod"/>
            </a:pPr>
            <a:endParaRPr lang="en-US" sz="1600">
              <a:solidFill>
                <a:srgbClr val="0C4853"/>
              </a:solidFill>
              <a:latin typeface="Open Sans bold" panose="020B0806030504020204" pitchFamily="34" charset="0"/>
              <a:ea typeface="Open Sans bold" panose="020B0806030504020204" pitchFamily="34" charset="0"/>
              <a:cs typeface="Open Sans bold" panose="020B0806030504020204" pitchFamily="34" charset="0"/>
            </a:endParaRPr>
          </a:p>
          <a:p>
            <a:pPr marL="342900" indent="-342900">
              <a:buFont typeface="+mj-lt"/>
              <a:buAutoNum type="arabicPeriod"/>
            </a:pPr>
            <a:r>
              <a:rPr lang="en-US" sz="1600">
                <a:solidFill>
                  <a:srgbClr val="0C4853"/>
                </a:solidFill>
                <a:latin typeface="Open Sans bold" panose="020B0806030504020204" pitchFamily="34" charset="0"/>
                <a:ea typeface="Open Sans bold" panose="020B0806030504020204" pitchFamily="34" charset="0"/>
                <a:cs typeface="Open Sans bold" panose="020B0806030504020204" pitchFamily="34" charset="0"/>
              </a:rPr>
              <a:t>Cultivate Advanced Skills</a:t>
            </a:r>
          </a:p>
        </p:txBody>
      </p:sp>
      <p:pic>
        <p:nvPicPr>
          <p:cNvPr id="3" name="Picture 2" descr="A diagram of different types of communication&#10;&#10;AI-generated content may be incorrect.">
            <a:extLst>
              <a:ext uri="{FF2B5EF4-FFF2-40B4-BE49-F238E27FC236}">
                <a16:creationId xmlns:a16="http://schemas.microsoft.com/office/drawing/2014/main" id="{D3CEE20F-4E4E-D276-E9E8-0A9EB4235E07}"/>
              </a:ext>
            </a:extLst>
          </p:cNvPr>
          <p:cNvPicPr>
            <a:picLocks noChangeAspect="1"/>
          </p:cNvPicPr>
          <p:nvPr/>
        </p:nvPicPr>
        <p:blipFill>
          <a:blip r:embed="rId4"/>
          <a:stretch>
            <a:fillRect/>
          </a:stretch>
        </p:blipFill>
        <p:spPr>
          <a:xfrm>
            <a:off x="1131386" y="2780270"/>
            <a:ext cx="5027715" cy="3521676"/>
          </a:xfrm>
          <a:prstGeom prst="rect">
            <a:avLst/>
          </a:prstGeom>
        </p:spPr>
      </p:pic>
      <p:sp>
        <p:nvSpPr>
          <p:cNvPr id="4" name="TextBox 3">
            <a:hlinkClick r:id="" action="ppaction://hlinkshowjump?jump=nextslide"/>
            <a:extLst>
              <a:ext uri="{FF2B5EF4-FFF2-40B4-BE49-F238E27FC236}">
                <a16:creationId xmlns:a16="http://schemas.microsoft.com/office/drawing/2014/main" id="{FAC72A2A-3C83-21C5-0E1E-FF3AF770A6B3}"/>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5" name="Oval 4">
            <a:hlinkClick r:id="rId5" action="ppaction://hlinksldjump"/>
            <a:extLst>
              <a:ext uri="{FF2B5EF4-FFF2-40B4-BE49-F238E27FC236}">
                <a16:creationId xmlns:a16="http://schemas.microsoft.com/office/drawing/2014/main" id="{0A93147C-0295-BCC2-2810-2E0D70E224C6}"/>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477234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31800-9635-A786-F1A0-0ABF8A29BC3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DD0F5D4-4A51-FFAA-9AEF-15906B5D894B}"/>
              </a:ext>
            </a:extLst>
          </p:cNvPr>
          <p:cNvSpPr>
            <a:spLocks noGrp="1"/>
          </p:cNvSpPr>
          <p:nvPr>
            <p:ph type="title"/>
          </p:nvPr>
        </p:nvSpPr>
        <p:spPr>
          <a:xfrm>
            <a:off x="1106904" y="691704"/>
            <a:ext cx="10246896" cy="980098"/>
          </a:xfrm>
        </p:spPr>
        <p:txBody>
          <a:bodyPr/>
          <a:lstStyle/>
          <a:p>
            <a:r>
              <a:rPr lang="en-GB" sz="3600"/>
              <a:t>Advanced Skills</a:t>
            </a:r>
          </a:p>
        </p:txBody>
      </p:sp>
      <p:sp>
        <p:nvSpPr>
          <p:cNvPr id="3" name="Rectangle: Rounded Corners 2">
            <a:extLst>
              <a:ext uri="{FF2B5EF4-FFF2-40B4-BE49-F238E27FC236}">
                <a16:creationId xmlns:a16="http://schemas.microsoft.com/office/drawing/2014/main" id="{B50E7AD6-0C96-1A4F-9563-2CF572423465}"/>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34F21300-A8E2-E3B9-7513-D9D75B888603}"/>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C5B561C0-CA8B-26D8-791F-100A531C8EDA}"/>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C1531679-7BC8-93DD-CC13-38E4E988E7CD}"/>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5833DDBB-5F21-9FC4-970A-BBAFA6AC7AB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5B3560A6-4A27-F12C-5638-EC910398020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E12FEB69-0BD7-5291-34E4-D22520C3BABE}"/>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5" action="ppaction://hlinksldjump"/>
              <a:extLst>
                <a:ext uri="{FF2B5EF4-FFF2-40B4-BE49-F238E27FC236}">
                  <a16:creationId xmlns:a16="http://schemas.microsoft.com/office/drawing/2014/main" id="{6F42B3C1-779B-C221-197C-4FD2C78823A9}"/>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279FAD2-C8A9-E8A5-DD57-B97659270B8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F8F011D5-49C9-EC29-CA5C-3045BFA9FB4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9E9944A4-B680-94F8-A714-3198AE27238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3" name="TextBox 22">
            <a:extLst>
              <a:ext uri="{FF2B5EF4-FFF2-40B4-BE49-F238E27FC236}">
                <a16:creationId xmlns:a16="http://schemas.microsoft.com/office/drawing/2014/main" id="{2C7EBA5D-7890-0355-B85E-78C368F0230D}"/>
              </a:ext>
            </a:extLst>
          </p:cNvPr>
          <p:cNvSpPr txBox="1"/>
          <p:nvPr/>
        </p:nvSpPr>
        <p:spPr>
          <a:xfrm>
            <a:off x="1124712" y="1533114"/>
            <a:ext cx="445265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Incorporating Empathy</a:t>
            </a:r>
          </a:p>
        </p:txBody>
      </p:sp>
      <p:grpSp>
        <p:nvGrpSpPr>
          <p:cNvPr id="33" name="Group 32">
            <a:extLst>
              <a:ext uri="{FF2B5EF4-FFF2-40B4-BE49-F238E27FC236}">
                <a16:creationId xmlns:a16="http://schemas.microsoft.com/office/drawing/2014/main" id="{E3C26C5D-AF19-D944-292B-A454B093C7CA}"/>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6" action="ppaction://hlinksldjump"/>
              <a:extLst>
                <a:ext uri="{FF2B5EF4-FFF2-40B4-BE49-F238E27FC236}">
                  <a16:creationId xmlns:a16="http://schemas.microsoft.com/office/drawing/2014/main" id="{D2FC90A8-A816-132A-B445-A452F79A9CE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A80C3344-9C09-B463-9C0C-40ECD8FA49F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A905BDDD-B8C3-50C4-508A-9F196D622F4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25B4A6CE-51CB-8BD2-2B23-E6B9C2175F8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97C9EDAE-B72F-CF47-A681-E42A5BD3DBAE}"/>
              </a:ext>
            </a:extLst>
          </p:cNvPr>
          <p:cNvSpPr/>
          <p:nvPr/>
        </p:nvSpPr>
        <p:spPr>
          <a:xfrm>
            <a:off x="690943"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A8E491AB-F7F9-20B3-1539-BB87D026F392}"/>
              </a:ext>
            </a:extLst>
          </p:cNvPr>
          <p:cNvSpPr/>
          <p:nvPr/>
        </p:nvSpPr>
        <p:spPr>
          <a:xfrm>
            <a:off x="732933"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5514F09F-62DD-081E-5BED-D530D42DD0A4}"/>
              </a:ext>
            </a:extLst>
          </p:cNvPr>
          <p:cNvSpPr/>
          <p:nvPr/>
        </p:nvSpPr>
        <p:spPr>
          <a:xfrm>
            <a:off x="4227654"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B8E86593-D68D-6140-DB78-ADD152159F40}"/>
              </a:ext>
            </a:extLst>
          </p:cNvPr>
          <p:cNvSpPr/>
          <p:nvPr/>
        </p:nvSpPr>
        <p:spPr>
          <a:xfrm>
            <a:off x="4269644"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B4644193-30AE-2121-9925-752440E3C369}"/>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92EAA936-994A-3FBD-D176-A43E5B54043E}"/>
              </a:ext>
            </a:extLst>
          </p:cNvPr>
          <p:cNvSpPr/>
          <p:nvPr/>
        </p:nvSpPr>
        <p:spPr>
          <a:xfrm>
            <a:off x="783752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2" name="Group 11">
            <a:extLst>
              <a:ext uri="{FF2B5EF4-FFF2-40B4-BE49-F238E27FC236}">
                <a16:creationId xmlns:a16="http://schemas.microsoft.com/office/drawing/2014/main" id="{AFFED4BE-9E4E-DEFA-3EB4-E78D253311E8}"/>
              </a:ext>
            </a:extLst>
          </p:cNvPr>
          <p:cNvGrpSpPr/>
          <p:nvPr/>
        </p:nvGrpSpPr>
        <p:grpSpPr>
          <a:xfrm>
            <a:off x="10309168" y="4242816"/>
            <a:ext cx="1457618" cy="1679372"/>
            <a:chOff x="10513228" y="4124735"/>
            <a:chExt cx="1457618" cy="167937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D7B78F5A-312A-F554-B217-2708202DEAB5}"/>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09555" y="4242816"/>
              <a:ext cx="1679372" cy="1443210"/>
            </a:xfrm>
            <a:prstGeom prst="rect">
              <a:avLst/>
            </a:prstGeom>
          </p:spPr>
        </p:pic>
        <p:sp>
          <p:nvSpPr>
            <p:cNvPr id="6" name="TextBox 5">
              <a:extLst>
                <a:ext uri="{FF2B5EF4-FFF2-40B4-BE49-F238E27FC236}">
                  <a16:creationId xmlns:a16="http://schemas.microsoft.com/office/drawing/2014/main" id="{9601C3B9-5928-958D-404C-77D54E20AD06}"/>
                </a:ext>
              </a:extLst>
            </p:cNvPr>
            <p:cNvSpPr txBox="1"/>
            <p:nvPr/>
          </p:nvSpPr>
          <p:spPr>
            <a:xfrm>
              <a:off x="10513228" y="4731781"/>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Incorporating</a:t>
              </a:r>
            </a:p>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Empathy</a:t>
              </a:r>
            </a:p>
          </p:txBody>
        </p:sp>
      </p:grpSp>
      <p:sp>
        <p:nvSpPr>
          <p:cNvPr id="11" name="TextBox 10">
            <a:hlinkClick r:id="" action="ppaction://hlinkshowjump?jump=nextslide"/>
            <a:extLst>
              <a:ext uri="{FF2B5EF4-FFF2-40B4-BE49-F238E27FC236}">
                <a16:creationId xmlns:a16="http://schemas.microsoft.com/office/drawing/2014/main" id="{34B5E9A0-993C-8260-5DD2-03D81C728F1C}"/>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0" name="Oval 19">
            <a:hlinkClick r:id="rId6" action="ppaction://hlinksldjump"/>
            <a:extLst>
              <a:ext uri="{FF2B5EF4-FFF2-40B4-BE49-F238E27FC236}">
                <a16:creationId xmlns:a16="http://schemas.microsoft.com/office/drawing/2014/main" id="{002E7B03-E94E-1388-C1B3-2F1165BC26AF}"/>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5842340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12512-2BC1-6C44-A5BC-595EF4D0688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4A8F34B-9876-B50E-5D7A-AB50ED3EC1A0}"/>
              </a:ext>
            </a:extLst>
          </p:cNvPr>
          <p:cNvSpPr>
            <a:spLocks noGrp="1"/>
          </p:cNvSpPr>
          <p:nvPr>
            <p:ph type="title"/>
          </p:nvPr>
        </p:nvSpPr>
        <p:spPr>
          <a:xfrm>
            <a:off x="1106904" y="691704"/>
            <a:ext cx="10246896" cy="980098"/>
          </a:xfrm>
        </p:spPr>
        <p:txBody>
          <a:bodyPr/>
          <a:lstStyle/>
          <a:p>
            <a:r>
              <a:rPr lang="en-GB" sz="3600"/>
              <a:t>Advanced Skills</a:t>
            </a:r>
          </a:p>
        </p:txBody>
      </p:sp>
      <p:sp>
        <p:nvSpPr>
          <p:cNvPr id="7" name="Rectangle: Rounded Corners 6">
            <a:extLst>
              <a:ext uri="{FF2B5EF4-FFF2-40B4-BE49-F238E27FC236}">
                <a16:creationId xmlns:a16="http://schemas.microsoft.com/office/drawing/2014/main" id="{AAF93FCA-F601-D455-9A93-1053D92FAEC5}"/>
              </a:ext>
            </a:extLst>
          </p:cNvPr>
          <p:cNvSpPr/>
          <p:nvPr/>
        </p:nvSpPr>
        <p:spPr>
          <a:xfrm>
            <a:off x="4113407"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7C3ECFD2-DC1B-3EA2-E7F5-83574B6BF8AB}"/>
              </a:ext>
            </a:extLst>
          </p:cNvPr>
          <p:cNvGrpSpPr/>
          <p:nvPr/>
        </p:nvGrpSpPr>
        <p:grpSpPr>
          <a:xfrm>
            <a:off x="4227654" y="2624328"/>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8F2A24E3-BE9A-5BCE-5614-C0E27604FBE3}"/>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453430B-B51C-EC51-2323-48A4CDA08A05}"/>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502F7032-2D28-006D-630F-5AC95027D7D5}"/>
              </a:ext>
            </a:extLst>
          </p:cNvPr>
          <p:cNvSpPr/>
          <p:nvPr/>
        </p:nvSpPr>
        <p:spPr>
          <a:xfrm>
            <a:off x="7681292"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36530F7-1AD1-5894-1CE2-D56DF972079E}"/>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DAAE6575-2ECA-7A4C-C9A9-CCE2F5D726F3}"/>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27844C8-5D92-27E8-A742-896AB7EABDCC}"/>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9B661B83-F43F-5D9C-9C9D-CE366A5C13D4}"/>
              </a:ext>
            </a:extLst>
          </p:cNvPr>
          <p:cNvSpPr txBox="1"/>
          <p:nvPr/>
        </p:nvSpPr>
        <p:spPr>
          <a:xfrm>
            <a:off x="1124712" y="1533114"/>
            <a:ext cx="4432993"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Incorporating Empathy</a:t>
            </a:r>
          </a:p>
        </p:txBody>
      </p:sp>
      <p:sp>
        <p:nvSpPr>
          <p:cNvPr id="16" name="Rectangle: Rounded Corners 15">
            <a:extLst>
              <a:ext uri="{FF2B5EF4-FFF2-40B4-BE49-F238E27FC236}">
                <a16:creationId xmlns:a16="http://schemas.microsoft.com/office/drawing/2014/main" id="{BAD52804-BDA3-B76A-3B4E-B0DFDDCC9E2A}"/>
              </a:ext>
            </a:extLst>
          </p:cNvPr>
          <p:cNvSpPr/>
          <p:nvPr/>
        </p:nvSpPr>
        <p:spPr>
          <a:xfrm>
            <a:off x="555434" y="2459736"/>
            <a:ext cx="3418829" cy="954210"/>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A13B05B5-529C-A78F-064F-5D64AFB222CE}"/>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EDDF8685-653F-4255-5707-BFA932F959C4}"/>
              </a:ext>
            </a:extLst>
          </p:cNvPr>
          <p:cNvSpPr txBox="1">
            <a:spLocks/>
          </p:cNvSpPr>
          <p:nvPr/>
        </p:nvSpPr>
        <p:spPr>
          <a:xfrm>
            <a:off x="747775" y="3267545"/>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Recognizing and acknowledging others' feelings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Responding appropriately to emotional cues  </a:t>
            </a:r>
          </a:p>
        </p:txBody>
      </p:sp>
      <p:grpSp>
        <p:nvGrpSpPr>
          <p:cNvPr id="20" name="Group 19">
            <a:extLst>
              <a:ext uri="{FF2B5EF4-FFF2-40B4-BE49-F238E27FC236}">
                <a16:creationId xmlns:a16="http://schemas.microsoft.com/office/drawing/2014/main" id="{BD711961-2DBB-B947-006F-D4FB9C17FACF}"/>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0099AF37-D97A-D484-2B69-A3A5F68D204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822265FC-B2CE-EB73-7EAC-0AA4548A4FF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 name="TextBox 2">
            <a:extLst>
              <a:ext uri="{FF2B5EF4-FFF2-40B4-BE49-F238E27FC236}">
                <a16:creationId xmlns:a16="http://schemas.microsoft.com/office/drawing/2014/main" id="{2FCBFBC7-C9AA-BB78-743A-CD749C156EAE}"/>
              </a:ext>
            </a:extLst>
          </p:cNvPr>
          <p:cNvSpPr txBox="1"/>
          <p:nvPr/>
        </p:nvSpPr>
        <p:spPr>
          <a:xfrm>
            <a:off x="10309168" y="4849862"/>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Incorporating</a:t>
            </a:r>
          </a:p>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Empathy</a:t>
            </a:r>
          </a:p>
        </p:txBody>
      </p:sp>
      <p:pic>
        <p:nvPicPr>
          <p:cNvPr id="11" name="Picture 10" descr="A black background with a black square&#10;&#10;Description automatically generated with medium confidence">
            <a:extLst>
              <a:ext uri="{FF2B5EF4-FFF2-40B4-BE49-F238E27FC236}">
                <a16:creationId xmlns:a16="http://schemas.microsoft.com/office/drawing/2014/main" id="{55E39B0F-27C8-35C8-D20D-E637113E0600}"/>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5495" y="4360897"/>
            <a:ext cx="1679372" cy="1443210"/>
          </a:xfrm>
          <a:prstGeom prst="rect">
            <a:avLst/>
          </a:prstGeom>
        </p:spPr>
      </p:pic>
      <p:sp>
        <p:nvSpPr>
          <p:cNvPr id="13" name="TextBox 12">
            <a:extLst>
              <a:ext uri="{FF2B5EF4-FFF2-40B4-BE49-F238E27FC236}">
                <a16:creationId xmlns:a16="http://schemas.microsoft.com/office/drawing/2014/main" id="{BECCFA6A-6900-2A31-5A0C-9C594101F7A4}"/>
              </a:ext>
            </a:extLst>
          </p:cNvPr>
          <p:cNvSpPr txBox="1"/>
          <p:nvPr/>
        </p:nvSpPr>
        <p:spPr>
          <a:xfrm>
            <a:off x="10309168" y="4849862"/>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Incorporating</a:t>
            </a:r>
          </a:p>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Empathy</a:t>
            </a:r>
          </a:p>
        </p:txBody>
      </p:sp>
      <p:sp>
        <p:nvSpPr>
          <p:cNvPr id="14" name="TextBox 13">
            <a:hlinkClick r:id="" action="ppaction://hlinkshowjump?jump=nextslide"/>
            <a:extLst>
              <a:ext uri="{FF2B5EF4-FFF2-40B4-BE49-F238E27FC236}">
                <a16:creationId xmlns:a16="http://schemas.microsoft.com/office/drawing/2014/main" id="{6676CB67-C390-566F-9F41-3F14FD0077B8}"/>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 name="Oval 1">
            <a:hlinkClick r:id="rId6" action="ppaction://hlinksldjump"/>
            <a:extLst>
              <a:ext uri="{FF2B5EF4-FFF2-40B4-BE49-F238E27FC236}">
                <a16:creationId xmlns:a16="http://schemas.microsoft.com/office/drawing/2014/main" id="{FD67DDBE-6C0F-57C3-5951-0BF71D1EB707}"/>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8383172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CC6F7-9174-57FD-049F-224BE9D8625E}"/>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AC555CBF-FD05-E5C3-A4E1-2F73D7C6C805}"/>
              </a:ext>
            </a:extLst>
          </p:cNvPr>
          <p:cNvSpPr/>
          <p:nvPr/>
        </p:nvSpPr>
        <p:spPr>
          <a:xfrm>
            <a:off x="4113407" y="2459736"/>
            <a:ext cx="3472904"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4FE23F38-D012-E252-EFFB-8FFB5A69041E}"/>
              </a:ext>
            </a:extLst>
          </p:cNvPr>
          <p:cNvSpPr/>
          <p:nvPr/>
        </p:nvSpPr>
        <p:spPr>
          <a:xfrm>
            <a:off x="555434" y="2459736"/>
            <a:ext cx="3418829"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6D9DBD40-7FDA-D7AB-EB7E-E3BC5FD321C7}"/>
              </a:ext>
            </a:extLst>
          </p:cNvPr>
          <p:cNvSpPr>
            <a:spLocks noGrp="1"/>
          </p:cNvSpPr>
          <p:nvPr>
            <p:ph type="title"/>
          </p:nvPr>
        </p:nvSpPr>
        <p:spPr>
          <a:xfrm>
            <a:off x="1106904" y="691704"/>
            <a:ext cx="10246896" cy="980098"/>
          </a:xfrm>
        </p:spPr>
        <p:txBody>
          <a:bodyPr/>
          <a:lstStyle/>
          <a:p>
            <a:r>
              <a:rPr lang="en-GB" sz="3600"/>
              <a:t>Advanced Skills</a:t>
            </a:r>
          </a:p>
        </p:txBody>
      </p:sp>
      <p:sp>
        <p:nvSpPr>
          <p:cNvPr id="17" name="Rectangle: Rounded Corners 16">
            <a:extLst>
              <a:ext uri="{FF2B5EF4-FFF2-40B4-BE49-F238E27FC236}">
                <a16:creationId xmlns:a16="http://schemas.microsoft.com/office/drawing/2014/main" id="{6F030DD6-3579-4CA1-A993-55E5A33C98CD}"/>
              </a:ext>
            </a:extLst>
          </p:cNvPr>
          <p:cNvSpPr/>
          <p:nvPr/>
        </p:nvSpPr>
        <p:spPr>
          <a:xfrm>
            <a:off x="7681292"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AEF417F-BB44-02E1-1E1C-99F3F67CC0D6}"/>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B07C9FD8-4518-BB4A-D328-3DC55F0E7AAF}"/>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BCB8477-967D-5512-5237-166867219EDC}"/>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FF50DFB7-5F25-B768-AAAB-271DA24C0F04}"/>
              </a:ext>
            </a:extLst>
          </p:cNvPr>
          <p:cNvSpPr txBox="1"/>
          <p:nvPr/>
        </p:nvSpPr>
        <p:spPr>
          <a:xfrm>
            <a:off x="1124712" y="1533114"/>
            <a:ext cx="469846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Incorporating Empathy</a:t>
            </a:r>
          </a:p>
        </p:txBody>
      </p:sp>
      <p:sp>
        <p:nvSpPr>
          <p:cNvPr id="18" name="Rectangle: Rounded Corners 17">
            <a:extLst>
              <a:ext uri="{FF2B5EF4-FFF2-40B4-BE49-F238E27FC236}">
                <a16:creationId xmlns:a16="http://schemas.microsoft.com/office/drawing/2014/main" id="{CB690061-177B-2ABB-E06C-DC59BF1A1C9A}"/>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6EBD8AD8-820F-F1C8-E2D0-9FD2520E5D34}"/>
              </a:ext>
            </a:extLst>
          </p:cNvPr>
          <p:cNvSpPr txBox="1">
            <a:spLocks/>
          </p:cNvSpPr>
          <p:nvPr/>
        </p:nvSpPr>
        <p:spPr>
          <a:xfrm>
            <a:off x="747773"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demonstrate empathy while communicating through a balance of emotional understanding and rational support. This will help them find common ground and build strong connections with others.  </a:t>
            </a:r>
          </a:p>
        </p:txBody>
      </p:sp>
      <p:grpSp>
        <p:nvGrpSpPr>
          <p:cNvPr id="20" name="Group 19">
            <a:extLst>
              <a:ext uri="{FF2B5EF4-FFF2-40B4-BE49-F238E27FC236}">
                <a16:creationId xmlns:a16="http://schemas.microsoft.com/office/drawing/2014/main" id="{DC25B6AC-6C36-54BE-6D08-ECDCDC29C643}"/>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794420F1-1E1D-A0D9-903C-29AF2039BA7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1CC16BA0-0044-C3F7-0D13-07E377AACEE7}"/>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46C43391-3245-16C1-B302-53FFA539BFA1}"/>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D54EDEF8-4B66-BD26-8ED4-09BB06E91BC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12339548-473A-2E66-4D59-35011C741A1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2989A31B-2FF4-881C-2150-BD616E3778BF}"/>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5495" y="4360897"/>
            <a:ext cx="1679372" cy="1443210"/>
          </a:xfrm>
          <a:prstGeom prst="rect">
            <a:avLst/>
          </a:prstGeom>
        </p:spPr>
      </p:pic>
      <p:sp>
        <p:nvSpPr>
          <p:cNvPr id="7" name="TextBox 6">
            <a:extLst>
              <a:ext uri="{FF2B5EF4-FFF2-40B4-BE49-F238E27FC236}">
                <a16:creationId xmlns:a16="http://schemas.microsoft.com/office/drawing/2014/main" id="{B8A35198-2503-0D50-6ECD-BAF6CA149D0F}"/>
              </a:ext>
            </a:extLst>
          </p:cNvPr>
          <p:cNvSpPr txBox="1"/>
          <p:nvPr/>
        </p:nvSpPr>
        <p:spPr>
          <a:xfrm>
            <a:off x="10309168" y="4849862"/>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Incorporating</a:t>
            </a:r>
          </a:p>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Empathy</a:t>
            </a:r>
          </a:p>
        </p:txBody>
      </p:sp>
      <p:sp>
        <p:nvSpPr>
          <p:cNvPr id="8" name="TextBox 7">
            <a:hlinkClick r:id="" action="ppaction://hlinkshowjump?jump=nextslide"/>
            <a:extLst>
              <a:ext uri="{FF2B5EF4-FFF2-40B4-BE49-F238E27FC236}">
                <a16:creationId xmlns:a16="http://schemas.microsoft.com/office/drawing/2014/main" id="{47E6D682-AD7F-7FE9-6638-8B39EDBA4BDB}"/>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3" name="Oval 2">
            <a:hlinkClick r:id="rId6" action="ppaction://hlinksldjump"/>
            <a:extLst>
              <a:ext uri="{FF2B5EF4-FFF2-40B4-BE49-F238E27FC236}">
                <a16:creationId xmlns:a16="http://schemas.microsoft.com/office/drawing/2014/main" id="{98B22665-62B2-FDAA-9706-AE3A78217A24}"/>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3221309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9C85C-085E-CD6E-B49A-D5192C2A5F22}"/>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026968F2-EB6E-DFA2-0C61-F2EADD32F1AC}"/>
              </a:ext>
            </a:extLst>
          </p:cNvPr>
          <p:cNvSpPr/>
          <p:nvPr/>
        </p:nvSpPr>
        <p:spPr>
          <a:xfrm>
            <a:off x="4113407"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B5A959D3-1CDE-B24A-11F0-B1014CB70D30}"/>
              </a:ext>
            </a:extLst>
          </p:cNvPr>
          <p:cNvSpPr/>
          <p:nvPr/>
        </p:nvSpPr>
        <p:spPr>
          <a:xfrm>
            <a:off x="555434" y="2459736"/>
            <a:ext cx="3418829"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53A8E875-9E83-76DC-C893-E88AC607A6E1}"/>
              </a:ext>
            </a:extLst>
          </p:cNvPr>
          <p:cNvSpPr>
            <a:spLocks noGrp="1"/>
          </p:cNvSpPr>
          <p:nvPr>
            <p:ph type="title"/>
          </p:nvPr>
        </p:nvSpPr>
        <p:spPr>
          <a:xfrm>
            <a:off x="1106904" y="691704"/>
            <a:ext cx="10246896" cy="980098"/>
          </a:xfrm>
        </p:spPr>
        <p:txBody>
          <a:bodyPr/>
          <a:lstStyle/>
          <a:p>
            <a:r>
              <a:rPr lang="en-GB" sz="3600"/>
              <a:t>Advanced Skills</a:t>
            </a:r>
          </a:p>
        </p:txBody>
      </p:sp>
      <p:sp>
        <p:nvSpPr>
          <p:cNvPr id="17" name="Rectangle: Rounded Corners 16">
            <a:extLst>
              <a:ext uri="{FF2B5EF4-FFF2-40B4-BE49-F238E27FC236}">
                <a16:creationId xmlns:a16="http://schemas.microsoft.com/office/drawing/2014/main" id="{0D6FAC63-AE87-0834-9468-F923041CADFE}"/>
              </a:ext>
            </a:extLst>
          </p:cNvPr>
          <p:cNvSpPr/>
          <p:nvPr/>
        </p:nvSpPr>
        <p:spPr>
          <a:xfrm>
            <a:off x="7681292" y="2459736"/>
            <a:ext cx="3418829" cy="652657"/>
          </a:xfrm>
          <a:prstGeom prst="roundRect">
            <a:avLst>
              <a:gd name="adj" fmla="val 10984"/>
            </a:avLst>
          </a:prstGeom>
          <a:solidFill>
            <a:srgbClr val="2E8A7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6009146B-4B4A-28A0-1DD0-B6186DD20A4C}"/>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81A8565C-DE11-0FDD-8B9B-80090604095D}"/>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1F756FBA-79E8-EAA8-C210-4A8AFFC58473}"/>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561C22B7-B511-3C8B-0764-181C198D2731}"/>
              </a:ext>
            </a:extLst>
          </p:cNvPr>
          <p:cNvSpPr txBox="1"/>
          <p:nvPr/>
        </p:nvSpPr>
        <p:spPr>
          <a:xfrm>
            <a:off x="1124712" y="1533114"/>
            <a:ext cx="445265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Incorporating Empathy</a:t>
            </a:r>
          </a:p>
        </p:txBody>
      </p:sp>
      <p:sp>
        <p:nvSpPr>
          <p:cNvPr id="18" name="Rectangle: Rounded Corners 17">
            <a:extLst>
              <a:ext uri="{FF2B5EF4-FFF2-40B4-BE49-F238E27FC236}">
                <a16:creationId xmlns:a16="http://schemas.microsoft.com/office/drawing/2014/main" id="{51EC3297-3902-0596-05AE-E40B524CBEBD}"/>
              </a:ext>
            </a:extLst>
          </p:cNvPr>
          <p:cNvSpPr/>
          <p:nvPr/>
        </p:nvSpPr>
        <p:spPr>
          <a:xfrm>
            <a:off x="545522" y="3067272"/>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D78D5907-64E5-0A4E-7F67-8F5D23D50035}"/>
              </a:ext>
            </a:extLst>
          </p:cNvPr>
          <p:cNvSpPr/>
          <p:nvPr/>
        </p:nvSpPr>
        <p:spPr>
          <a:xfrm>
            <a:off x="7681292" y="2459736"/>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19" name="Content Placeholder 1">
            <a:extLst>
              <a:ext uri="{FF2B5EF4-FFF2-40B4-BE49-F238E27FC236}">
                <a16:creationId xmlns:a16="http://schemas.microsoft.com/office/drawing/2014/main" id="{2A2CB557-9DB5-B76E-DBE6-B322A9AFEC43}"/>
              </a:ext>
            </a:extLst>
          </p:cNvPr>
          <p:cNvSpPr txBox="1">
            <a:spLocks/>
          </p:cNvSpPr>
          <p:nvPr/>
        </p:nvSpPr>
        <p:spPr>
          <a:xfrm>
            <a:off x="747773" y="3227353"/>
            <a:ext cx="9792407"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Listen for and acknowledge the emotions in what others are saying. Recognize and appreciate the person; don’t just think about the problem. Don’t immediately go into problem-solving mode. Sometimes people just want to talk or be heard. </a:t>
            </a: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SF: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may be attuned to what others seem to be feeling, but they will not know this unless you make it explicit in your conversation. Avoid over-accommodating to the other person’s needs; you have needs, too!</a:t>
            </a: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NF: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empathetic, compassionate, and focused on making meaningful connections with others. However, ensure that this does not get in the way of having difficult conversations. You may also need to guard against disengaging others by being overly abstract. </a:t>
            </a: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Other people’s feelings aren’t irrelevant distractions; use them as useful data to help you get to the heart of what’s really going on. Remember to express your appreciation of others. Balance objectivity with emotional awareness.</a:t>
            </a: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36D239C2-9CAB-84AE-245D-30B2998CC553}"/>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0BB121F8-C8E6-06E1-17E5-C685726E101C}"/>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26477E2B-E9B3-B373-BA1F-C6BB3C949F9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42D64594-CE61-2F1A-352C-DC1EACDFF089}"/>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2B943EAC-F031-0834-CF38-069DA14D00D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0129EAC7-19B9-F5BE-A61F-E166C909C9A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E8993BC4-49E9-EAFD-F701-239FE44886D3}"/>
              </a:ext>
            </a:extLst>
          </p:cNvPr>
          <p:cNvGrpSpPr/>
          <p:nvPr/>
        </p:nvGrpSpPr>
        <p:grpSpPr>
          <a:xfrm>
            <a:off x="7798004" y="2624328"/>
            <a:ext cx="338328" cy="338328"/>
            <a:chOff x="687637" y="2265052"/>
            <a:chExt cx="338328" cy="338328"/>
          </a:xfrm>
        </p:grpSpPr>
        <p:sp>
          <p:nvSpPr>
            <p:cNvPr id="5" name="Oval 4">
              <a:extLst>
                <a:ext uri="{FF2B5EF4-FFF2-40B4-BE49-F238E27FC236}">
                  <a16:creationId xmlns:a16="http://schemas.microsoft.com/office/drawing/2014/main" id="{4702ABDC-3F40-C71E-2D10-158E8EA2146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374C8115-4E6F-9BF3-0BB9-1D686B660A06}"/>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0" name="Picture 9" descr="A black background with a black square&#10;&#10;Description automatically generated with medium confidence">
            <a:extLst>
              <a:ext uri="{FF2B5EF4-FFF2-40B4-BE49-F238E27FC236}">
                <a16:creationId xmlns:a16="http://schemas.microsoft.com/office/drawing/2014/main" id="{97D71DE8-4D37-15DD-2ADA-C8F9CC0E5C74}"/>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5495" y="4360897"/>
            <a:ext cx="1679372" cy="1443210"/>
          </a:xfrm>
          <a:prstGeom prst="rect">
            <a:avLst/>
          </a:prstGeom>
        </p:spPr>
      </p:pic>
      <p:sp>
        <p:nvSpPr>
          <p:cNvPr id="11" name="TextBox 10">
            <a:extLst>
              <a:ext uri="{FF2B5EF4-FFF2-40B4-BE49-F238E27FC236}">
                <a16:creationId xmlns:a16="http://schemas.microsoft.com/office/drawing/2014/main" id="{600270EC-14F7-9F7C-DE5B-5308F8D489CB}"/>
              </a:ext>
            </a:extLst>
          </p:cNvPr>
          <p:cNvSpPr txBox="1"/>
          <p:nvPr/>
        </p:nvSpPr>
        <p:spPr>
          <a:xfrm>
            <a:off x="10309168" y="4849862"/>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Incorporating</a:t>
            </a:r>
          </a:p>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Empathy</a:t>
            </a:r>
          </a:p>
        </p:txBody>
      </p:sp>
      <p:sp>
        <p:nvSpPr>
          <p:cNvPr id="12" name="TextBox 11">
            <a:hlinkClick r:id="" action="ppaction://hlinkshowjump?jump=nextslide"/>
            <a:extLst>
              <a:ext uri="{FF2B5EF4-FFF2-40B4-BE49-F238E27FC236}">
                <a16:creationId xmlns:a16="http://schemas.microsoft.com/office/drawing/2014/main" id="{9DC9E9F6-0B9F-36BE-1DB0-0AF1C8AAF9FB}"/>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9" name="Oval 8">
            <a:hlinkClick r:id="rId6" action="ppaction://hlinksldjump"/>
            <a:extLst>
              <a:ext uri="{FF2B5EF4-FFF2-40B4-BE49-F238E27FC236}">
                <a16:creationId xmlns:a16="http://schemas.microsoft.com/office/drawing/2014/main" id="{A2680638-0C01-DB06-8000-E175215639C4}"/>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1869627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7C76A-77BC-ECF8-A44E-6C5F8D1CF87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A1988C0-AF2F-2E5B-FF73-68B9826C5E8A}"/>
              </a:ext>
            </a:extLst>
          </p:cNvPr>
          <p:cNvSpPr>
            <a:spLocks noGrp="1"/>
          </p:cNvSpPr>
          <p:nvPr>
            <p:ph type="title"/>
          </p:nvPr>
        </p:nvSpPr>
        <p:spPr>
          <a:xfrm>
            <a:off x="1106904" y="691704"/>
            <a:ext cx="10246896" cy="980098"/>
          </a:xfrm>
        </p:spPr>
        <p:txBody>
          <a:bodyPr/>
          <a:lstStyle/>
          <a:p>
            <a:r>
              <a:rPr lang="en-GB" sz="3600"/>
              <a:t>Advanced Skills</a:t>
            </a:r>
          </a:p>
        </p:txBody>
      </p:sp>
      <p:sp>
        <p:nvSpPr>
          <p:cNvPr id="3" name="Rectangle: Rounded Corners 2">
            <a:extLst>
              <a:ext uri="{FF2B5EF4-FFF2-40B4-BE49-F238E27FC236}">
                <a16:creationId xmlns:a16="http://schemas.microsoft.com/office/drawing/2014/main" id="{B612079F-87AC-1E0D-05DE-A14BA702372D}"/>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0834CB6D-84E3-54A5-9998-EC76DA27450F}"/>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E4A786FC-1BDC-6CC2-4FFA-7CF2B3879EB2}"/>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7BD31C09-69BB-36B0-EEFF-A05FB1AA52C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C7AF993-41AC-918E-408F-E5DA58C8EBF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D4C9BD5-01C2-CA3F-56EC-A26A1561B38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C73B4E97-2357-9EC6-D821-E3F57CCE0366}"/>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5" action="ppaction://hlinksldjump"/>
              <a:extLst>
                <a:ext uri="{FF2B5EF4-FFF2-40B4-BE49-F238E27FC236}">
                  <a16:creationId xmlns:a16="http://schemas.microsoft.com/office/drawing/2014/main" id="{CE84B13F-B611-1558-DF2C-867772BDC214}"/>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0E007FA-AC7A-C8F1-F5D4-CC780A8C0F76}"/>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4242F84-2BE4-F4E4-24FC-EED4F6E3802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41D10D5-B695-D968-0A56-E17F3F9641E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3" name="TextBox 22">
            <a:extLst>
              <a:ext uri="{FF2B5EF4-FFF2-40B4-BE49-F238E27FC236}">
                <a16:creationId xmlns:a16="http://schemas.microsoft.com/office/drawing/2014/main" id="{4909DAC0-CE15-F96E-5B7A-8A8AA0AF6C77}"/>
              </a:ext>
            </a:extLst>
          </p:cNvPr>
          <p:cNvSpPr txBox="1"/>
          <p:nvPr/>
        </p:nvSpPr>
        <p:spPr>
          <a:xfrm>
            <a:off x="1124712" y="1533114"/>
            <a:ext cx="445265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grpSp>
        <p:nvGrpSpPr>
          <p:cNvPr id="33" name="Group 32">
            <a:extLst>
              <a:ext uri="{FF2B5EF4-FFF2-40B4-BE49-F238E27FC236}">
                <a16:creationId xmlns:a16="http://schemas.microsoft.com/office/drawing/2014/main" id="{EB8CDFF1-0F59-87AE-F27D-5DEC593D2C79}"/>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6" action="ppaction://hlinksldjump"/>
              <a:extLst>
                <a:ext uri="{FF2B5EF4-FFF2-40B4-BE49-F238E27FC236}">
                  <a16:creationId xmlns:a16="http://schemas.microsoft.com/office/drawing/2014/main" id="{22D1E15C-FCEF-17C6-95E8-96ADD0C4B2D1}"/>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A03DF839-BFE3-61E1-84D8-82D4FE2B73E2}"/>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79A40094-89B2-034D-A228-54A954AD425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D8C00459-514B-3540-3254-D633BD636D3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6" name="Oval 5">
            <a:extLst>
              <a:ext uri="{FF2B5EF4-FFF2-40B4-BE49-F238E27FC236}">
                <a16:creationId xmlns:a16="http://schemas.microsoft.com/office/drawing/2014/main" id="{638243D6-D7A3-68A2-2313-42794A48FE40}"/>
              </a:ext>
            </a:extLst>
          </p:cNvPr>
          <p:cNvSpPr/>
          <p:nvPr/>
        </p:nvSpPr>
        <p:spPr>
          <a:xfrm>
            <a:off x="68377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Plus Sign 11">
            <a:extLst>
              <a:ext uri="{FF2B5EF4-FFF2-40B4-BE49-F238E27FC236}">
                <a16:creationId xmlns:a16="http://schemas.microsoft.com/office/drawing/2014/main" id="{27A9369C-E86C-8B18-D3A2-0157B05A7CF2}"/>
              </a:ext>
            </a:extLst>
          </p:cNvPr>
          <p:cNvSpPr/>
          <p:nvPr/>
        </p:nvSpPr>
        <p:spPr>
          <a:xfrm>
            <a:off x="72576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3" name="Oval 12">
            <a:extLst>
              <a:ext uri="{FF2B5EF4-FFF2-40B4-BE49-F238E27FC236}">
                <a16:creationId xmlns:a16="http://schemas.microsoft.com/office/drawing/2014/main" id="{C9E6FD0E-A752-C973-CE76-BDC58EA83FD3}"/>
              </a:ext>
            </a:extLst>
          </p:cNvPr>
          <p:cNvSpPr/>
          <p:nvPr/>
        </p:nvSpPr>
        <p:spPr>
          <a:xfrm>
            <a:off x="426148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B34E12B4-6BF3-AC56-5470-5704734F82CD}"/>
              </a:ext>
            </a:extLst>
          </p:cNvPr>
          <p:cNvSpPr/>
          <p:nvPr/>
        </p:nvSpPr>
        <p:spPr>
          <a:xfrm>
            <a:off x="430347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0FFCF508-90A6-3B43-68B4-199C74DF533A}"/>
              </a:ext>
            </a:extLst>
          </p:cNvPr>
          <p:cNvSpPr/>
          <p:nvPr/>
        </p:nvSpPr>
        <p:spPr>
          <a:xfrm>
            <a:off x="7792878"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923B39BB-9387-0F6F-A91D-BDD9817ACE5E}"/>
              </a:ext>
            </a:extLst>
          </p:cNvPr>
          <p:cNvSpPr/>
          <p:nvPr/>
        </p:nvSpPr>
        <p:spPr>
          <a:xfrm>
            <a:off x="7834868"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1" name="Group 10">
            <a:extLst>
              <a:ext uri="{FF2B5EF4-FFF2-40B4-BE49-F238E27FC236}">
                <a16:creationId xmlns:a16="http://schemas.microsoft.com/office/drawing/2014/main" id="{F3CCDF81-2B91-9002-FE41-3EA42A665044}"/>
              </a:ext>
            </a:extLst>
          </p:cNvPr>
          <p:cNvGrpSpPr/>
          <p:nvPr/>
        </p:nvGrpSpPr>
        <p:grpSpPr>
          <a:xfrm>
            <a:off x="10323576" y="4242816"/>
            <a:ext cx="1514247" cy="1679372"/>
            <a:chOff x="10527636" y="4124735"/>
            <a:chExt cx="1514247" cy="1679372"/>
          </a:xfrm>
        </p:grpSpPr>
        <p:pic>
          <p:nvPicPr>
            <p:cNvPr id="18" name="Picture 17" descr="A black background with a black square&#10;&#10;Description automatically generated with medium confidence">
              <a:extLst>
                <a:ext uri="{FF2B5EF4-FFF2-40B4-BE49-F238E27FC236}">
                  <a16:creationId xmlns:a16="http://schemas.microsoft.com/office/drawing/2014/main" id="{61C6424D-C92F-9E88-7CC0-7D711FAA9FB1}"/>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09555" y="4242816"/>
              <a:ext cx="1679372" cy="1443210"/>
            </a:xfrm>
            <a:prstGeom prst="rect">
              <a:avLst/>
            </a:prstGeom>
          </p:spPr>
        </p:pic>
        <p:sp>
          <p:nvSpPr>
            <p:cNvPr id="19" name="TextBox 18">
              <a:extLst>
                <a:ext uri="{FF2B5EF4-FFF2-40B4-BE49-F238E27FC236}">
                  <a16:creationId xmlns:a16="http://schemas.microsoft.com/office/drawing/2014/main" id="{52161820-73F1-826A-EDD4-8C8BA1D285DA}"/>
                </a:ext>
              </a:extLst>
            </p:cNvPr>
            <p:cNvSpPr txBox="1"/>
            <p:nvPr/>
          </p:nvSpPr>
          <p:spPr>
            <a:xfrm>
              <a:off x="10608478" y="4731781"/>
              <a:ext cx="1433405" cy="307777"/>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grpSp>
      <p:sp>
        <p:nvSpPr>
          <p:cNvPr id="5" name="TextBox 4">
            <a:hlinkClick r:id="" action="ppaction://hlinkshowjump?jump=nextslide"/>
            <a:extLst>
              <a:ext uri="{FF2B5EF4-FFF2-40B4-BE49-F238E27FC236}">
                <a16:creationId xmlns:a16="http://schemas.microsoft.com/office/drawing/2014/main" id="{B62F309E-C758-0E45-B4AC-42FED9E614AD}"/>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0" name="Oval 19">
            <a:hlinkClick r:id="rId6" action="ppaction://hlinksldjump"/>
            <a:extLst>
              <a:ext uri="{FF2B5EF4-FFF2-40B4-BE49-F238E27FC236}">
                <a16:creationId xmlns:a16="http://schemas.microsoft.com/office/drawing/2014/main" id="{7AB79172-8513-C978-932C-43CD05AC0422}"/>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5771273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7B2D8-AB6A-D9F8-A4C1-F6E4B136898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CA0CED2-B384-0941-9A6D-7E8693D26AD4}"/>
              </a:ext>
            </a:extLst>
          </p:cNvPr>
          <p:cNvSpPr>
            <a:spLocks noGrp="1"/>
          </p:cNvSpPr>
          <p:nvPr>
            <p:ph type="title"/>
          </p:nvPr>
        </p:nvSpPr>
        <p:spPr>
          <a:xfrm>
            <a:off x="1106904" y="691704"/>
            <a:ext cx="10246896" cy="980098"/>
          </a:xfrm>
        </p:spPr>
        <p:txBody>
          <a:bodyPr/>
          <a:lstStyle/>
          <a:p>
            <a:r>
              <a:rPr lang="en-GB" sz="3600"/>
              <a:t>Advanced Skills</a:t>
            </a:r>
          </a:p>
        </p:txBody>
      </p:sp>
      <p:sp>
        <p:nvSpPr>
          <p:cNvPr id="7" name="Rectangle: Rounded Corners 6">
            <a:extLst>
              <a:ext uri="{FF2B5EF4-FFF2-40B4-BE49-F238E27FC236}">
                <a16:creationId xmlns:a16="http://schemas.microsoft.com/office/drawing/2014/main" id="{672EFD6A-8755-4644-88D3-FB8C780CE717}"/>
              </a:ext>
            </a:extLst>
          </p:cNvPr>
          <p:cNvSpPr/>
          <p:nvPr/>
        </p:nvSpPr>
        <p:spPr>
          <a:xfrm>
            <a:off x="4113407"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8619259A-7C54-9367-72E0-AFB19C3D5F6B}"/>
              </a:ext>
            </a:extLst>
          </p:cNvPr>
          <p:cNvGrpSpPr/>
          <p:nvPr/>
        </p:nvGrpSpPr>
        <p:grpSpPr>
          <a:xfrm>
            <a:off x="4227654" y="2624328"/>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D363292E-7D52-C452-C22B-C6E82A1814BF}"/>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F641F51-774A-7496-D5F8-BFFBD23435FD}"/>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112C75E4-8F79-B7E3-18D7-E65AF034CECA}"/>
              </a:ext>
            </a:extLst>
          </p:cNvPr>
          <p:cNvSpPr/>
          <p:nvPr/>
        </p:nvSpPr>
        <p:spPr>
          <a:xfrm>
            <a:off x="7681292"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3BDC54C9-D92A-3276-20DF-79F958DBCDB3}"/>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CC0F13A7-2AAF-2B33-C13E-04E2EA42BD5E}"/>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3053B7CE-4784-9144-A55C-165BD4EB661C}"/>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1BC61559-AF61-4A31-3A29-7BEE96CDD11B}"/>
              </a:ext>
            </a:extLst>
          </p:cNvPr>
          <p:cNvSpPr txBox="1"/>
          <p:nvPr/>
        </p:nvSpPr>
        <p:spPr>
          <a:xfrm>
            <a:off x="1124712" y="1533114"/>
            <a:ext cx="4432993"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16" name="Rectangle: Rounded Corners 15">
            <a:extLst>
              <a:ext uri="{FF2B5EF4-FFF2-40B4-BE49-F238E27FC236}">
                <a16:creationId xmlns:a16="http://schemas.microsoft.com/office/drawing/2014/main" id="{7BD3B7B9-8928-B842-6367-72140118F5A1}"/>
              </a:ext>
            </a:extLst>
          </p:cNvPr>
          <p:cNvSpPr/>
          <p:nvPr/>
        </p:nvSpPr>
        <p:spPr>
          <a:xfrm>
            <a:off x="555434" y="2459736"/>
            <a:ext cx="3418829" cy="954210"/>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91A9A195-32A2-99F4-9242-7E5CC0896368}"/>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0AAF23F9-C50A-387C-6E51-1C3646ED1F2D}"/>
              </a:ext>
            </a:extLst>
          </p:cNvPr>
          <p:cNvSpPr txBox="1">
            <a:spLocks/>
          </p:cNvSpPr>
          <p:nvPr/>
        </p:nvSpPr>
        <p:spPr>
          <a:xfrm>
            <a:off x="747775"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Adjusting communication style based on situational context and audience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Being flexible in approach to ensure effective dialogue  </a:t>
            </a:r>
          </a:p>
        </p:txBody>
      </p:sp>
      <p:grpSp>
        <p:nvGrpSpPr>
          <p:cNvPr id="20" name="Group 19">
            <a:extLst>
              <a:ext uri="{FF2B5EF4-FFF2-40B4-BE49-F238E27FC236}">
                <a16:creationId xmlns:a16="http://schemas.microsoft.com/office/drawing/2014/main" id="{5BBB1D25-ADDA-6CA2-BEF3-1BECC3EBC9D8}"/>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866BA0B5-1103-3DD7-331C-F69AFAF7F8D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AF12DCA5-60A4-3A34-1C97-20E5906D3AC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5DCE3661-BE52-5159-AD86-B01055AECB9E}"/>
              </a:ext>
            </a:extLst>
          </p:cNvPr>
          <p:cNvGrpSpPr/>
          <p:nvPr/>
        </p:nvGrpSpPr>
        <p:grpSpPr>
          <a:xfrm>
            <a:off x="10323576" y="4242816"/>
            <a:ext cx="1514247" cy="1679372"/>
            <a:chOff x="10527636" y="4124735"/>
            <a:chExt cx="1514247" cy="167937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C36BED76-1727-0FD0-59B9-93456926195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09555" y="4242816"/>
              <a:ext cx="1679372" cy="1443210"/>
            </a:xfrm>
            <a:prstGeom prst="rect">
              <a:avLst/>
            </a:prstGeom>
          </p:spPr>
        </p:pic>
        <p:sp>
          <p:nvSpPr>
            <p:cNvPr id="6" name="TextBox 5">
              <a:extLst>
                <a:ext uri="{FF2B5EF4-FFF2-40B4-BE49-F238E27FC236}">
                  <a16:creationId xmlns:a16="http://schemas.microsoft.com/office/drawing/2014/main" id="{9AA9AD04-0CE1-B4C4-3A0A-B0161D38D74D}"/>
                </a:ext>
              </a:extLst>
            </p:cNvPr>
            <p:cNvSpPr txBox="1"/>
            <p:nvPr/>
          </p:nvSpPr>
          <p:spPr>
            <a:xfrm>
              <a:off x="10608478" y="4731781"/>
              <a:ext cx="1433405" cy="307777"/>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grpSp>
      <p:sp>
        <p:nvSpPr>
          <p:cNvPr id="3" name="TextBox 2">
            <a:hlinkClick r:id="" action="ppaction://hlinkshowjump?jump=nextslide"/>
            <a:extLst>
              <a:ext uri="{FF2B5EF4-FFF2-40B4-BE49-F238E27FC236}">
                <a16:creationId xmlns:a16="http://schemas.microsoft.com/office/drawing/2014/main" id="{14E8F3DB-C48A-E155-DBBC-04BE484EE7DF}"/>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1" name="Oval 10">
            <a:hlinkClick r:id="rId6" action="ppaction://hlinksldjump"/>
            <a:extLst>
              <a:ext uri="{FF2B5EF4-FFF2-40B4-BE49-F238E27FC236}">
                <a16:creationId xmlns:a16="http://schemas.microsoft.com/office/drawing/2014/main" id="{02B6F06E-FBFB-2B2C-3E3B-2D8D847DA0B2}"/>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9487449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9E899-15F2-933A-AD85-C6501328BA1C}"/>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855EC325-7463-7289-1C6C-96007D37A9CF}"/>
              </a:ext>
            </a:extLst>
          </p:cNvPr>
          <p:cNvSpPr/>
          <p:nvPr/>
        </p:nvSpPr>
        <p:spPr>
          <a:xfrm>
            <a:off x="4113407" y="2459736"/>
            <a:ext cx="3514894"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3D0A2D06-A88B-836E-56CB-FE58A80A2A62}"/>
              </a:ext>
            </a:extLst>
          </p:cNvPr>
          <p:cNvSpPr/>
          <p:nvPr/>
        </p:nvSpPr>
        <p:spPr>
          <a:xfrm>
            <a:off x="555434" y="2459736"/>
            <a:ext cx="3418829"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0AE4571C-5B14-F20B-2F59-1612ADC12657}"/>
              </a:ext>
            </a:extLst>
          </p:cNvPr>
          <p:cNvSpPr>
            <a:spLocks noGrp="1"/>
          </p:cNvSpPr>
          <p:nvPr>
            <p:ph type="title"/>
          </p:nvPr>
        </p:nvSpPr>
        <p:spPr>
          <a:xfrm>
            <a:off x="1106904" y="691704"/>
            <a:ext cx="10246896" cy="980098"/>
          </a:xfrm>
        </p:spPr>
        <p:txBody>
          <a:bodyPr/>
          <a:lstStyle/>
          <a:p>
            <a:r>
              <a:rPr lang="en-GB" sz="3600"/>
              <a:t>Advanced Skills</a:t>
            </a:r>
          </a:p>
        </p:txBody>
      </p:sp>
      <p:sp>
        <p:nvSpPr>
          <p:cNvPr id="17" name="Rectangle: Rounded Corners 16">
            <a:extLst>
              <a:ext uri="{FF2B5EF4-FFF2-40B4-BE49-F238E27FC236}">
                <a16:creationId xmlns:a16="http://schemas.microsoft.com/office/drawing/2014/main" id="{DB837AF3-EE2F-211B-4B6D-53337919D8B4}"/>
              </a:ext>
            </a:extLst>
          </p:cNvPr>
          <p:cNvSpPr/>
          <p:nvPr/>
        </p:nvSpPr>
        <p:spPr>
          <a:xfrm>
            <a:off x="7681292"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47959E3-689A-A059-32AC-CADCD3594828}"/>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F5CFCEC9-3E6B-0747-D474-E709BF88E6C2}"/>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57074A9E-E1BF-15AB-D81A-97EF8FE01BF0}"/>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E7F6DD2D-99FA-A76C-B911-2FD9A36D9EE5}"/>
              </a:ext>
            </a:extLst>
          </p:cNvPr>
          <p:cNvSpPr txBox="1"/>
          <p:nvPr/>
        </p:nvSpPr>
        <p:spPr>
          <a:xfrm>
            <a:off x="1124712" y="1533114"/>
            <a:ext cx="469846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18" name="Rectangle: Rounded Corners 17">
            <a:extLst>
              <a:ext uri="{FF2B5EF4-FFF2-40B4-BE49-F238E27FC236}">
                <a16:creationId xmlns:a16="http://schemas.microsoft.com/office/drawing/2014/main" id="{582B0DA1-D255-5820-612C-8433205FA2C8}"/>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AEFE87F9-2C3B-B1D9-6D92-FEC140556B67}"/>
              </a:ext>
            </a:extLst>
          </p:cNvPr>
          <p:cNvSpPr txBox="1">
            <a:spLocks/>
          </p:cNvSpPr>
          <p:nvPr/>
        </p:nvSpPr>
        <p:spPr>
          <a:xfrm>
            <a:off x="747773"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demonstrate adaptability by adjusting their communication approach based on who they're speaking with and the situation at hand. This helps to navigate different perspectives, overcome potential misunderstandings, and create meaningful dialogue. </a:t>
            </a:r>
          </a:p>
        </p:txBody>
      </p:sp>
      <p:grpSp>
        <p:nvGrpSpPr>
          <p:cNvPr id="20" name="Group 19">
            <a:extLst>
              <a:ext uri="{FF2B5EF4-FFF2-40B4-BE49-F238E27FC236}">
                <a16:creationId xmlns:a16="http://schemas.microsoft.com/office/drawing/2014/main" id="{0ADABC3C-7A8D-1B8F-D44C-6115EC109FE0}"/>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CA394314-68BA-1687-4BB0-F73202F1BDB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83B6302B-A478-88A1-652E-38271CB7D67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F9FF3A04-0A02-DB0B-AB90-17CE22B84432}"/>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45454C8C-394C-25FF-114B-45ACB7EB5AD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A9807B7F-7849-61CB-D70A-617132923A7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F6F4C489-EF95-EC0F-9E72-02BA1B9D8043}"/>
              </a:ext>
            </a:extLst>
          </p:cNvPr>
          <p:cNvGrpSpPr/>
          <p:nvPr/>
        </p:nvGrpSpPr>
        <p:grpSpPr>
          <a:xfrm>
            <a:off x="10323576" y="4242816"/>
            <a:ext cx="1514247" cy="1679372"/>
            <a:chOff x="10527636" y="4124735"/>
            <a:chExt cx="1514247" cy="167937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C8BE40BC-5DDF-3957-FD52-D7B29370F42C}"/>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09555" y="4242816"/>
              <a:ext cx="1679372" cy="1443210"/>
            </a:xfrm>
            <a:prstGeom prst="rect">
              <a:avLst/>
            </a:prstGeom>
          </p:spPr>
        </p:pic>
        <p:sp>
          <p:nvSpPr>
            <p:cNvPr id="6" name="TextBox 5">
              <a:extLst>
                <a:ext uri="{FF2B5EF4-FFF2-40B4-BE49-F238E27FC236}">
                  <a16:creationId xmlns:a16="http://schemas.microsoft.com/office/drawing/2014/main" id="{DFE3E655-8E63-EA3A-397C-A8299B6C299B}"/>
                </a:ext>
              </a:extLst>
            </p:cNvPr>
            <p:cNvSpPr txBox="1"/>
            <p:nvPr/>
          </p:nvSpPr>
          <p:spPr>
            <a:xfrm>
              <a:off x="10608478" y="4731781"/>
              <a:ext cx="1433405" cy="307777"/>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grpSp>
      <p:sp>
        <p:nvSpPr>
          <p:cNvPr id="3" name="TextBox 2">
            <a:hlinkClick r:id="" action="ppaction://hlinkshowjump?jump=nextslide"/>
            <a:extLst>
              <a:ext uri="{FF2B5EF4-FFF2-40B4-BE49-F238E27FC236}">
                <a16:creationId xmlns:a16="http://schemas.microsoft.com/office/drawing/2014/main" id="{7A139A82-0851-8269-8B70-FB71279E849A}"/>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7" name="Oval 6">
            <a:hlinkClick r:id="rId6" action="ppaction://hlinksldjump"/>
            <a:extLst>
              <a:ext uri="{FF2B5EF4-FFF2-40B4-BE49-F238E27FC236}">
                <a16:creationId xmlns:a16="http://schemas.microsoft.com/office/drawing/2014/main" id="{C7F6B3E4-D071-77E3-8BCA-BE179A76785A}"/>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387383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086CC-91F0-D10D-32DE-65D423CAD4B1}"/>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962228E-4144-16E6-B796-47FA9713C65F}"/>
              </a:ext>
            </a:extLst>
          </p:cNvPr>
          <p:cNvSpPr/>
          <p:nvPr/>
        </p:nvSpPr>
        <p:spPr>
          <a:xfrm>
            <a:off x="4113407" y="2434782"/>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1EF5062D-35A7-A396-89C4-03A1F114479D}"/>
              </a:ext>
            </a:extLst>
          </p:cNvPr>
          <p:cNvSpPr/>
          <p:nvPr/>
        </p:nvSpPr>
        <p:spPr>
          <a:xfrm>
            <a:off x="555434" y="2441820"/>
            <a:ext cx="3418829"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9" name="Rectangle: Rounded Corners 8">
            <a:extLst>
              <a:ext uri="{FF2B5EF4-FFF2-40B4-BE49-F238E27FC236}">
                <a16:creationId xmlns:a16="http://schemas.microsoft.com/office/drawing/2014/main" id="{249B5F4F-5CCF-0B14-FA71-C21E949A417E}"/>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Rounded Corners 16">
            <a:extLst>
              <a:ext uri="{FF2B5EF4-FFF2-40B4-BE49-F238E27FC236}">
                <a16:creationId xmlns:a16="http://schemas.microsoft.com/office/drawing/2014/main" id="{5153E06F-D122-04B1-63C3-50BE47D9950D}"/>
              </a:ext>
            </a:extLst>
          </p:cNvPr>
          <p:cNvSpPr/>
          <p:nvPr/>
        </p:nvSpPr>
        <p:spPr>
          <a:xfrm>
            <a:off x="7681292" y="2433574"/>
            <a:ext cx="3418829" cy="652657"/>
          </a:xfrm>
          <a:prstGeom prst="roundRect">
            <a:avLst>
              <a:gd name="adj" fmla="val 10984"/>
            </a:avLst>
          </a:prstGeom>
          <a:solidFill>
            <a:srgbClr val="2E8A7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963303F-4F13-9363-6FCD-286DAC432BC9}"/>
              </a:ext>
            </a:extLst>
          </p:cNvPr>
          <p:cNvGrpSpPr/>
          <p:nvPr/>
        </p:nvGrpSpPr>
        <p:grpSpPr>
          <a:xfrm>
            <a:off x="7795539" y="2616454"/>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52B6CB94-D2BE-2D8B-887F-30A78F188340}"/>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20E28DB-5DA5-E526-FBB0-21AC177173B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 name="Rectangle: Rounded Corners 1">
            <a:extLst>
              <a:ext uri="{FF2B5EF4-FFF2-40B4-BE49-F238E27FC236}">
                <a16:creationId xmlns:a16="http://schemas.microsoft.com/office/drawing/2014/main" id="{46A266C7-F906-77B2-9D7C-D8B9605303CD}"/>
              </a:ext>
            </a:extLst>
          </p:cNvPr>
          <p:cNvSpPr/>
          <p:nvPr/>
        </p:nvSpPr>
        <p:spPr>
          <a:xfrm>
            <a:off x="7681292" y="2433574"/>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0" name="Group 19">
            <a:extLst>
              <a:ext uri="{FF2B5EF4-FFF2-40B4-BE49-F238E27FC236}">
                <a16:creationId xmlns:a16="http://schemas.microsoft.com/office/drawing/2014/main" id="{7B34C84A-B166-F060-2E7F-F4881D6EF2DF}"/>
              </a:ext>
            </a:extLst>
          </p:cNvPr>
          <p:cNvGrpSpPr/>
          <p:nvPr/>
        </p:nvGrpSpPr>
        <p:grpSpPr>
          <a:xfrm>
            <a:off x="656407" y="2616454"/>
            <a:ext cx="338328" cy="338328"/>
            <a:chOff x="687637" y="2265052"/>
            <a:chExt cx="338328" cy="338328"/>
          </a:xfrm>
        </p:grpSpPr>
        <p:sp>
          <p:nvSpPr>
            <p:cNvPr id="21" name="Oval 20">
              <a:extLst>
                <a:ext uri="{FF2B5EF4-FFF2-40B4-BE49-F238E27FC236}">
                  <a16:creationId xmlns:a16="http://schemas.microsoft.com/office/drawing/2014/main" id="{0C8E0185-7F49-86D4-9FB2-071E87137BC7}"/>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F1C13C3A-5A26-E1BC-0E96-FFC5AD3B8B8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B58A928A-CA7F-98EA-FF0E-F3CC77BB3FC4}"/>
              </a:ext>
            </a:extLst>
          </p:cNvPr>
          <p:cNvGrpSpPr/>
          <p:nvPr/>
        </p:nvGrpSpPr>
        <p:grpSpPr>
          <a:xfrm>
            <a:off x="4224292" y="2616454"/>
            <a:ext cx="338328" cy="338328"/>
            <a:chOff x="687637" y="2265052"/>
            <a:chExt cx="338328" cy="338328"/>
          </a:xfrm>
        </p:grpSpPr>
        <p:sp>
          <p:nvSpPr>
            <p:cNvPr id="35" name="Oval 34">
              <a:extLst>
                <a:ext uri="{FF2B5EF4-FFF2-40B4-BE49-F238E27FC236}">
                  <a16:creationId xmlns:a16="http://schemas.microsoft.com/office/drawing/2014/main" id="{5AEB1677-361D-E7C8-B199-706132DE042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427DC5F8-055E-8FD6-77CA-30D495B3C54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FDCD95D9-7BD2-1BCC-0C3D-1680D812617E}"/>
              </a:ext>
            </a:extLst>
          </p:cNvPr>
          <p:cNvGrpSpPr/>
          <p:nvPr/>
        </p:nvGrpSpPr>
        <p:grpSpPr>
          <a:xfrm>
            <a:off x="7798004" y="2620155"/>
            <a:ext cx="338328" cy="338328"/>
            <a:chOff x="687637" y="2265052"/>
            <a:chExt cx="338328" cy="338328"/>
          </a:xfrm>
        </p:grpSpPr>
        <p:sp>
          <p:nvSpPr>
            <p:cNvPr id="5" name="Oval 4">
              <a:extLst>
                <a:ext uri="{FF2B5EF4-FFF2-40B4-BE49-F238E27FC236}">
                  <a16:creationId xmlns:a16="http://schemas.microsoft.com/office/drawing/2014/main" id="{0C87C57D-C16F-B350-D52A-2A523C2763BC}"/>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AAAE5E6A-CA3A-7B67-74BB-A2157C02CBD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Content Placeholder 1">
            <a:extLst>
              <a:ext uri="{FF2B5EF4-FFF2-40B4-BE49-F238E27FC236}">
                <a16:creationId xmlns:a16="http://schemas.microsoft.com/office/drawing/2014/main" id="{E6DCEEC0-D3BE-3ADC-C40C-C45D9F5AD4A5}"/>
              </a:ext>
            </a:extLst>
          </p:cNvPr>
          <p:cNvSpPr txBox="1">
            <a:spLocks/>
          </p:cNvSpPr>
          <p:nvPr/>
        </p:nvSpPr>
        <p:spPr>
          <a:xfrm>
            <a:off x="589756" y="3152214"/>
            <a:ext cx="10628008" cy="1663764"/>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Bef>
                <a:spcPts val="0"/>
              </a:spcBef>
              <a:spcAft>
                <a:spcPts val="600"/>
              </a:spcAft>
              <a:buFont typeface="Arial" panose="020B0604020202020204" pitchFamily="34" charset="0"/>
              <a:buChar char="•"/>
              <a:defRPr/>
            </a:pPr>
            <a:r>
              <a:rPr lang="en-US" sz="1350" b="1">
                <a:solidFill>
                  <a:srgbClr val="FFFFFF"/>
                </a:solidFill>
                <a:latin typeface="Open Sans" panose="020B0606030504020204" pitchFamily="34" charset="0"/>
                <a:ea typeface="Open Sans" panose="020B0606030504020204" pitchFamily="34" charset="0"/>
                <a:cs typeface="Open Sans" panose="020B0606030504020204" pitchFamily="34" charset="0"/>
              </a:rPr>
              <a:t>ST:</a:t>
            </a:r>
            <a:r>
              <a:rPr lang="en-US" sz="1350">
                <a:solidFill>
                  <a:srgbClr val="FFFFFF"/>
                </a:solidFill>
                <a:latin typeface="Open Sans" panose="020B0606030504020204" pitchFamily="34" charset="0"/>
                <a:ea typeface="Open Sans" panose="020B0606030504020204" pitchFamily="34" charset="0"/>
                <a:cs typeface="Open Sans" panose="020B0606030504020204" pitchFamily="34" charset="0"/>
              </a:rPr>
              <a:t> Your natural style is likely to be clear, logical, and structured. However, to communicate effectively, assess your audience. If they are big picture thinkers (Intuition), offer context and connect the details to the big picture. If they have a Feeling preference, acknowledge their emotions and talk about the impact on people and their values.</a:t>
            </a:r>
          </a:p>
          <a:p>
            <a:pPr marL="285750" indent="-285750">
              <a:spcBef>
                <a:spcPts val="0"/>
              </a:spcBef>
              <a:spcAft>
                <a:spcPts val="600"/>
              </a:spcAft>
              <a:buFont typeface="Arial" panose="020B0604020202020204" pitchFamily="34" charset="0"/>
              <a:buChar char="•"/>
              <a:defRPr/>
            </a:pPr>
            <a:r>
              <a:rPr lang="en-US" sz="1350" b="1">
                <a:solidFill>
                  <a:srgbClr val="FFFFFF"/>
                </a:solidFill>
                <a:latin typeface="Open Sans" panose="020B0606030504020204" pitchFamily="34" charset="0"/>
                <a:ea typeface="Open Sans" panose="020B0606030504020204" pitchFamily="34" charset="0"/>
                <a:cs typeface="Open Sans" panose="020B0606030504020204" pitchFamily="34" charset="0"/>
              </a:rPr>
              <a:t>SF:</a:t>
            </a:r>
            <a:r>
              <a:rPr lang="en-US" sz="1350">
                <a:solidFill>
                  <a:srgbClr val="FFFFFF"/>
                </a:solidFill>
                <a:latin typeface="Open Sans" panose="020B0606030504020204" pitchFamily="34" charset="0"/>
                <a:ea typeface="Open Sans" panose="020B0606030504020204" pitchFamily="34" charset="0"/>
                <a:cs typeface="Open Sans" panose="020B0606030504020204" pitchFamily="34" charset="0"/>
              </a:rPr>
              <a:t> Your natural style is likely to be clear, structured, and focused on people. However, not all audiences will appreciate this. Look at their style. If they are big picture thinkers (Intuition), offer context and connect the details to the big picture. If they have a Thinking preference, present a logical argument and talk about facts and data.</a:t>
            </a:r>
          </a:p>
        </p:txBody>
      </p:sp>
      <p:sp>
        <p:nvSpPr>
          <p:cNvPr id="10" name="TextBox 9">
            <a:extLst>
              <a:ext uri="{FF2B5EF4-FFF2-40B4-BE49-F238E27FC236}">
                <a16:creationId xmlns:a16="http://schemas.microsoft.com/office/drawing/2014/main" id="{DCB5CCD0-E49F-6921-D848-5541EF457BBE}"/>
              </a:ext>
            </a:extLst>
          </p:cNvPr>
          <p:cNvSpPr txBox="1"/>
          <p:nvPr/>
        </p:nvSpPr>
        <p:spPr>
          <a:xfrm>
            <a:off x="545522" y="4480727"/>
            <a:ext cx="9858896" cy="1892826"/>
          </a:xfrm>
          <a:prstGeom prst="rect">
            <a:avLst/>
          </a:prstGeom>
          <a:noFill/>
        </p:spPr>
        <p:txBody>
          <a:bodyPr wrap="square">
            <a:spAutoFit/>
          </a:bodyPr>
          <a:lstStyle/>
          <a:p>
            <a:pPr marL="285750" marR="0" lvl="0" indent="-285750" defTabSz="857255" fontAlgn="auto">
              <a:spcAft>
                <a:spcPts val="600"/>
              </a:spcAft>
              <a:buClrTx/>
              <a:buSzTx/>
              <a:buFont typeface="Arial" panose="020B0604020202020204" pitchFamily="34" charset="0"/>
              <a:buChar char="•"/>
              <a:tabLst/>
              <a:defRPr/>
            </a:pPr>
            <a:r>
              <a:rPr lang="en-US" sz="1350" b="1">
                <a:solidFill>
                  <a:srgbClr val="FFFFFF"/>
                </a:solidFill>
                <a:latin typeface="Open Sans" panose="020B0606030504020204" pitchFamily="34" charset="0"/>
                <a:ea typeface="Open Sans" panose="020B0606030504020204" pitchFamily="34" charset="0"/>
                <a:cs typeface="Open Sans" panose="020B0606030504020204" pitchFamily="34" charset="0"/>
              </a:rPr>
              <a:t>NF: </a:t>
            </a:r>
            <a:r>
              <a:rPr lang="en-US" sz="1350">
                <a:solidFill>
                  <a:srgbClr val="FFFFFF"/>
                </a:solidFill>
                <a:latin typeface="Open Sans" panose="020B0606030504020204" pitchFamily="34" charset="0"/>
                <a:ea typeface="Open Sans" panose="020B0606030504020204" pitchFamily="34" charset="0"/>
                <a:cs typeface="Open Sans" panose="020B0606030504020204" pitchFamily="34" charset="0"/>
              </a:rPr>
              <a:t>Your natural style will be to talk about your vision and how it relates to people. However, not all audiences will appreciate this. Look at their style. If they have a Sensing preference, break down your communication into clear steps and discuss specifics (think bullet points). If they have a Thinking preference, present a logical argument and talk about facts and data.</a:t>
            </a:r>
          </a:p>
          <a:p>
            <a:pPr marL="285750" marR="0" lvl="0" indent="-285750" defTabSz="857255" fontAlgn="auto">
              <a:spcAft>
                <a:spcPts val="600"/>
              </a:spcAft>
              <a:buClrTx/>
              <a:buSzTx/>
              <a:buFont typeface="Arial" panose="020B0604020202020204" pitchFamily="34" charset="0"/>
              <a:buChar char="•"/>
              <a:tabLst/>
              <a:defRPr/>
            </a:pPr>
            <a:r>
              <a:rPr lang="en-US" sz="1350" b="1">
                <a:solidFill>
                  <a:srgbClr val="FFFFFF"/>
                </a:solidFill>
                <a:latin typeface="Open Sans" panose="020B0606030504020204" pitchFamily="34" charset="0"/>
                <a:ea typeface="Open Sans" panose="020B0606030504020204" pitchFamily="34" charset="0"/>
                <a:cs typeface="Open Sans" panose="020B0606030504020204" pitchFamily="34" charset="0"/>
              </a:rPr>
              <a:t>NT: </a:t>
            </a:r>
            <a:r>
              <a:rPr lang="en-US" sz="1350">
                <a:solidFill>
                  <a:srgbClr val="FFFFFF"/>
                </a:solidFill>
                <a:latin typeface="Open Sans" panose="020B0606030504020204" pitchFamily="34" charset="0"/>
                <a:ea typeface="Open Sans" panose="020B0606030504020204" pitchFamily="34" charset="0"/>
                <a:cs typeface="Open Sans" panose="020B0606030504020204" pitchFamily="34" charset="0"/>
              </a:rPr>
              <a:t>Your natural style is likely to look at the bigger picture and logical possibilities. However, to communicate effectively, assess your audience. If they have a Sensing preference, break down your communication into clear steps and discuss specifics (think bullet points). If they have a Feeling preference, acknowledge their emotions and talk about the impact of people and their values.</a:t>
            </a:r>
          </a:p>
        </p:txBody>
      </p:sp>
      <p:grpSp>
        <p:nvGrpSpPr>
          <p:cNvPr id="13" name="Group 12">
            <a:extLst>
              <a:ext uri="{FF2B5EF4-FFF2-40B4-BE49-F238E27FC236}">
                <a16:creationId xmlns:a16="http://schemas.microsoft.com/office/drawing/2014/main" id="{6435AE11-DDA0-BA0C-8333-FE525B0168B4}"/>
              </a:ext>
            </a:extLst>
          </p:cNvPr>
          <p:cNvGrpSpPr/>
          <p:nvPr/>
        </p:nvGrpSpPr>
        <p:grpSpPr>
          <a:xfrm>
            <a:off x="10323576" y="4242816"/>
            <a:ext cx="1514247" cy="1679372"/>
            <a:chOff x="10527636" y="4124735"/>
            <a:chExt cx="1514247" cy="1679372"/>
          </a:xfrm>
        </p:grpSpPr>
        <p:pic>
          <p:nvPicPr>
            <p:cNvPr id="15" name="Picture 14" descr="A black background with a black square&#10;&#10;Description automatically generated with medium confidence">
              <a:extLst>
                <a:ext uri="{FF2B5EF4-FFF2-40B4-BE49-F238E27FC236}">
                  <a16:creationId xmlns:a16="http://schemas.microsoft.com/office/drawing/2014/main" id="{4E1BA6C3-1296-33B2-B3DE-4B840B52D15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09555" y="4242816"/>
              <a:ext cx="1679372" cy="1443210"/>
            </a:xfrm>
            <a:prstGeom prst="rect">
              <a:avLst/>
            </a:prstGeom>
          </p:spPr>
        </p:pic>
        <p:sp>
          <p:nvSpPr>
            <p:cNvPr id="27" name="TextBox 26">
              <a:extLst>
                <a:ext uri="{FF2B5EF4-FFF2-40B4-BE49-F238E27FC236}">
                  <a16:creationId xmlns:a16="http://schemas.microsoft.com/office/drawing/2014/main" id="{212BBD5E-F06D-4D45-9BED-291B24BBE1A8}"/>
                </a:ext>
              </a:extLst>
            </p:cNvPr>
            <p:cNvSpPr txBox="1"/>
            <p:nvPr/>
          </p:nvSpPr>
          <p:spPr>
            <a:xfrm>
              <a:off x="10608478" y="4731781"/>
              <a:ext cx="1433405" cy="307777"/>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grpSp>
      <p:sp>
        <p:nvSpPr>
          <p:cNvPr id="28" name="Oval 27">
            <a:extLst>
              <a:ext uri="{FF2B5EF4-FFF2-40B4-BE49-F238E27FC236}">
                <a16:creationId xmlns:a16="http://schemas.microsoft.com/office/drawing/2014/main" id="{4F2AAD94-3E2E-10CA-2E67-48BFDD8A1E1F}"/>
              </a:ext>
            </a:extLst>
          </p:cNvPr>
          <p:cNvSpPr/>
          <p:nvPr/>
        </p:nvSpPr>
        <p:spPr>
          <a:xfrm>
            <a:off x="11353800" y="6127750"/>
            <a:ext cx="552450" cy="51435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3">
            <a:extLst>
              <a:ext uri="{FF2B5EF4-FFF2-40B4-BE49-F238E27FC236}">
                <a16:creationId xmlns:a16="http://schemas.microsoft.com/office/drawing/2014/main" id="{A3617A1D-C592-2328-1664-A31F97766505}"/>
              </a:ext>
            </a:extLst>
          </p:cNvPr>
          <p:cNvSpPr>
            <a:spLocks noGrp="1"/>
          </p:cNvSpPr>
          <p:nvPr>
            <p:ph type="title"/>
          </p:nvPr>
        </p:nvSpPr>
        <p:spPr>
          <a:xfrm>
            <a:off x="1106904" y="691704"/>
            <a:ext cx="10246896" cy="980098"/>
          </a:xfrm>
        </p:spPr>
        <p:txBody>
          <a:bodyPr/>
          <a:lstStyle/>
          <a:p>
            <a:r>
              <a:rPr lang="en-GB" sz="3600"/>
              <a:t>Advanced Skills</a:t>
            </a:r>
          </a:p>
        </p:txBody>
      </p:sp>
      <p:sp>
        <p:nvSpPr>
          <p:cNvPr id="16" name="TextBox 15">
            <a:extLst>
              <a:ext uri="{FF2B5EF4-FFF2-40B4-BE49-F238E27FC236}">
                <a16:creationId xmlns:a16="http://schemas.microsoft.com/office/drawing/2014/main" id="{F13235F4-5D75-DFAF-9270-D3982F3C688F}"/>
              </a:ext>
            </a:extLst>
          </p:cNvPr>
          <p:cNvSpPr txBox="1"/>
          <p:nvPr/>
        </p:nvSpPr>
        <p:spPr>
          <a:xfrm>
            <a:off x="1124712" y="1533114"/>
            <a:ext cx="469846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Tree>
    <p:custDataLst>
      <p:tags r:id="rId1"/>
    </p:custDataLst>
    <p:extLst>
      <p:ext uri="{BB962C8B-B14F-4D97-AF65-F5344CB8AC3E}">
        <p14:creationId xmlns:p14="http://schemas.microsoft.com/office/powerpoint/2010/main" val="1529875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35EFA-EB75-4587-A741-36FC1C9A924F}"/>
              </a:ext>
            </a:extLst>
          </p:cNvPr>
          <p:cNvSpPr>
            <a:spLocks noGrp="1"/>
          </p:cNvSpPr>
          <p:nvPr>
            <p:ph type="title"/>
          </p:nvPr>
        </p:nvSpPr>
        <p:spPr>
          <a:xfrm>
            <a:off x="1101969" y="708197"/>
            <a:ext cx="10515600" cy="900113"/>
          </a:xfrm>
        </p:spPr>
        <p:txBody>
          <a:bodyPr/>
          <a:lstStyle/>
          <a:p>
            <a:r>
              <a:rPr lang="en-GB" sz="3600"/>
              <a:t>Type Preferences in Communication</a:t>
            </a:r>
          </a:p>
        </p:txBody>
      </p:sp>
      <p:graphicFrame>
        <p:nvGraphicFramePr>
          <p:cNvPr id="8" name="Table 7">
            <a:extLst>
              <a:ext uri="{FF2B5EF4-FFF2-40B4-BE49-F238E27FC236}">
                <a16:creationId xmlns:a16="http://schemas.microsoft.com/office/drawing/2014/main" id="{60AB2362-6195-647B-1055-37781320489E}"/>
              </a:ext>
            </a:extLst>
          </p:cNvPr>
          <p:cNvGraphicFramePr>
            <a:graphicFrameLocks noGrp="1"/>
          </p:cNvGraphicFramePr>
          <p:nvPr/>
        </p:nvGraphicFramePr>
        <p:xfrm>
          <a:off x="1041400" y="1484579"/>
          <a:ext cx="9952703" cy="4901884"/>
        </p:xfrm>
        <a:graphic>
          <a:graphicData uri="http://schemas.openxmlformats.org/drawingml/2006/table">
            <a:tbl>
              <a:tblPr>
                <a:tableStyleId>{5C22544A-7EE6-4342-B048-85BDC9FD1C3A}</a:tableStyleId>
              </a:tblPr>
              <a:tblGrid>
                <a:gridCol w="3232150">
                  <a:extLst>
                    <a:ext uri="{9D8B030D-6E8A-4147-A177-3AD203B41FA5}">
                      <a16:colId xmlns:a16="http://schemas.microsoft.com/office/drawing/2014/main" val="1988431367"/>
                    </a:ext>
                  </a:extLst>
                </a:gridCol>
                <a:gridCol w="6720553">
                  <a:extLst>
                    <a:ext uri="{9D8B030D-6E8A-4147-A177-3AD203B41FA5}">
                      <a16:colId xmlns:a16="http://schemas.microsoft.com/office/drawing/2014/main" val="3553632243"/>
                    </a:ext>
                  </a:extLst>
                </a:gridCol>
              </a:tblGrid>
              <a:tr h="1031534">
                <a:tc>
                  <a:txBody>
                    <a:bodyPr/>
                    <a:lstStyle/>
                    <a:p>
                      <a:pPr marL="0" indent="0">
                        <a:lnSpc>
                          <a:spcPts val="1500"/>
                        </a:lnSpc>
                        <a:buFont typeface="Arial" panose="020B0604020202020204" pitchFamily="34" charset="0"/>
                        <a:buNone/>
                      </a:pPr>
                      <a:r>
                        <a:rPr lang="en-US" sz="1200" b="1" kern="0">
                          <a:solidFill>
                            <a:schemeClr val="bg2"/>
                          </a:solidFill>
                          <a:effectLst/>
                          <a:latin typeface="Open Sans"/>
                          <a:ea typeface="Open Sans"/>
                          <a:cs typeface="Open Sans"/>
                        </a:rPr>
                        <a:t>Sensing and Thinking (ST) Preferences</a:t>
                      </a:r>
                      <a:endParaRPr lang="en-NL" sz="1200" b="1" kern="100">
                        <a:solidFill>
                          <a:schemeClr val="bg2"/>
                        </a:solidFill>
                        <a:effectLst/>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71450" indent="-171450" algn="l" defTabSz="914400" rtl="0" eaLnBrk="1" latinLnBrk="0" hangingPunct="1">
                        <a:lnSpc>
                          <a:spcPts val="1500"/>
                        </a:lnSpc>
                        <a:buFont typeface="Arial" panose="020B0604020202020204" pitchFamily="34" charset="0"/>
                        <a:buChar char="•"/>
                      </a:pPr>
                      <a:r>
                        <a:rPr lang="en-US" sz="1200" b="1">
                          <a:solidFill>
                            <a:srgbClr val="114853"/>
                          </a:solidFill>
                          <a:effectLst/>
                          <a:latin typeface="Open Sans"/>
                          <a:ea typeface="Calibri"/>
                        </a:rPr>
                        <a:t>What they want:</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Talk to them in a direct, logical manner, communicating exactly what is expected of them. Address emotions and feelings in a similar matter-of-fact way.  </a:t>
                      </a:r>
                    </a:p>
                    <a:p>
                      <a:pPr marL="171450" indent="-171450" algn="l" defTabSz="914400" rtl="0" eaLnBrk="1" latinLnBrk="0" hangingPunct="1">
                        <a:lnSpc>
                          <a:spcPts val="1500"/>
                        </a:lnSpc>
                        <a:buFont typeface="Arial" panose="020B0604020202020204" pitchFamily="34" charset="0"/>
                        <a:buChar char="•"/>
                      </a:pPr>
                      <a:endParaRPr lang="en-US" sz="1000" b="0" i="0" kern="0" baseline="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marL="171450" indent="-171450" algn="l" defTabSz="914400" rtl="0" eaLnBrk="1" latinLnBrk="0" hangingPunct="1">
                        <a:lnSpc>
                          <a:spcPts val="1500"/>
                        </a:lnSpc>
                        <a:buFont typeface="Arial" panose="020B0604020202020204" pitchFamily="34" charset="0"/>
                        <a:buChar char="•"/>
                      </a:pPr>
                      <a:r>
                        <a:rPr lang="en-US" sz="1200" b="1">
                          <a:solidFill>
                            <a:srgbClr val="114853"/>
                          </a:solidFill>
                          <a:effectLst/>
                          <a:latin typeface="Open Sans"/>
                          <a:ea typeface="Calibri"/>
                        </a:rPr>
                        <a:t>How they communicate</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In return, those with ST preferences will provide clear information and adjust their level of detail based on the audience's technical knowledge.</a:t>
                      </a:r>
                      <a:endParaRPr lang="en-NL" sz="1200" b="0" i="0" kern="0" baseline="0">
                        <a:solidFill>
                          <a:schemeClr val="bg2"/>
                        </a:solidFill>
                        <a:effectLst/>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889043468"/>
                  </a:ext>
                </a:extLst>
              </a:tr>
              <a:tr h="1207981">
                <a:tc>
                  <a:txBody>
                    <a:bodyPr/>
                    <a:lstStyle/>
                    <a:p>
                      <a:pPr marL="0" marR="0" lvl="0" indent="0" algn="l" defTabSz="914400" rtl="0" eaLnBrk="1" fontAlgn="auto" latinLnBrk="0" hangingPunct="1">
                        <a:lnSpc>
                          <a:spcPts val="1500"/>
                        </a:lnSpc>
                        <a:spcBef>
                          <a:spcPts val="0"/>
                        </a:spcBef>
                        <a:spcAft>
                          <a:spcPts val="0"/>
                        </a:spcAft>
                        <a:buClrTx/>
                        <a:buSzTx/>
                        <a:buFont typeface="Arial" panose="020B0604020202020204" pitchFamily="34" charset="0"/>
                        <a:buNone/>
                        <a:tabLst/>
                        <a:defRPr/>
                      </a:pPr>
                      <a:r>
                        <a:rPr kumimoji="0" lang="en-US" sz="1200" b="1" i="0" u="none" strike="noStrike" kern="0" cap="none" spc="0" normalizeH="0" baseline="0" noProof="0">
                          <a:ln>
                            <a:noFill/>
                          </a:ln>
                          <a:solidFill>
                            <a:srgbClr val="0C4853"/>
                          </a:solidFill>
                          <a:effectLst/>
                          <a:uLnTx/>
                          <a:uFillTx/>
                          <a:latin typeface="Open Sans"/>
                          <a:ea typeface="Open Sans"/>
                          <a:cs typeface="Open Sans"/>
                        </a:rPr>
                        <a:t>Sensing and Feeling (SF) Preferences</a:t>
                      </a:r>
                      <a:endParaRPr kumimoji="0" lang="en-NL" sz="1200" b="1" i="0" u="none" strike="noStrike" kern="100" cap="none" spc="0" normalizeH="0" baseline="0" noProof="0">
                        <a:ln>
                          <a:noFill/>
                        </a:ln>
                        <a:solidFill>
                          <a:srgbClr val="0C4853"/>
                        </a:solidFill>
                        <a:effectLst/>
                        <a:uLnTx/>
                        <a:uFillTx/>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71450" indent="-171450" algn="l" defTabSz="914400" rtl="0" eaLnBrk="1" latinLnBrk="0" hangingPunct="1">
                        <a:lnSpc>
                          <a:spcPts val="1500"/>
                        </a:lnSpc>
                        <a:buFont typeface="Arial" panose="020B0604020202020204" pitchFamily="34" charset="0"/>
                        <a:buChar char="•"/>
                      </a:pPr>
                      <a:r>
                        <a:rPr lang="en-US" sz="1200" b="1">
                          <a:solidFill>
                            <a:srgbClr val="114853"/>
                          </a:solidFill>
                          <a:effectLst/>
                          <a:latin typeface="Open Sans"/>
                          <a:ea typeface="Calibri"/>
                        </a:rPr>
                        <a:t>What they want:</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Communicate in an encouraging manner and offer practical, tangible expressions of emotional support.   </a:t>
                      </a:r>
                    </a:p>
                    <a:p>
                      <a:pPr marL="171450" indent="-171450" algn="l" defTabSz="914400" rtl="0" eaLnBrk="1" latinLnBrk="0" hangingPunct="1">
                        <a:lnSpc>
                          <a:spcPts val="1500"/>
                        </a:lnSpc>
                        <a:buFont typeface="Arial" panose="020B0604020202020204" pitchFamily="34" charset="0"/>
                        <a:buChar char="•"/>
                      </a:pPr>
                      <a:endParaRPr lang="en-US" sz="1000" b="0" i="0" kern="0" baseline="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marL="171450" indent="-171450" algn="l" defTabSz="914400" rtl="0" eaLnBrk="1" latinLnBrk="0" hangingPunct="1">
                        <a:lnSpc>
                          <a:spcPts val="1500"/>
                        </a:lnSpc>
                        <a:buFont typeface="Arial" panose="020B0604020202020204" pitchFamily="34" charset="0"/>
                        <a:buChar char="•"/>
                      </a:pPr>
                      <a:r>
                        <a:rPr lang="en-US" sz="1200" b="1">
                          <a:solidFill>
                            <a:srgbClr val="114853"/>
                          </a:solidFill>
                          <a:effectLst/>
                          <a:latin typeface="Open Sans"/>
                          <a:ea typeface="Calibri"/>
                        </a:rPr>
                        <a:t>How they communicate</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In return, those with SF preferences will prioritize harmony and personal connections. They will use practical examples and anecdotes to relate to different audience members.  </a:t>
                      </a:r>
                      <a:endParaRPr lang="en-NL" sz="1200" b="0" i="0" kern="0" baseline="0">
                        <a:solidFill>
                          <a:schemeClr val="bg2"/>
                        </a:solidFill>
                        <a:effectLst/>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998167448"/>
                  </a:ext>
                </a:extLst>
              </a:tr>
              <a:tr h="1207981">
                <a:tc>
                  <a:txBody>
                    <a:bodyPr/>
                    <a:lstStyle/>
                    <a:p>
                      <a:pPr marL="0" marR="0" lvl="0" indent="0" algn="l" defTabSz="914400" rtl="0" eaLnBrk="1" fontAlgn="auto" latinLnBrk="0" hangingPunct="1">
                        <a:lnSpc>
                          <a:spcPts val="1500"/>
                        </a:lnSpc>
                        <a:spcBef>
                          <a:spcPts val="0"/>
                        </a:spcBef>
                        <a:spcAft>
                          <a:spcPts val="0"/>
                        </a:spcAft>
                        <a:buClrTx/>
                        <a:buSzTx/>
                        <a:buFont typeface="Arial" panose="020B0604020202020204" pitchFamily="34" charset="0"/>
                        <a:buNone/>
                        <a:tabLst/>
                        <a:defRPr/>
                      </a:pPr>
                      <a:r>
                        <a:rPr kumimoji="0" lang="en-US" sz="1200" b="1" i="0" u="none" strike="noStrike" kern="0" cap="none" spc="0" normalizeH="0" baseline="0" noProof="0">
                          <a:ln>
                            <a:noFill/>
                          </a:ln>
                          <a:solidFill>
                            <a:srgbClr val="0C4853"/>
                          </a:solidFill>
                          <a:effectLst/>
                          <a:uLnTx/>
                          <a:uFillTx/>
                          <a:latin typeface="Open Sans"/>
                          <a:ea typeface="Open Sans"/>
                          <a:cs typeface="Open Sans"/>
                        </a:rPr>
                        <a:t>Intuition and Feeling (NF) Preferences</a:t>
                      </a:r>
                      <a:endParaRPr kumimoji="0" lang="en-NL" sz="1200" b="1" i="0" u="none" strike="noStrike" kern="100" cap="none" spc="0" normalizeH="0" baseline="0" noProof="0">
                        <a:ln>
                          <a:noFill/>
                        </a:ln>
                        <a:solidFill>
                          <a:srgbClr val="0C4853"/>
                        </a:solidFill>
                        <a:effectLst/>
                        <a:uLnTx/>
                        <a:uFillTx/>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71450" indent="-171450" algn="l" defTabSz="914400" rtl="0" eaLnBrk="1" latinLnBrk="0" hangingPunct="1">
                        <a:lnSpc>
                          <a:spcPts val="1500"/>
                        </a:lnSpc>
                        <a:buFont typeface="Arial" panose="020B0604020202020204" pitchFamily="34" charset="0"/>
                        <a:buChar char="•"/>
                      </a:pPr>
                      <a:r>
                        <a:rPr lang="en-US" sz="1200" b="1">
                          <a:solidFill>
                            <a:srgbClr val="114853"/>
                          </a:solidFill>
                          <a:effectLst/>
                          <a:latin typeface="Open Sans"/>
                          <a:ea typeface="Calibri"/>
                        </a:rPr>
                        <a:t>What they want:</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When communicating, allow space to explore various emotional perspectives and acknowledge broader, open-ended forms of contributions.  </a:t>
                      </a:r>
                    </a:p>
                    <a:p>
                      <a:pPr marL="171450" indent="-171450" algn="l" defTabSz="914400" rtl="0" eaLnBrk="1" latinLnBrk="0" hangingPunct="1">
                        <a:lnSpc>
                          <a:spcPts val="1500"/>
                        </a:lnSpc>
                        <a:buFont typeface="Arial" panose="020B0604020202020204" pitchFamily="34" charset="0"/>
                        <a:buChar char="•"/>
                      </a:pPr>
                      <a:endParaRPr lang="en-US" sz="1000" b="0" i="0" kern="0" baseline="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marL="171450" indent="-171450" algn="l" defTabSz="914400" rtl="0" eaLnBrk="1" latinLnBrk="0" hangingPunct="1">
                        <a:lnSpc>
                          <a:spcPts val="1500"/>
                        </a:lnSpc>
                        <a:buFont typeface="Arial" panose="020B0604020202020204" pitchFamily="34" charset="0"/>
                        <a:buChar char="•"/>
                      </a:pPr>
                      <a:r>
                        <a:rPr lang="en-US" sz="1200" b="1">
                          <a:solidFill>
                            <a:srgbClr val="114853"/>
                          </a:solidFill>
                          <a:effectLst/>
                          <a:latin typeface="Open Sans"/>
                          <a:ea typeface="Calibri"/>
                        </a:rPr>
                        <a:t>How they communicate</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In return, those with NF preferences will intuitively adapt to the emotional atmosphere, using metaphors and stories to connect abstract ideas to the audience's experiences.  </a:t>
                      </a:r>
                      <a:endParaRPr lang="en-NL" sz="1200" b="0" i="0" kern="0" baseline="0">
                        <a:solidFill>
                          <a:schemeClr val="bg2"/>
                        </a:solidFill>
                        <a:effectLst/>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952686694"/>
                  </a:ext>
                </a:extLst>
              </a:tr>
              <a:tr h="1398007">
                <a:tc>
                  <a:txBody>
                    <a:bodyPr/>
                    <a:lstStyle/>
                    <a:p>
                      <a:pPr marL="0" marR="0" lvl="0" indent="0" algn="l" defTabSz="914400" rtl="0" eaLnBrk="1" fontAlgn="auto" latinLnBrk="0" hangingPunct="1">
                        <a:lnSpc>
                          <a:spcPts val="1500"/>
                        </a:lnSpc>
                        <a:spcBef>
                          <a:spcPts val="0"/>
                        </a:spcBef>
                        <a:spcAft>
                          <a:spcPts val="0"/>
                        </a:spcAft>
                        <a:buClrTx/>
                        <a:buSzTx/>
                        <a:buFont typeface="Arial" panose="020B0604020202020204" pitchFamily="34" charset="0"/>
                        <a:buNone/>
                        <a:tabLst/>
                        <a:defRPr/>
                      </a:pPr>
                      <a:r>
                        <a:rPr kumimoji="0" lang="en-US" sz="1200" b="1" i="0" u="none" strike="noStrike" kern="0" cap="none" spc="0" normalizeH="0" baseline="0" noProof="0">
                          <a:ln>
                            <a:noFill/>
                          </a:ln>
                          <a:solidFill>
                            <a:srgbClr val="0C4853"/>
                          </a:solidFill>
                          <a:effectLst/>
                          <a:uLnTx/>
                          <a:uFillTx/>
                          <a:latin typeface="Open Sans"/>
                          <a:ea typeface="Open Sans"/>
                          <a:cs typeface="Open Sans"/>
                        </a:rPr>
                        <a:t>Intuition and Thinking (NT) Preferences</a:t>
                      </a:r>
                      <a:endParaRPr kumimoji="0" lang="en-NL" sz="1200" b="1" i="0" u="none" strike="noStrike" kern="100" cap="none" spc="0" normalizeH="0" baseline="0" noProof="0">
                        <a:ln>
                          <a:noFill/>
                        </a:ln>
                        <a:solidFill>
                          <a:srgbClr val="0C4853"/>
                        </a:solidFill>
                        <a:effectLst/>
                        <a:uLnTx/>
                        <a:uFillTx/>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71450" indent="-171450" algn="l" defTabSz="914400" rtl="0" eaLnBrk="1" fontAlgn="base" latinLnBrk="0" hangingPunct="1">
                        <a:lnSpc>
                          <a:spcPts val="1500"/>
                        </a:lnSpc>
                        <a:buFont typeface="Arial" panose="020B0604020202020204" pitchFamily="34" charset="0"/>
                        <a:buChar char="•"/>
                      </a:pPr>
                      <a:r>
                        <a:rPr lang="en-US" sz="1200" b="1">
                          <a:solidFill>
                            <a:srgbClr val="114853"/>
                          </a:solidFill>
                          <a:effectLst/>
                          <a:latin typeface="Open Sans"/>
                          <a:ea typeface="Calibri"/>
                        </a:rPr>
                        <a:t>What they want:</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Your communication must be credible. Both the source(s) of information and the speaker should lean into logical, reasonable, and analytical expression with minimal emotion. </a:t>
                      </a:r>
                    </a:p>
                    <a:p>
                      <a:pPr marL="171450" indent="-171450" algn="l" defTabSz="914400" rtl="0" eaLnBrk="1" fontAlgn="base" latinLnBrk="0" hangingPunct="1">
                        <a:lnSpc>
                          <a:spcPts val="1500"/>
                        </a:lnSpc>
                        <a:buFont typeface="Arial" panose="020B0604020202020204" pitchFamily="34" charset="0"/>
                        <a:buChar char="•"/>
                      </a:pPr>
                      <a:endParaRPr lang="en-US" sz="1200" b="0" i="0" kern="0" baseline="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marL="171450" indent="-171450" algn="l" defTabSz="914400" rtl="0" eaLnBrk="1" fontAlgn="base" latinLnBrk="0" hangingPunct="1">
                        <a:lnSpc>
                          <a:spcPts val="1500"/>
                        </a:lnSpc>
                        <a:buFont typeface="Arial" panose="020B0604020202020204" pitchFamily="34" charset="0"/>
                        <a:buChar char="•"/>
                      </a:pPr>
                      <a:r>
                        <a:rPr lang="en-US" sz="1200" b="1">
                          <a:solidFill>
                            <a:srgbClr val="114853"/>
                          </a:solidFill>
                          <a:effectLst/>
                          <a:latin typeface="Open Sans"/>
                          <a:ea typeface="Calibri"/>
                        </a:rPr>
                        <a:t>How they communicate</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In return, those with NT preferences will match the expertise level of their audience by dialing message complexity up or down. They will also emphasize long-term implications to improve decision-making.  </a:t>
                      </a:r>
                    </a:p>
                  </a:txBody>
                  <a:tcPr>
                    <a:lnL w="12700" cmpd="sng">
                      <a:noFill/>
                    </a:lnL>
                    <a:lnR w="12700" cmpd="sng">
                      <a:noFill/>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798336178"/>
                  </a:ext>
                </a:extLst>
              </a:tr>
            </a:tbl>
          </a:graphicData>
        </a:graphic>
      </p:graphicFrame>
      <p:sp>
        <p:nvSpPr>
          <p:cNvPr id="3" name="TextBox 2">
            <a:hlinkClick r:id="" action="ppaction://hlinkshowjump?jump=nextslide"/>
            <a:extLst>
              <a:ext uri="{FF2B5EF4-FFF2-40B4-BE49-F238E27FC236}">
                <a16:creationId xmlns:a16="http://schemas.microsoft.com/office/drawing/2014/main" id="{081BFD20-EDA4-2A78-77E3-033FD441007D}"/>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4" name="Oval 3">
            <a:hlinkClick r:id="rId4" action="ppaction://hlinksldjump"/>
            <a:extLst>
              <a:ext uri="{FF2B5EF4-FFF2-40B4-BE49-F238E27FC236}">
                <a16:creationId xmlns:a16="http://schemas.microsoft.com/office/drawing/2014/main" id="{9D465D12-0B33-AB22-028B-B0AA9ACF1032}"/>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4283046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5DA17-C9E1-9D6B-FA31-E7A52B1BB67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5FD7C5F-C58D-2231-03F1-ECBCF6C24A1F}"/>
              </a:ext>
            </a:extLst>
          </p:cNvPr>
          <p:cNvSpPr>
            <a:spLocks noGrp="1"/>
          </p:cNvSpPr>
          <p:nvPr>
            <p:ph type="title"/>
          </p:nvPr>
        </p:nvSpPr>
        <p:spPr>
          <a:xfrm>
            <a:off x="1106904" y="691704"/>
            <a:ext cx="10246896" cy="980098"/>
          </a:xfrm>
        </p:spPr>
        <p:txBody>
          <a:bodyPr/>
          <a:lstStyle/>
          <a:p>
            <a:r>
              <a:rPr lang="en-GB" sz="3600"/>
              <a:t>Basic Skills</a:t>
            </a:r>
          </a:p>
        </p:txBody>
      </p:sp>
      <p:sp>
        <p:nvSpPr>
          <p:cNvPr id="3" name="Rectangle: Rounded Corners 2">
            <a:extLst>
              <a:ext uri="{FF2B5EF4-FFF2-40B4-BE49-F238E27FC236}">
                <a16:creationId xmlns:a16="http://schemas.microsoft.com/office/drawing/2014/main" id="{34D9D910-C69B-A3D3-3C09-1B7071B131C9}"/>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2">
            <a:extLst>
              <a:ext uri="{FF2B5EF4-FFF2-40B4-BE49-F238E27FC236}">
                <a16:creationId xmlns:a16="http://schemas.microsoft.com/office/drawing/2014/main" id="{23547CCF-31E4-3857-3BB8-DE480898E1D7}"/>
              </a:ext>
            </a:extLst>
          </p:cNvPr>
          <p:cNvSpPr txBox="1"/>
          <p:nvPr/>
        </p:nvSpPr>
        <p:spPr>
          <a:xfrm>
            <a:off x="1121250"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Message Clarity</a:t>
            </a:r>
          </a:p>
        </p:txBody>
      </p:sp>
      <p:grpSp>
        <p:nvGrpSpPr>
          <p:cNvPr id="33" name="Group 32">
            <a:extLst>
              <a:ext uri="{FF2B5EF4-FFF2-40B4-BE49-F238E27FC236}">
                <a16:creationId xmlns:a16="http://schemas.microsoft.com/office/drawing/2014/main" id="{A5D4A48D-94C4-8162-0BC5-E2157F83E1B1}"/>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D3EF78F4-29D9-0A90-93EB-DDD9EA2F3B1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E549967-AF16-3465-824D-96B57E3980A7}"/>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42BE81D-2FBF-EC33-07E3-9C56E9C48C80}"/>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8E9986BD-4F45-F5A0-E2C5-103E220C9D69}"/>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EEAB85B0-CA77-D343-9370-AFD225583419}"/>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CA95B6AE-1E1D-B32C-4A2E-344E0358D41C}"/>
                </a:ext>
              </a:extLst>
            </p:cNvPr>
            <p:cNvGrpSpPr/>
            <p:nvPr/>
          </p:nvGrpSpPr>
          <p:grpSpPr>
            <a:xfrm>
              <a:off x="4113407" y="2214340"/>
              <a:ext cx="3418829" cy="652657"/>
              <a:chOff x="4113407" y="2214340"/>
              <a:chExt cx="3418829" cy="652657"/>
            </a:xfrm>
            <a:grpFill/>
          </p:grpSpPr>
          <p:sp>
            <p:nvSpPr>
              <p:cNvPr id="7" name="Rectangle: Rounded Corners 6">
                <a:hlinkClick r:id="rId5" action="ppaction://hlinksldjump"/>
                <a:extLst>
                  <a:ext uri="{FF2B5EF4-FFF2-40B4-BE49-F238E27FC236}">
                    <a16:creationId xmlns:a16="http://schemas.microsoft.com/office/drawing/2014/main" id="{59E23E8A-D9D7-E683-F6E5-F983603EE88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8965BB14-C732-82C3-28EF-90CF17FC364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092E004-29A4-49B3-8C3F-EB0334A64C2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03D55BB9-0137-4CCD-BA3B-E2730D0AED1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C9CE5499-901E-B862-545C-509E3D77719C}"/>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65C2AAD9-58AA-1421-548A-C7CAB7C39DE8}"/>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591E6A9-EB74-6919-106E-DE6181FFCEA4}"/>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C52D4FE7-00D9-9D10-6F51-454D7A0F15AE}"/>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11E32F57-1236-AC15-CDBD-719234B6656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A290C5ED-6A2C-A958-2F7B-D9E4DC467F5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5FDB89A-B424-8F03-0BEE-CE75E185307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243AD966-FDDF-FA96-9784-5F4C5FB0731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6A9387A4-8744-E9B6-BE9F-4707352F7546}"/>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extLst>
                <a:ext uri="{FF2B5EF4-FFF2-40B4-BE49-F238E27FC236}">
                  <a16:creationId xmlns:a16="http://schemas.microsoft.com/office/drawing/2014/main" id="{72811B6C-9F7E-EAE7-0298-2FF1F85EE316}"/>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C3C5581C-7374-CD08-71A9-AE0CF62D76BB}"/>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9259E16C-468B-7DAC-E66A-2560511E566E}"/>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B4800053-5499-2635-56E9-A4E349DA2EC9}"/>
                </a:ext>
              </a:extLst>
            </p:cNvPr>
            <p:cNvSpPr txBox="1"/>
            <p:nvPr/>
          </p:nvSpPr>
          <p:spPr>
            <a:xfrm>
              <a:off x="10410749" y="4843516"/>
              <a:ext cx="1214243" cy="557113"/>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Message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Clarity</a:t>
              </a:r>
            </a:p>
          </p:txBody>
        </p:sp>
      </p:grpSp>
      <p:sp>
        <p:nvSpPr>
          <p:cNvPr id="15" name="TextBox 14">
            <a:hlinkClick r:id="" action="ppaction://hlinkshowjump?jump=nextslide"/>
            <a:extLst>
              <a:ext uri="{FF2B5EF4-FFF2-40B4-BE49-F238E27FC236}">
                <a16:creationId xmlns:a16="http://schemas.microsoft.com/office/drawing/2014/main" id="{CB91CB5B-5399-B8DB-09EE-21470B533BEF}"/>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3" name="Oval 12">
            <a:hlinkClick r:id="rId4" action="ppaction://hlinksldjump"/>
            <a:extLst>
              <a:ext uri="{FF2B5EF4-FFF2-40B4-BE49-F238E27FC236}">
                <a16:creationId xmlns:a16="http://schemas.microsoft.com/office/drawing/2014/main" id="{86DE726B-C743-D7CF-E9EB-2493D64BD52E}"/>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341256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2CEF6-73E0-9D0E-7FB2-C551564FD77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7A0A467-A6EA-2E7A-DC41-4C7CB41B8C37}"/>
              </a:ext>
            </a:extLst>
          </p:cNvPr>
          <p:cNvSpPr>
            <a:spLocks noGrp="1"/>
          </p:cNvSpPr>
          <p:nvPr>
            <p:ph type="title"/>
          </p:nvPr>
        </p:nvSpPr>
        <p:spPr>
          <a:xfrm>
            <a:off x="1106904" y="691704"/>
            <a:ext cx="10246896" cy="980098"/>
          </a:xfrm>
        </p:spPr>
        <p:txBody>
          <a:bodyPr/>
          <a:lstStyle/>
          <a:p>
            <a:r>
              <a:rPr lang="en-GB" sz="3600"/>
              <a:t>Basic Skills</a:t>
            </a:r>
          </a:p>
        </p:txBody>
      </p:sp>
      <p:sp>
        <p:nvSpPr>
          <p:cNvPr id="7" name="Rectangle: Rounded Corners 6">
            <a:extLst>
              <a:ext uri="{FF2B5EF4-FFF2-40B4-BE49-F238E27FC236}">
                <a16:creationId xmlns:a16="http://schemas.microsoft.com/office/drawing/2014/main" id="{A32D4BE6-3CCB-D041-9F12-80389049B565}"/>
              </a:ext>
            </a:extLst>
          </p:cNvPr>
          <p:cNvSpPr/>
          <p:nvPr/>
        </p:nvSpPr>
        <p:spPr>
          <a:xfrm>
            <a:off x="4113407" y="2455640"/>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C4FC5545-77DC-5461-ED84-F5A99D5CD7C9}"/>
              </a:ext>
            </a:extLst>
          </p:cNvPr>
          <p:cNvGrpSpPr/>
          <p:nvPr/>
        </p:nvGrpSpPr>
        <p:grpSpPr>
          <a:xfrm>
            <a:off x="4227654" y="2614485"/>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CA89710B-BA95-3F47-4289-A9C170263138}"/>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91392244-ACE9-53CD-5DB3-3C35581CB20E}"/>
                </a:ext>
              </a:extLst>
            </p:cNvPr>
            <p:cNvSpPr/>
            <p:nvPr/>
          </p:nvSpPr>
          <p:spPr>
            <a:xfrm>
              <a:off x="693364" y="2272663"/>
              <a:ext cx="353056" cy="35305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5B807899-9282-FF87-E93A-7898870350B2}"/>
              </a:ext>
            </a:extLst>
          </p:cNvPr>
          <p:cNvSpPr/>
          <p:nvPr/>
        </p:nvSpPr>
        <p:spPr>
          <a:xfrm>
            <a:off x="7681292" y="2455640"/>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5E1D343-2CDB-19EF-32A4-C196FFC7D460}"/>
              </a:ext>
            </a:extLst>
          </p:cNvPr>
          <p:cNvGrpSpPr/>
          <p:nvPr/>
        </p:nvGrpSpPr>
        <p:grpSpPr>
          <a:xfrm>
            <a:off x="7795539" y="2612324"/>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3AD01796-60CB-86E3-34F7-756BC15E40C6}"/>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93718D-B2AF-4FB3-F66F-0F76FE264964}"/>
                </a:ext>
              </a:extLst>
            </p:cNvPr>
            <p:cNvSpPr/>
            <p:nvPr/>
          </p:nvSpPr>
          <p:spPr>
            <a:xfrm>
              <a:off x="693364" y="2272663"/>
              <a:ext cx="353056" cy="35305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FB98F13E-9AE1-FB6D-4278-EF646F36417C}"/>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Message Clarity</a:t>
            </a:r>
          </a:p>
        </p:txBody>
      </p:sp>
      <p:sp>
        <p:nvSpPr>
          <p:cNvPr id="16" name="Rectangle: Rounded Corners 15">
            <a:extLst>
              <a:ext uri="{FF2B5EF4-FFF2-40B4-BE49-F238E27FC236}">
                <a16:creationId xmlns:a16="http://schemas.microsoft.com/office/drawing/2014/main" id="{EEBE5EDF-E0EF-282A-3943-9AA9421F1C1C}"/>
              </a:ext>
            </a:extLst>
          </p:cNvPr>
          <p:cNvSpPr/>
          <p:nvPr/>
        </p:nvSpPr>
        <p:spPr>
          <a:xfrm>
            <a:off x="555434" y="2456329"/>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EF2FC184-59AB-CFE2-9D8E-85D3DA256D7C}"/>
              </a:ext>
            </a:extLst>
          </p:cNvPr>
          <p:cNvSpPr/>
          <p:nvPr/>
        </p:nvSpPr>
        <p:spPr>
          <a:xfrm>
            <a:off x="545522" y="3067270"/>
            <a:ext cx="10554600" cy="31958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5CE71FF4-6694-9A4B-C75F-3FCCD63A983B}"/>
              </a:ext>
            </a:extLst>
          </p:cNvPr>
          <p:cNvSpPr txBox="1">
            <a:spLocks/>
          </p:cNvSpPr>
          <p:nvPr/>
        </p:nvSpPr>
        <p:spPr>
          <a:xfrm>
            <a:off x="747775" y="3267545"/>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Using simple, concise language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Structuring messages logically </a:t>
            </a:r>
          </a:p>
        </p:txBody>
      </p:sp>
      <p:grpSp>
        <p:nvGrpSpPr>
          <p:cNvPr id="20" name="Group 19">
            <a:extLst>
              <a:ext uri="{FF2B5EF4-FFF2-40B4-BE49-F238E27FC236}">
                <a16:creationId xmlns:a16="http://schemas.microsoft.com/office/drawing/2014/main" id="{AB35385D-00EA-5B12-F283-34F8E91E823B}"/>
              </a:ext>
            </a:extLst>
          </p:cNvPr>
          <p:cNvGrpSpPr/>
          <p:nvPr/>
        </p:nvGrpSpPr>
        <p:grpSpPr>
          <a:xfrm>
            <a:off x="656407" y="2615168"/>
            <a:ext cx="338328" cy="338328"/>
            <a:chOff x="687637" y="2265052"/>
            <a:chExt cx="338328" cy="338328"/>
          </a:xfrm>
        </p:grpSpPr>
        <p:sp>
          <p:nvSpPr>
            <p:cNvPr id="21" name="Oval 20">
              <a:extLst>
                <a:ext uri="{FF2B5EF4-FFF2-40B4-BE49-F238E27FC236}">
                  <a16:creationId xmlns:a16="http://schemas.microsoft.com/office/drawing/2014/main" id="{DF3BF364-DD32-214C-6427-74F105F9BE4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A8C69C06-1D47-C5C4-7DD9-8FCB10DBD73C}"/>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3" name="Group 12">
            <a:extLst>
              <a:ext uri="{FF2B5EF4-FFF2-40B4-BE49-F238E27FC236}">
                <a16:creationId xmlns:a16="http://schemas.microsoft.com/office/drawing/2014/main" id="{229ED873-A3DC-22B9-C7B4-365569EB701C}"/>
              </a:ext>
            </a:extLst>
          </p:cNvPr>
          <p:cNvGrpSpPr/>
          <p:nvPr/>
        </p:nvGrpSpPr>
        <p:grpSpPr>
          <a:xfrm>
            <a:off x="10322673" y="4243254"/>
            <a:ext cx="1512750" cy="1757812"/>
            <a:chOff x="8374316" y="4243254"/>
            <a:chExt cx="1512750" cy="1757812"/>
          </a:xfrm>
        </p:grpSpPr>
        <p:pic>
          <p:nvPicPr>
            <p:cNvPr id="14" name="Picture 13" descr="A black background with a black square&#10;&#10;Description automatically generated with medium confidence">
              <a:extLst>
                <a:ext uri="{FF2B5EF4-FFF2-40B4-BE49-F238E27FC236}">
                  <a16:creationId xmlns:a16="http://schemas.microsoft.com/office/drawing/2014/main" id="{F42EF1CE-484B-5511-3674-5D5C5629132A}"/>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15" name="TextBox 14">
              <a:extLst>
                <a:ext uri="{FF2B5EF4-FFF2-40B4-BE49-F238E27FC236}">
                  <a16:creationId xmlns:a16="http://schemas.microsoft.com/office/drawing/2014/main" id="{406616EC-4C68-FAEC-3168-9BAED5E68156}"/>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Message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Clarity</a:t>
              </a:r>
            </a:p>
          </p:txBody>
        </p:sp>
      </p:grpSp>
      <p:sp>
        <p:nvSpPr>
          <p:cNvPr id="2" name="TextBox 1">
            <a:hlinkClick r:id="" action="ppaction://hlinkshowjump?jump=nextslide"/>
            <a:extLst>
              <a:ext uri="{FF2B5EF4-FFF2-40B4-BE49-F238E27FC236}">
                <a16:creationId xmlns:a16="http://schemas.microsoft.com/office/drawing/2014/main" id="{6AA9B127-A146-9565-CD4A-6D36B9F1F062}"/>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3" name="Oval 2">
            <a:hlinkClick r:id="rId6" action="ppaction://hlinksldjump"/>
            <a:extLst>
              <a:ext uri="{FF2B5EF4-FFF2-40B4-BE49-F238E27FC236}">
                <a16:creationId xmlns:a16="http://schemas.microsoft.com/office/drawing/2014/main" id="{2D60D628-7F45-D245-2EEC-BE6280046828}"/>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20735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CE57F-9ECF-0750-2DC7-8325DDE52AFF}"/>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9416F3E6-08A3-945D-68BD-5C5BA1AE84E1}"/>
              </a:ext>
            </a:extLst>
          </p:cNvPr>
          <p:cNvSpPr/>
          <p:nvPr/>
        </p:nvSpPr>
        <p:spPr>
          <a:xfrm>
            <a:off x="4113407" y="2442940"/>
            <a:ext cx="3472904"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D7CA3A4F-F79E-635B-D72A-BCE607B1AC2F}"/>
              </a:ext>
            </a:extLst>
          </p:cNvPr>
          <p:cNvSpPr/>
          <p:nvPr/>
        </p:nvSpPr>
        <p:spPr>
          <a:xfrm>
            <a:off x="555434" y="2475379"/>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CF4078AA-B1D0-B595-B5A3-82A2AB40BB24}"/>
              </a:ext>
            </a:extLst>
          </p:cNvPr>
          <p:cNvSpPr>
            <a:spLocks noGrp="1"/>
          </p:cNvSpPr>
          <p:nvPr>
            <p:ph type="title"/>
          </p:nvPr>
        </p:nvSpPr>
        <p:spPr>
          <a:xfrm>
            <a:off x="1106904" y="691704"/>
            <a:ext cx="10246896" cy="980098"/>
          </a:xfrm>
        </p:spPr>
        <p:txBody>
          <a:bodyPr/>
          <a:lstStyle/>
          <a:p>
            <a:r>
              <a:rPr lang="en-GB" sz="3600"/>
              <a:t>Basic Skills</a:t>
            </a:r>
          </a:p>
        </p:txBody>
      </p:sp>
      <p:sp>
        <p:nvSpPr>
          <p:cNvPr id="17" name="Rectangle: Rounded Corners 16">
            <a:extLst>
              <a:ext uri="{FF2B5EF4-FFF2-40B4-BE49-F238E27FC236}">
                <a16:creationId xmlns:a16="http://schemas.microsoft.com/office/drawing/2014/main" id="{0600A3FD-1A75-3F93-B01A-9BBB237F2922}"/>
              </a:ext>
            </a:extLst>
          </p:cNvPr>
          <p:cNvSpPr/>
          <p:nvPr/>
        </p:nvSpPr>
        <p:spPr>
          <a:xfrm>
            <a:off x="7681292" y="2468340"/>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123E154-D069-7BB3-7866-A33C8A7CF24A}"/>
              </a:ext>
            </a:extLst>
          </p:cNvPr>
          <p:cNvGrpSpPr/>
          <p:nvPr/>
        </p:nvGrpSpPr>
        <p:grpSpPr>
          <a:xfrm>
            <a:off x="7795539" y="2625024"/>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6A04E95F-1531-68FB-7B41-306618B296F6}"/>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8279461-7C11-9A4A-CD70-51A4B30596AD}"/>
                </a:ext>
              </a:extLst>
            </p:cNvPr>
            <p:cNvSpPr/>
            <p:nvPr/>
          </p:nvSpPr>
          <p:spPr>
            <a:xfrm>
              <a:off x="693364" y="2272663"/>
              <a:ext cx="353056" cy="35305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784C32F7-FF12-ED87-C686-B7FC29456440}"/>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Message Clarity</a:t>
            </a:r>
          </a:p>
        </p:txBody>
      </p:sp>
      <p:sp>
        <p:nvSpPr>
          <p:cNvPr id="18" name="Rectangle: Rounded Corners 17">
            <a:extLst>
              <a:ext uri="{FF2B5EF4-FFF2-40B4-BE49-F238E27FC236}">
                <a16:creationId xmlns:a16="http://schemas.microsoft.com/office/drawing/2014/main" id="{7CA2439E-EEE4-32DC-0CCA-AA78B801A897}"/>
              </a:ext>
            </a:extLst>
          </p:cNvPr>
          <p:cNvSpPr/>
          <p:nvPr/>
        </p:nvSpPr>
        <p:spPr>
          <a:xfrm>
            <a:off x="545522" y="3067270"/>
            <a:ext cx="10554600" cy="3186046"/>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ACE210D3-5B09-B162-BD5A-7413793502A3}"/>
              </a:ext>
            </a:extLst>
          </p:cNvPr>
          <p:cNvSpPr txBox="1">
            <a:spLocks/>
          </p:cNvSpPr>
          <p:nvPr/>
        </p:nvSpPr>
        <p:spPr>
          <a:xfrm>
            <a:off x="747774"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tailor their communication style to their strengths while addressing developmental opportunities. If verbal interaction is one’s preference, practice organizing thoughts before speaking. If there is a greater preference for written communication, develop an openness to spontaneous dialogue for when the need arises.  </a:t>
            </a:r>
          </a:p>
        </p:txBody>
      </p:sp>
      <p:grpSp>
        <p:nvGrpSpPr>
          <p:cNvPr id="20" name="Group 19">
            <a:extLst>
              <a:ext uri="{FF2B5EF4-FFF2-40B4-BE49-F238E27FC236}">
                <a16:creationId xmlns:a16="http://schemas.microsoft.com/office/drawing/2014/main" id="{D44DDF7C-174E-E34E-4454-7EE2D482748A}"/>
              </a:ext>
            </a:extLst>
          </p:cNvPr>
          <p:cNvGrpSpPr/>
          <p:nvPr/>
        </p:nvGrpSpPr>
        <p:grpSpPr>
          <a:xfrm>
            <a:off x="656407" y="2634218"/>
            <a:ext cx="338328" cy="338328"/>
            <a:chOff x="687637" y="2265052"/>
            <a:chExt cx="338328" cy="338328"/>
          </a:xfrm>
        </p:grpSpPr>
        <p:sp>
          <p:nvSpPr>
            <p:cNvPr id="21" name="Oval 20">
              <a:extLst>
                <a:ext uri="{FF2B5EF4-FFF2-40B4-BE49-F238E27FC236}">
                  <a16:creationId xmlns:a16="http://schemas.microsoft.com/office/drawing/2014/main" id="{ABFDED22-3C48-6C8E-02D5-F6E331E671F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1A73B83B-AA54-2EF8-9A32-14A0C597FB0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1F427D4A-4F10-40A5-018A-790ADE98CEF3}"/>
              </a:ext>
            </a:extLst>
          </p:cNvPr>
          <p:cNvGrpSpPr/>
          <p:nvPr/>
        </p:nvGrpSpPr>
        <p:grpSpPr>
          <a:xfrm>
            <a:off x="4224292" y="2592565"/>
            <a:ext cx="338328" cy="338328"/>
            <a:chOff x="687637" y="2265052"/>
            <a:chExt cx="338328" cy="338328"/>
          </a:xfrm>
        </p:grpSpPr>
        <p:sp>
          <p:nvSpPr>
            <p:cNvPr id="35" name="Oval 34">
              <a:extLst>
                <a:ext uri="{FF2B5EF4-FFF2-40B4-BE49-F238E27FC236}">
                  <a16:creationId xmlns:a16="http://schemas.microsoft.com/office/drawing/2014/main" id="{605523F0-9886-0ACD-5307-F3FF40E08A9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48E2FD41-10D8-C121-5005-DD47C70BA5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B986F75F-AE7B-00F5-A0AD-248868BC7117}"/>
              </a:ext>
            </a:extLst>
          </p:cNvPr>
          <p:cNvGrpSpPr/>
          <p:nvPr/>
        </p:nvGrpSpPr>
        <p:grpSpPr>
          <a:xfrm>
            <a:off x="10322673" y="4243254"/>
            <a:ext cx="1512750" cy="1757812"/>
            <a:chOff x="8374316" y="4243254"/>
            <a:chExt cx="1512750" cy="1757812"/>
          </a:xfrm>
        </p:grpSpPr>
        <p:pic>
          <p:nvPicPr>
            <p:cNvPr id="3" name="Picture 2" descr="A black background with a black square&#10;&#10;Description automatically generated with medium confidence">
              <a:extLst>
                <a:ext uri="{FF2B5EF4-FFF2-40B4-BE49-F238E27FC236}">
                  <a16:creationId xmlns:a16="http://schemas.microsoft.com/office/drawing/2014/main" id="{56F4CECF-03CA-6BEA-EF20-CF74F4599D65}"/>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6" name="TextBox 5">
              <a:extLst>
                <a:ext uri="{FF2B5EF4-FFF2-40B4-BE49-F238E27FC236}">
                  <a16:creationId xmlns:a16="http://schemas.microsoft.com/office/drawing/2014/main" id="{1B0F6C5B-4B9D-C18B-D9EA-9607096E863C}"/>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Message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Clarity</a:t>
              </a:r>
            </a:p>
          </p:txBody>
        </p:sp>
      </p:grpSp>
      <p:sp>
        <p:nvSpPr>
          <p:cNvPr id="9" name="TextBox 8">
            <a:hlinkClick r:id="" action="ppaction://hlinkshowjump?jump=nextslide"/>
            <a:extLst>
              <a:ext uri="{FF2B5EF4-FFF2-40B4-BE49-F238E27FC236}">
                <a16:creationId xmlns:a16="http://schemas.microsoft.com/office/drawing/2014/main" id="{57A8EFE8-28E5-0A3B-ACCD-10B8752F1615}"/>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5" name="Oval 4">
            <a:hlinkClick r:id="rId6" action="ppaction://hlinksldjump"/>
            <a:extLst>
              <a:ext uri="{FF2B5EF4-FFF2-40B4-BE49-F238E27FC236}">
                <a16:creationId xmlns:a16="http://schemas.microsoft.com/office/drawing/2014/main" id="{C426963E-2CFF-7E81-1BEA-83102DC0FB3A}"/>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488446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F382D-0551-45F2-C5D7-EC7CC4931A1B}"/>
            </a:ext>
          </a:extLst>
        </p:cNvPr>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6674435-93F8-ED2D-D726-175B178ECF99}"/>
              </a:ext>
            </a:extLst>
          </p:cNvPr>
          <p:cNvSpPr/>
          <p:nvPr/>
        </p:nvSpPr>
        <p:spPr>
          <a:xfrm>
            <a:off x="7681292" y="2459736"/>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8" name="Rectangle: Rounded Corners 7">
            <a:extLst>
              <a:ext uri="{FF2B5EF4-FFF2-40B4-BE49-F238E27FC236}">
                <a16:creationId xmlns:a16="http://schemas.microsoft.com/office/drawing/2014/main" id="{1D2648E6-6173-FF86-9834-6563E68E7772}"/>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14" name="Rectangle: Rounded Corners 13">
            <a:extLst>
              <a:ext uri="{FF2B5EF4-FFF2-40B4-BE49-F238E27FC236}">
                <a16:creationId xmlns:a16="http://schemas.microsoft.com/office/drawing/2014/main" id="{D9E0E306-38BC-7A0C-C7D6-6B65257DD882}"/>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50D1A245-B180-0DAA-C6EE-003EA48FE853}"/>
              </a:ext>
            </a:extLst>
          </p:cNvPr>
          <p:cNvSpPr>
            <a:spLocks noGrp="1"/>
          </p:cNvSpPr>
          <p:nvPr>
            <p:ph type="title"/>
          </p:nvPr>
        </p:nvSpPr>
        <p:spPr>
          <a:xfrm>
            <a:off x="1106904" y="691704"/>
            <a:ext cx="10246896" cy="980098"/>
          </a:xfrm>
        </p:spPr>
        <p:txBody>
          <a:bodyPr/>
          <a:lstStyle/>
          <a:p>
            <a:r>
              <a:rPr lang="en-GB" sz="3600"/>
              <a:t>Basic Skills</a:t>
            </a:r>
          </a:p>
        </p:txBody>
      </p:sp>
      <p:sp>
        <p:nvSpPr>
          <p:cNvPr id="23" name="TextBox 22">
            <a:extLst>
              <a:ext uri="{FF2B5EF4-FFF2-40B4-BE49-F238E27FC236}">
                <a16:creationId xmlns:a16="http://schemas.microsoft.com/office/drawing/2014/main" id="{36F83B24-A096-B815-2FAB-4A6012EBD6A2}"/>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Message Clarity</a:t>
            </a:r>
          </a:p>
        </p:txBody>
      </p:sp>
      <p:sp>
        <p:nvSpPr>
          <p:cNvPr id="18" name="Rectangle: Rounded Corners 17">
            <a:extLst>
              <a:ext uri="{FF2B5EF4-FFF2-40B4-BE49-F238E27FC236}">
                <a16:creationId xmlns:a16="http://schemas.microsoft.com/office/drawing/2014/main" id="{87F47832-C48D-3E8B-E59E-D1FB44DA76B2}"/>
              </a:ext>
            </a:extLst>
          </p:cNvPr>
          <p:cNvSpPr/>
          <p:nvPr/>
        </p:nvSpPr>
        <p:spPr>
          <a:xfrm>
            <a:off x="545522" y="3067272"/>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0AE6218E-223B-90AF-E129-37CFA37A3134}"/>
              </a:ext>
            </a:extLst>
          </p:cNvPr>
          <p:cNvSpPr txBox="1">
            <a:spLocks/>
          </p:cNvSpPr>
          <p:nvPr/>
        </p:nvSpPr>
        <p:spPr>
          <a:xfrm>
            <a:off x="747774" y="3227353"/>
            <a:ext cx="920009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Your natural style will be to present a clear, well-structured message. However, don’t forget to mention the “why,” the “what,” and the “how.” Avoid too much detail in your communication.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Remember to be clear and direct, even if you run the risk of upsetting others. You can still offer support, but balance warmth with clarity.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It's great to explain the “why,” but don’t forget to mention the “what” and the “how.” People want to know the facts and the details. You may want to soften your communication to avoid hurting people’s feelings, but keep in mind that doing so could affect the clarity of the message.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Use your logical approach to identify the key issues. Explain these clearly to avoid over-complicating things or over-explaining. Talk about the “what,” the “how,” and the “why.”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310C216B-C99B-4D35-FF0A-E2DFDBF447DD}"/>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14449D5E-0228-641D-FACA-4922B199BE2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CD6E9E38-DAF8-B6C2-AF0E-958703B6305D}"/>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DD426ED2-EB68-BD89-6EB9-61DA4B7A3C21}"/>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BCC18957-1CFB-BA1E-5801-60F7D83883F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A49EAF63-CAA4-F5E7-F5AD-7BDC094B301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705F504A-240A-4645-0C05-CA475F395E8A}"/>
              </a:ext>
            </a:extLst>
          </p:cNvPr>
          <p:cNvGrpSpPr/>
          <p:nvPr/>
        </p:nvGrpSpPr>
        <p:grpSpPr>
          <a:xfrm>
            <a:off x="7798004" y="2624328"/>
            <a:ext cx="338328" cy="338328"/>
            <a:chOff x="687637" y="2265052"/>
            <a:chExt cx="338328" cy="338328"/>
          </a:xfrm>
        </p:grpSpPr>
        <p:sp>
          <p:nvSpPr>
            <p:cNvPr id="5" name="Oval 4">
              <a:extLst>
                <a:ext uri="{FF2B5EF4-FFF2-40B4-BE49-F238E27FC236}">
                  <a16:creationId xmlns:a16="http://schemas.microsoft.com/office/drawing/2014/main" id="{18594218-DF4A-7C23-713E-ECF09DA21CB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31E8E9C9-901C-A44B-68DB-EB6F244F33D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5" name="Group 14">
            <a:extLst>
              <a:ext uri="{FF2B5EF4-FFF2-40B4-BE49-F238E27FC236}">
                <a16:creationId xmlns:a16="http://schemas.microsoft.com/office/drawing/2014/main" id="{CE99F66C-D61E-151C-631D-1ACB8FA845EC}"/>
              </a:ext>
            </a:extLst>
          </p:cNvPr>
          <p:cNvGrpSpPr/>
          <p:nvPr/>
        </p:nvGrpSpPr>
        <p:grpSpPr>
          <a:xfrm>
            <a:off x="10322673" y="4243254"/>
            <a:ext cx="1512750" cy="1757812"/>
            <a:chOff x="8374316" y="4243254"/>
            <a:chExt cx="1512750" cy="1757812"/>
          </a:xfrm>
        </p:grpSpPr>
        <p:pic>
          <p:nvPicPr>
            <p:cNvPr id="16" name="Picture 15" descr="A black background with a black square&#10;&#10;Description automatically generated with medium confidence">
              <a:extLst>
                <a:ext uri="{FF2B5EF4-FFF2-40B4-BE49-F238E27FC236}">
                  <a16:creationId xmlns:a16="http://schemas.microsoft.com/office/drawing/2014/main" id="{6837AA35-C3DA-409A-5F82-E56889E53780}"/>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17" name="TextBox 16">
              <a:extLst>
                <a:ext uri="{FF2B5EF4-FFF2-40B4-BE49-F238E27FC236}">
                  <a16:creationId xmlns:a16="http://schemas.microsoft.com/office/drawing/2014/main" id="{326D00A6-BF95-2408-E0C0-6ECDB76607C6}"/>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Message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Clarity</a:t>
              </a:r>
            </a:p>
          </p:txBody>
        </p:sp>
      </p:grpSp>
      <p:sp>
        <p:nvSpPr>
          <p:cNvPr id="6" name="TextBox 5">
            <a:hlinkClick r:id="" action="ppaction://hlinkshowjump?jump=nextslide"/>
            <a:extLst>
              <a:ext uri="{FF2B5EF4-FFF2-40B4-BE49-F238E27FC236}">
                <a16:creationId xmlns:a16="http://schemas.microsoft.com/office/drawing/2014/main" id="{00EBE9A9-A855-0A91-49D9-8E662E4EC09C}"/>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9" name="Oval 8">
            <a:hlinkClick r:id="rId6" action="ppaction://hlinksldjump"/>
            <a:extLst>
              <a:ext uri="{FF2B5EF4-FFF2-40B4-BE49-F238E27FC236}">
                <a16:creationId xmlns:a16="http://schemas.microsoft.com/office/drawing/2014/main" id="{1546F340-BDE4-B4B8-9F6C-5009B1B79A26}"/>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984424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3E606-CF1D-3011-6089-8657B3CB6B3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04792A8-7C2F-0F85-E9D8-43066E8D4132}"/>
              </a:ext>
            </a:extLst>
          </p:cNvPr>
          <p:cNvSpPr>
            <a:spLocks noGrp="1"/>
          </p:cNvSpPr>
          <p:nvPr>
            <p:ph type="title"/>
          </p:nvPr>
        </p:nvSpPr>
        <p:spPr>
          <a:xfrm>
            <a:off x="1106904" y="691704"/>
            <a:ext cx="10246896" cy="980098"/>
          </a:xfrm>
        </p:spPr>
        <p:txBody>
          <a:bodyPr/>
          <a:lstStyle/>
          <a:p>
            <a:r>
              <a:rPr lang="en-GB" sz="3600"/>
              <a:t>Basic Skills</a:t>
            </a:r>
          </a:p>
        </p:txBody>
      </p:sp>
      <p:sp>
        <p:nvSpPr>
          <p:cNvPr id="3" name="Rectangle: Rounded Corners 2">
            <a:extLst>
              <a:ext uri="{FF2B5EF4-FFF2-40B4-BE49-F238E27FC236}">
                <a16:creationId xmlns:a16="http://schemas.microsoft.com/office/drawing/2014/main" id="{F2AB5AE3-290A-A88E-F090-BF5EB196A1A1}"/>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F73EE029-8C7F-F19E-A5D6-92CDB9272924}"/>
              </a:ext>
            </a:extLst>
          </p:cNvPr>
          <p:cNvGrpSpPr/>
          <p:nvPr/>
        </p:nvGrpSpPr>
        <p:grpSpPr>
          <a:xfrm>
            <a:off x="4113407" y="2459736"/>
            <a:ext cx="3418829" cy="652657"/>
            <a:chOff x="4113407" y="2214340"/>
            <a:chExt cx="3418829" cy="652657"/>
          </a:xfrm>
          <a:solidFill>
            <a:schemeClr val="accent1"/>
          </a:solidFill>
        </p:grpSpPr>
        <p:sp>
          <p:nvSpPr>
            <p:cNvPr id="7" name="Rectangle: Rounded Corners 6">
              <a:hlinkClick r:id="rId4" action="ppaction://hlinksldjump"/>
              <a:extLst>
                <a:ext uri="{FF2B5EF4-FFF2-40B4-BE49-F238E27FC236}">
                  <a16:creationId xmlns:a16="http://schemas.microsoft.com/office/drawing/2014/main" id="{3E6E3AF4-04D5-6CF2-C6FA-875E2ECB30A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F320C232-3CC6-83D9-86E5-9DAC9275462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13462A4-818A-02F5-A2DF-6813D2B5349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ED0013D-515D-CD3E-4500-DB287F9EFAE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D7924A31-99BA-F0D7-412D-E04B4374E011}"/>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5" action="ppaction://hlinksldjump"/>
              <a:extLst>
                <a:ext uri="{FF2B5EF4-FFF2-40B4-BE49-F238E27FC236}">
                  <a16:creationId xmlns:a16="http://schemas.microsoft.com/office/drawing/2014/main" id="{146DAF51-F123-6F34-AF14-868EF26664C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11A816D-E3DD-3FAC-8E8E-D34E8AD65E12}"/>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C62E9AF-DC22-CECE-6487-4CB28BD75D7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D750177-2F9E-0695-5D2A-E51936CDEBE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3" name="TextBox 22">
            <a:extLst>
              <a:ext uri="{FF2B5EF4-FFF2-40B4-BE49-F238E27FC236}">
                <a16:creationId xmlns:a16="http://schemas.microsoft.com/office/drawing/2014/main" id="{03E2BC5D-3D7E-1F5A-D9FF-6A8F11C1209B}"/>
              </a:ext>
            </a:extLst>
          </p:cNvPr>
          <p:cNvSpPr txBox="1"/>
          <p:nvPr/>
        </p:nvSpPr>
        <p:spPr>
          <a:xfrm>
            <a:off x="1128580"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Effective Listening</a:t>
            </a:r>
          </a:p>
        </p:txBody>
      </p:sp>
      <p:sp>
        <p:nvSpPr>
          <p:cNvPr id="15" name="Rectangle: Rounded Corners 14">
            <a:extLst>
              <a:ext uri="{FF2B5EF4-FFF2-40B4-BE49-F238E27FC236}">
                <a16:creationId xmlns:a16="http://schemas.microsoft.com/office/drawing/2014/main" id="{7C1836AA-7FF0-20CC-B53C-446C55A91545}"/>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6" name="Oval 15">
            <a:extLst>
              <a:ext uri="{FF2B5EF4-FFF2-40B4-BE49-F238E27FC236}">
                <a16:creationId xmlns:a16="http://schemas.microsoft.com/office/drawing/2014/main" id="{DE23A5D2-6D37-1E19-8CE0-D6A42EC3EBF4}"/>
              </a:ext>
            </a:extLst>
          </p:cNvPr>
          <p:cNvSpPr/>
          <p:nvPr/>
        </p:nvSpPr>
        <p:spPr>
          <a:xfrm>
            <a:off x="658368"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Plus Sign 17">
            <a:extLst>
              <a:ext uri="{FF2B5EF4-FFF2-40B4-BE49-F238E27FC236}">
                <a16:creationId xmlns:a16="http://schemas.microsoft.com/office/drawing/2014/main" id="{5F38F82D-1086-6EAC-66E4-DC1A123C59AB}"/>
              </a:ext>
            </a:extLst>
          </p:cNvPr>
          <p:cNvSpPr/>
          <p:nvPr/>
        </p:nvSpPr>
        <p:spPr>
          <a:xfrm>
            <a:off x="700358" y="2662465"/>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Oval 18">
            <a:extLst>
              <a:ext uri="{FF2B5EF4-FFF2-40B4-BE49-F238E27FC236}">
                <a16:creationId xmlns:a16="http://schemas.microsoft.com/office/drawing/2014/main" id="{A9ACD7DC-C4E5-7054-E839-E2FA069ECA07}"/>
              </a:ext>
            </a:extLst>
          </p:cNvPr>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582E17EC-2E6A-9C21-C5A5-638994DCAD98}"/>
              </a:ext>
            </a:extLst>
          </p:cNvPr>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 name="Group 1">
            <a:extLst>
              <a:ext uri="{FF2B5EF4-FFF2-40B4-BE49-F238E27FC236}">
                <a16:creationId xmlns:a16="http://schemas.microsoft.com/office/drawing/2014/main" id="{9400EE4B-E635-5C87-3C38-AB001525E81D}"/>
              </a:ext>
            </a:extLst>
          </p:cNvPr>
          <p:cNvGrpSpPr/>
          <p:nvPr/>
        </p:nvGrpSpPr>
        <p:grpSpPr>
          <a:xfrm>
            <a:off x="7795539" y="2624328"/>
            <a:ext cx="334966" cy="334965"/>
            <a:chOff x="7795539" y="2624328"/>
            <a:chExt cx="334966" cy="334965"/>
          </a:xfrm>
        </p:grpSpPr>
        <p:sp>
          <p:nvSpPr>
            <p:cNvPr id="21" name="Oval 20">
              <a:extLst>
                <a:ext uri="{FF2B5EF4-FFF2-40B4-BE49-F238E27FC236}">
                  <a16:creationId xmlns:a16="http://schemas.microsoft.com/office/drawing/2014/main" id="{C522AB2F-E8A6-1B72-7F16-2FEF458759E9}"/>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CBEEA4C7-FB1F-BD1F-0297-C2BE30B1A6B5}"/>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5" name="Group 4">
            <a:extLst>
              <a:ext uri="{FF2B5EF4-FFF2-40B4-BE49-F238E27FC236}">
                <a16:creationId xmlns:a16="http://schemas.microsoft.com/office/drawing/2014/main" id="{4B1F5806-E65A-6CAD-69AB-7F3982AB8B2C}"/>
              </a:ext>
            </a:extLst>
          </p:cNvPr>
          <p:cNvGrpSpPr/>
          <p:nvPr/>
        </p:nvGrpSpPr>
        <p:grpSpPr>
          <a:xfrm>
            <a:off x="10323575" y="4242815"/>
            <a:ext cx="1508760" cy="1755648"/>
            <a:chOff x="10257633" y="4285861"/>
            <a:chExt cx="1439417" cy="1672599"/>
          </a:xfrm>
        </p:grpSpPr>
        <p:pic>
          <p:nvPicPr>
            <p:cNvPr id="6" name="Picture 5" descr="A black background with a black square&#10;&#10;Description automatically generated with medium confidence">
              <a:extLst>
                <a:ext uri="{FF2B5EF4-FFF2-40B4-BE49-F238E27FC236}">
                  <a16:creationId xmlns:a16="http://schemas.microsoft.com/office/drawing/2014/main" id="{2421C3E2-3C3C-8BB9-A3B1-D7C5BA2F7C1B}"/>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1" name="TextBox 10">
              <a:extLst>
                <a:ext uri="{FF2B5EF4-FFF2-40B4-BE49-F238E27FC236}">
                  <a16:creationId xmlns:a16="http://schemas.microsoft.com/office/drawing/2014/main" id="{3CB25246-4D59-EE47-403D-EDB35ED111E1}"/>
                </a:ext>
              </a:extLst>
            </p:cNvPr>
            <p:cNvSpPr txBox="1"/>
            <p:nvPr/>
          </p:nvSpPr>
          <p:spPr>
            <a:xfrm>
              <a:off x="10410749" y="4843516"/>
              <a:ext cx="1214243" cy="557113"/>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Effective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Listening</a:t>
              </a:r>
            </a:p>
          </p:txBody>
        </p:sp>
      </p:grpSp>
      <p:sp>
        <p:nvSpPr>
          <p:cNvPr id="12" name="TextBox 11">
            <a:hlinkClick r:id="" action="ppaction://hlinkshowjump?jump=nextslide"/>
            <a:extLst>
              <a:ext uri="{FF2B5EF4-FFF2-40B4-BE49-F238E27FC236}">
                <a16:creationId xmlns:a16="http://schemas.microsoft.com/office/drawing/2014/main" id="{863FA2EF-6B4D-25DB-4B31-BF3F40D813EE}"/>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3" name="Oval 12">
            <a:hlinkClick r:id="rId8" action="ppaction://hlinksldjump"/>
            <a:extLst>
              <a:ext uri="{FF2B5EF4-FFF2-40B4-BE49-F238E27FC236}">
                <a16:creationId xmlns:a16="http://schemas.microsoft.com/office/drawing/2014/main" id="{F57103EC-566B-6AF7-8BAB-EF1D913C2DF4}"/>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428825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E2173-5664-F897-5A44-2F43193793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8BDA804-869F-6A30-A62C-07113D1A72EE}"/>
              </a:ext>
            </a:extLst>
          </p:cNvPr>
          <p:cNvSpPr>
            <a:spLocks noGrp="1"/>
          </p:cNvSpPr>
          <p:nvPr>
            <p:ph type="title"/>
          </p:nvPr>
        </p:nvSpPr>
        <p:spPr>
          <a:xfrm>
            <a:off x="1106904" y="691704"/>
            <a:ext cx="10246896" cy="980098"/>
          </a:xfrm>
        </p:spPr>
        <p:txBody>
          <a:bodyPr/>
          <a:lstStyle/>
          <a:p>
            <a:r>
              <a:rPr lang="en-GB" sz="3600"/>
              <a:t>Basic Skills</a:t>
            </a:r>
          </a:p>
        </p:txBody>
      </p:sp>
      <p:sp>
        <p:nvSpPr>
          <p:cNvPr id="7" name="Rectangle: Rounded Corners 6">
            <a:extLst>
              <a:ext uri="{FF2B5EF4-FFF2-40B4-BE49-F238E27FC236}">
                <a16:creationId xmlns:a16="http://schemas.microsoft.com/office/drawing/2014/main" id="{802FFC8C-A1AD-93E9-940E-6923453B61C0}"/>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01BD785C-5C60-9203-2E53-F4F081321F0D}"/>
              </a:ext>
            </a:extLst>
          </p:cNvPr>
          <p:cNvGrpSpPr/>
          <p:nvPr/>
        </p:nvGrpSpPr>
        <p:grpSpPr>
          <a:xfrm>
            <a:off x="4227654" y="2624328"/>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BB853803-FAB8-1301-C3DD-B84D8240049E}"/>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548E8ECF-950D-34FC-4A30-423E15AFDAA4}"/>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D5D2AF8D-4201-5920-D7D8-7C3058C101C9}"/>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F2C3C13-230D-37E3-846B-C1DAF23C25DF}"/>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0A6D777F-0A44-4AD9-3F60-69C0DBDAD992}"/>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A44A2FB-C13A-11DE-4E57-9345C05E5D7F}"/>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23DA084E-D0FF-695B-EBB6-27FF71A70B21}"/>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Effective Listening</a:t>
            </a:r>
          </a:p>
        </p:txBody>
      </p:sp>
      <p:sp>
        <p:nvSpPr>
          <p:cNvPr id="16" name="Rectangle: Rounded Corners 15">
            <a:extLst>
              <a:ext uri="{FF2B5EF4-FFF2-40B4-BE49-F238E27FC236}">
                <a16:creationId xmlns:a16="http://schemas.microsoft.com/office/drawing/2014/main" id="{0DDD53BE-5912-F6FB-F2F8-5D5FC1E7667E}"/>
              </a:ext>
            </a:extLst>
          </p:cNvPr>
          <p:cNvSpPr/>
          <p:nvPr/>
        </p:nvSpPr>
        <p:spPr>
          <a:xfrm>
            <a:off x="555434" y="2459736"/>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B23B2B1B-9A40-BE5E-B264-E39263E8E7F7}"/>
              </a:ext>
            </a:extLst>
          </p:cNvPr>
          <p:cNvSpPr/>
          <p:nvPr/>
        </p:nvSpPr>
        <p:spPr>
          <a:xfrm>
            <a:off x="548640"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951A4D65-E210-61EA-B880-CC158218A7D4}"/>
              </a:ext>
            </a:extLst>
          </p:cNvPr>
          <p:cNvSpPr txBox="1">
            <a:spLocks/>
          </p:cNvSpPr>
          <p:nvPr/>
        </p:nvSpPr>
        <p:spPr>
          <a:xfrm>
            <a:off x="747775" y="3267545"/>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Demonstrating attention through nodding and verbal affirmations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Paraphrasing or summarizing to ensure understanding  </a:t>
            </a:r>
          </a:p>
        </p:txBody>
      </p:sp>
      <p:grpSp>
        <p:nvGrpSpPr>
          <p:cNvPr id="20" name="Group 19">
            <a:extLst>
              <a:ext uri="{FF2B5EF4-FFF2-40B4-BE49-F238E27FC236}">
                <a16:creationId xmlns:a16="http://schemas.microsoft.com/office/drawing/2014/main" id="{21E668EC-5540-9652-7FD0-CD91FEF79D53}"/>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2764FFD7-4E18-42D1-D02C-65CD1C69104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DD5D8A60-626F-59D6-849C-47C48D13F55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B5758EFB-F378-D63E-2E29-47AD3CDCCDDD}"/>
              </a:ext>
            </a:extLst>
          </p:cNvPr>
          <p:cNvGrpSpPr/>
          <p:nvPr/>
        </p:nvGrpSpPr>
        <p:grpSpPr>
          <a:xfrm>
            <a:off x="10322673" y="4243254"/>
            <a:ext cx="1512750" cy="1757812"/>
            <a:chOff x="8374316" y="4243254"/>
            <a:chExt cx="1512750" cy="1757812"/>
          </a:xfrm>
        </p:grpSpPr>
        <p:pic>
          <p:nvPicPr>
            <p:cNvPr id="3" name="Picture 2" descr="A black background with a black square&#10;&#10;Description automatically generated with medium confidence">
              <a:extLst>
                <a:ext uri="{FF2B5EF4-FFF2-40B4-BE49-F238E27FC236}">
                  <a16:creationId xmlns:a16="http://schemas.microsoft.com/office/drawing/2014/main" id="{8D159BAD-25C0-1DD2-409E-983DFD7D6ABD}"/>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 name="TextBox 4">
              <a:extLst>
                <a:ext uri="{FF2B5EF4-FFF2-40B4-BE49-F238E27FC236}">
                  <a16:creationId xmlns:a16="http://schemas.microsoft.com/office/drawing/2014/main" id="{2EB0D4B9-8101-C665-EEBA-8CBD106BD60A}"/>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Effective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Listening</a:t>
              </a:r>
            </a:p>
          </p:txBody>
        </p:sp>
      </p:grpSp>
      <p:sp>
        <p:nvSpPr>
          <p:cNvPr id="6" name="TextBox 5">
            <a:hlinkClick r:id="" action="ppaction://hlinkshowjump?jump=nextslide"/>
            <a:extLst>
              <a:ext uri="{FF2B5EF4-FFF2-40B4-BE49-F238E27FC236}">
                <a16:creationId xmlns:a16="http://schemas.microsoft.com/office/drawing/2014/main" id="{0E0DB7D8-2B9A-052F-536B-92C84995238E}"/>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1" name="Oval 10">
            <a:hlinkClick r:id="rId6" action="ppaction://hlinksldjump"/>
            <a:extLst>
              <a:ext uri="{FF2B5EF4-FFF2-40B4-BE49-F238E27FC236}">
                <a16:creationId xmlns:a16="http://schemas.microsoft.com/office/drawing/2014/main" id="{8B0C1216-BBD9-B5A7-D39B-426176836227}"/>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2339474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cUcjmeP"/>
  <p:tag name="ARTICULATE_SLIDE_THUMBNAIL_REFRESH" val="1"/>
  <p:tag name="ARTICULATE_PROJECT_OPEN" val="0"/>
  <p:tag name="ARTICULATE_SLIDE_COUNT" val="1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319998"/>
      </a:dk1>
      <a:lt1>
        <a:srgbClr val="FFFFFF"/>
      </a:lt1>
      <a:dk2>
        <a:srgbClr val="017E8C"/>
      </a:dk2>
      <a:lt2>
        <a:srgbClr val="0C4853"/>
      </a:lt2>
      <a:accent1>
        <a:srgbClr val="6B9103"/>
      </a:accent1>
      <a:accent2>
        <a:srgbClr val="A8C87C"/>
      </a:accent2>
      <a:accent3>
        <a:srgbClr val="BCCFBC"/>
      </a:accent3>
      <a:accent4>
        <a:srgbClr val="C0DBD1"/>
      </a:accent4>
      <a:accent5>
        <a:srgbClr val="000000"/>
      </a:accent5>
      <a:accent6>
        <a:srgbClr val="DAE8C0"/>
      </a:accent6>
      <a:hlink>
        <a:srgbClr val="0F9ED5"/>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402553b-3aa5-437f-b7c8-f3e31ebf3d84">
      <Terms xmlns="http://schemas.microsoft.com/office/infopath/2007/PartnerControls"/>
    </lcf76f155ced4ddcb4097134ff3c332f>
    <TaxCatchAll xmlns="aea37be6-cfb2-4c7c-a85e-10bdc4d4f36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589CA870D74D94D81420F7BBE89B407" ma:contentTypeVersion="13" ma:contentTypeDescription="Create a new document." ma:contentTypeScope="" ma:versionID="401eb4f8183f5ced47684b29f3a078fa">
  <xsd:schema xmlns:xsd="http://www.w3.org/2001/XMLSchema" xmlns:xs="http://www.w3.org/2001/XMLSchema" xmlns:p="http://schemas.microsoft.com/office/2006/metadata/properties" xmlns:ns2="b402553b-3aa5-437f-b7c8-f3e31ebf3d84" xmlns:ns3="aea37be6-cfb2-4c7c-a85e-10bdc4d4f364" targetNamespace="http://schemas.microsoft.com/office/2006/metadata/properties" ma:root="true" ma:fieldsID="51f7c6439316bc23711c7c97afa2f814" ns2:_="" ns3:_="">
    <xsd:import namespace="b402553b-3aa5-437f-b7c8-f3e31ebf3d84"/>
    <xsd:import namespace="aea37be6-cfb2-4c7c-a85e-10bdc4d4f3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02553b-3aa5-437f-b7c8-f3e31ebf3d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4ca0ec8d-4cfe-4588-94c8-c28b49bebd6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a37be6-cfb2-4c7c-a85e-10bdc4d4f364"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ac8be38-b5d9-423a-a585-900145964948}" ma:internalName="TaxCatchAll" ma:showField="CatchAllData" ma:web="aea37be6-cfb2-4c7c-a85e-10bdc4d4f3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1064FA-A1DB-40DF-8A03-D2330DAA25E0}">
  <ds:schemaRefs>
    <ds:schemaRef ds:uri="aea37be6-cfb2-4c7c-a85e-10bdc4d4f364"/>
    <ds:schemaRef ds:uri="b402553b-3aa5-437f-b7c8-f3e31ebf3d8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AC81B63-5714-4C74-8892-86238BA04CF8}">
  <ds:schemaRefs>
    <ds:schemaRef ds:uri="aea37be6-cfb2-4c7c-a85e-10bdc4d4f364"/>
    <ds:schemaRef ds:uri="b402553b-3aa5-437f-b7c8-f3e31ebf3d8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65CB488-86CD-42F6-A0AE-C64360758F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27</Slides>
  <Notes>27</Notes>
  <HiddenSlides>0</HiddenSlide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Skills Development Framework</vt:lpstr>
      <vt:lpstr>Type + Communication</vt:lpstr>
      <vt:lpstr>Type Preferences in Communication</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Richa Verma</dc:creator>
  <cp:revision>2</cp:revision>
  <cp:lastPrinted>2025-05-07T13:37:46Z</cp:lastPrinted>
  <dcterms:created xsi:type="dcterms:W3CDTF">2024-11-19T10:54:42Z</dcterms:created>
  <dcterms:modified xsi:type="dcterms:W3CDTF">2025-07-28T14:20:25Z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00956491-5F0F-4A52-A9C4-36A3859467A8</vt:lpwstr>
  </property>
  <property fmtid="{D5CDD505-2E9C-101B-9397-08002B2CF9AE}" pid="3" name="ArticulatePath">
    <vt:lpwstr>Presentation1</vt:lpwstr>
  </property>
  <property fmtid="{D5CDD505-2E9C-101B-9397-08002B2CF9AE}" pid="4" name="ContentTypeId">
    <vt:lpwstr>0x010100A589CA870D74D94D81420F7BBE89B407</vt:lpwstr>
  </property>
  <property fmtid="{D5CDD505-2E9C-101B-9397-08002B2CF9AE}" pid="5" name="MediaServiceImageTags">
    <vt:lpwstr/>
  </property>
</Properties>
</file>