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sldIdLst>
    <p:sldId id="256" r:id="rId5"/>
    <p:sldId id="295" r:id="rId6"/>
    <p:sldId id="391" r:id="rId7"/>
    <p:sldId id="328" r:id="rId8"/>
    <p:sldId id="325" r:id="rId9"/>
    <p:sldId id="326" r:id="rId10"/>
    <p:sldId id="327" r:id="rId11"/>
    <p:sldId id="385" r:id="rId12"/>
    <p:sldId id="356" r:id="rId13"/>
    <p:sldId id="362" r:id="rId14"/>
    <p:sldId id="361" r:id="rId15"/>
    <p:sldId id="359" r:id="rId16"/>
    <p:sldId id="386" r:id="rId17"/>
    <p:sldId id="363" r:id="rId18"/>
    <p:sldId id="364" r:id="rId19"/>
    <p:sldId id="365" r:id="rId20"/>
    <p:sldId id="392" r:id="rId21"/>
    <p:sldId id="393" r:id="rId22"/>
    <p:sldId id="312" r:id="rId23"/>
    <p:sldId id="337" r:id="rId24"/>
    <p:sldId id="338" r:id="rId25"/>
    <p:sldId id="394" r:id="rId26"/>
    <p:sldId id="395" r:id="rId27"/>
    <p:sldId id="371" r:id="rId28"/>
    <p:sldId id="372" r:id="rId29"/>
    <p:sldId id="373" r:id="rId30"/>
    <p:sldId id="396" r:id="rId31"/>
    <p:sldId id="397" r:id="rId32"/>
    <p:sldId id="340" r:id="rId33"/>
    <p:sldId id="341" r:id="rId34"/>
    <p:sldId id="342" r:id="rId35"/>
    <p:sldId id="381" r:id="rId36"/>
    <p:sldId id="390" r:id="rId37"/>
  </p:sldIdLst>
  <p:sldSz cx="12192000" cy="6858000"/>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443179E0-57CD-44DD-B782-EED1C08BC868}">
          <p14:sldIdLst>
            <p14:sldId id="256"/>
            <p14:sldId id="295"/>
            <p14:sldId id="391"/>
          </p14:sldIdLst>
        </p14:section>
        <p14:section name="Basic Skills: Readiness to Change" id="{1974C143-A602-44F7-BEEB-CC6574037B25}">
          <p14:sldIdLst>
            <p14:sldId id="328"/>
            <p14:sldId id="325"/>
            <p14:sldId id="326"/>
            <p14:sldId id="327"/>
            <p14:sldId id="385"/>
          </p14:sldIdLst>
        </p14:section>
        <p14:section name="Basic Skills: Responding Constructively" id="{761F7A25-F83A-489B-A278-5CE753A6A09A}">
          <p14:sldIdLst>
            <p14:sldId id="356"/>
            <p14:sldId id="362"/>
            <p14:sldId id="361"/>
            <p14:sldId id="359"/>
            <p14:sldId id="386"/>
          </p14:sldIdLst>
        </p14:section>
        <p14:section name="Basic Skills: Dealing with Ambiguity" id="{62D7493B-2D22-4C99-AF44-AC35DA153BE3}">
          <p14:sldIdLst>
            <p14:sldId id="363"/>
            <p14:sldId id="364"/>
            <p14:sldId id="365"/>
            <p14:sldId id="392"/>
            <p14:sldId id="393"/>
          </p14:sldIdLst>
        </p14:section>
        <p14:section name="Advanced Skills: Systems Thinking" id="{725D4878-D9F9-4F86-830E-8D2EEC2A4E6C}">
          <p14:sldIdLst>
            <p14:sldId id="312"/>
            <p14:sldId id="337"/>
            <p14:sldId id="338"/>
            <p14:sldId id="394"/>
            <p14:sldId id="395"/>
          </p14:sldIdLst>
        </p14:section>
        <p14:section name="Advanced Skills: Transforming Uncertainty" id="{9BA7F6B3-FCF0-4B29-9713-B54235769865}">
          <p14:sldIdLst>
            <p14:sldId id="371"/>
            <p14:sldId id="372"/>
            <p14:sldId id="373"/>
            <p14:sldId id="396"/>
            <p14:sldId id="397"/>
          </p14:sldIdLst>
        </p14:section>
        <p14:section name="Advanced Skills: Leading and Following" id="{6EB5C9D7-E3D5-4FC5-835B-7C0AC60C929A}">
          <p14:sldIdLst>
            <p14:sldId id="340"/>
            <p14:sldId id="341"/>
            <p14:sldId id="342"/>
            <p14:sldId id="381"/>
            <p14:sldId id="39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F957711-2EB8-59E8-AC1E-4543A22B7DCE}" name="Samantha Habbert" initials="SH" userId="S::shabbert@themyersbriggs.com::ccd0fa76-b5b0-4c13-ac12-584b5884299d" providerId="AD"/>
  <p188:author id="{7D0FF046-D1FB-10BB-656A-874860B38FA9}" name="Richa Verma" initials="" userId="S::rverma@themyersbriggs.com::3287a62e-cccd-4a64-a6f6-ddf46801c3c7" providerId="AD"/>
  <p188:author id="{AF0C6DCE-511E-68C6-1ACD-5C4D787DC6AC}" name="Amanda Wollert" initials="AW" userId="S::awollert@themyersbriggs.com::a30a34e0-35f6-4ef1-a9e6-8f4664e2c298" providerId="AD"/>
  <p188:author id="{88CD64DB-D9D7-2CCD-ABB2-2E58C5E74B5F}" name="Dayna Williams" initials="DW" userId="S::dwilliams@themyersbriggs.com::40f01392-3377-488f-8a42-e077120707c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ADAF"/>
    <a:srgbClr val="017E8C"/>
    <a:srgbClr val="0B8080"/>
    <a:srgbClr val="F0F0F0"/>
    <a:srgbClr val="EBEBEC"/>
    <a:srgbClr val="3698A2"/>
    <a:srgbClr val="EAECEC"/>
    <a:srgbClr val="26855C"/>
    <a:srgbClr val="6B9103"/>
    <a:srgbClr val="3199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63C1C2-5435-4AD9-B3C5-E7411DF7FE39}" v="10" dt="2025-08-14T18:56:51.0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Wollert" userId="a30a34e0-35f6-4ef1-a9e6-8f4664e2c298" providerId="ADAL" clId="{4D63C1C2-5435-4AD9-B3C5-E7411DF7FE39}"/>
    <pc:docChg chg="custSel modMainMaster">
      <pc:chgData name="Amanda Wollert" userId="a30a34e0-35f6-4ef1-a9e6-8f4664e2c298" providerId="ADAL" clId="{4D63C1C2-5435-4AD9-B3C5-E7411DF7FE39}" dt="2025-08-14T18:56:51.074" v="9" actId="1076"/>
      <pc:docMkLst>
        <pc:docMk/>
      </pc:docMkLst>
      <pc:sldMasterChg chg="modSldLayout">
        <pc:chgData name="Amanda Wollert" userId="a30a34e0-35f6-4ef1-a9e6-8f4664e2c298" providerId="ADAL" clId="{4D63C1C2-5435-4AD9-B3C5-E7411DF7FE39}" dt="2025-08-14T18:56:51.074" v="9" actId="1076"/>
        <pc:sldMasterMkLst>
          <pc:docMk/>
          <pc:sldMasterMk cId="97314428" sldId="2147483648"/>
        </pc:sldMasterMkLst>
        <pc:sldLayoutChg chg="addSp delSp modSp mod">
          <pc:chgData name="Amanda Wollert" userId="a30a34e0-35f6-4ef1-a9e6-8f4664e2c298" providerId="ADAL" clId="{4D63C1C2-5435-4AD9-B3C5-E7411DF7FE39}" dt="2025-08-14T18:56:51.074" v="9" actId="1076"/>
          <pc:sldLayoutMkLst>
            <pc:docMk/>
            <pc:sldMasterMk cId="97314428" sldId="2147483648"/>
            <pc:sldLayoutMk cId="2318664021" sldId="2147483649"/>
          </pc:sldLayoutMkLst>
          <pc:spChg chg="del mod">
            <ac:chgData name="Amanda Wollert" userId="a30a34e0-35f6-4ef1-a9e6-8f4664e2c298" providerId="ADAL" clId="{4D63C1C2-5435-4AD9-B3C5-E7411DF7FE39}" dt="2025-08-14T18:56:32.534" v="6" actId="478"/>
            <ac:spMkLst>
              <pc:docMk/>
              <pc:sldMasterMk cId="97314428" sldId="2147483648"/>
              <pc:sldLayoutMk cId="2318664021" sldId="2147483649"/>
              <ac:spMk id="6" creationId="{6DA23494-B8C8-1319-252E-F0BE653FD9FE}"/>
            </ac:spMkLst>
          </pc:spChg>
          <pc:spChg chg="add mod">
            <ac:chgData name="Amanda Wollert" userId="a30a34e0-35f6-4ef1-a9e6-8f4664e2c298" providerId="ADAL" clId="{4D63C1C2-5435-4AD9-B3C5-E7411DF7FE39}" dt="2025-08-14T18:56:51.074" v="9" actId="1076"/>
            <ac:spMkLst>
              <pc:docMk/>
              <pc:sldMasterMk cId="97314428" sldId="2147483648"/>
              <pc:sldLayoutMk cId="2318664021" sldId="2147483649"/>
              <ac:spMk id="12" creationId="{076EACE1-B110-00B9-4E04-19D0D6948F8D}"/>
            </ac:spMkLst>
          </pc:spChg>
        </pc:sldLayoutChg>
      </pc:sldMasterChg>
    </pc:docChg>
  </pc:docChgLst>
  <pc:docChgLst>
    <pc:chgData name="Amanda Wollert" userId="S::awollert@themyersbriggs.com::a30a34e0-35f6-4ef1-a9e6-8f4664e2c298" providerId="AD" clId="Web-{62CDF82E-6A76-1FDA-6329-74E12DDC6A0E}"/>
    <pc:docChg chg="modSld">
      <pc:chgData name="Amanda Wollert" userId="S::awollert@themyersbriggs.com::a30a34e0-35f6-4ef1-a9e6-8f4664e2c298" providerId="AD" clId="Web-{62CDF82E-6A76-1FDA-6329-74E12DDC6A0E}" dt="2025-08-08T18:43:41.246" v="5" actId="20577"/>
      <pc:docMkLst>
        <pc:docMk/>
      </pc:docMkLst>
      <pc:sldChg chg="modSp">
        <pc:chgData name="Amanda Wollert" userId="S::awollert@themyersbriggs.com::a30a34e0-35f6-4ef1-a9e6-8f4664e2c298" providerId="AD" clId="Web-{62CDF82E-6A76-1FDA-6329-74E12DDC6A0E}" dt="2025-08-08T18:43:41.246" v="5" actId="20577"/>
        <pc:sldMkLst>
          <pc:docMk/>
          <pc:sldMk cId="1477234870" sldId="295"/>
        </pc:sldMkLst>
        <pc:spChg chg="mod">
          <ac:chgData name="Amanda Wollert" userId="S::awollert@themyersbriggs.com::a30a34e0-35f6-4ef1-a9e6-8f4664e2c298" providerId="AD" clId="Web-{62CDF82E-6A76-1FDA-6329-74E12DDC6A0E}" dt="2025-08-08T18:43:33.214" v="2" actId="20577"/>
          <ac:spMkLst>
            <pc:docMk/>
            <pc:sldMk cId="1477234870" sldId="295"/>
            <ac:spMk id="2" creationId="{8E85D3EF-E2DC-806E-B6BA-D241DBE51CEE}"/>
          </ac:spMkLst>
        </pc:spChg>
        <pc:spChg chg="mod">
          <ac:chgData name="Amanda Wollert" userId="S::awollert@themyersbriggs.com::a30a34e0-35f6-4ef1-a9e6-8f4664e2c298" providerId="AD" clId="Web-{62CDF82E-6A76-1FDA-6329-74E12DDC6A0E}" dt="2025-08-08T18:43:41.246" v="5" actId="20577"/>
          <ac:spMkLst>
            <pc:docMk/>
            <pc:sldMk cId="1477234870" sldId="295"/>
            <ac:spMk id="16" creationId="{B1548D23-CC4A-0587-C3AE-6EBC61A80F05}"/>
          </ac:spMkLst>
        </pc:spChg>
      </pc:sldChg>
    </pc:docChg>
  </pc:docChgLst>
</pc:chgInfo>
</file>

<file path=ppt/notesMasters/_rels/notes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22A6804-BD81-168D-1475-178D2FB0B932}"/>
              </a:ext>
            </a:extLst>
          </p:cNvPr>
          <p:cNvPicPr>
            <a:picLocks noChangeAspect="1"/>
          </p:cNvPicPr>
          <p:nvPr/>
        </p:nvPicPr>
        <p:blipFill>
          <a:blip r:embed="rId2"/>
          <a:srcRect l="10470" t="10553" r="344" b="9521"/>
          <a:stretch/>
        </p:blipFill>
        <p:spPr>
          <a:xfrm>
            <a:off x="-386270" y="-474540"/>
            <a:ext cx="4577491" cy="3192340"/>
          </a:xfrm>
          <a:prstGeom prst="rect">
            <a:avLst/>
          </a:prstGeom>
        </p:spPr>
      </p:pic>
      <p:sp>
        <p:nvSpPr>
          <p:cNvPr id="4" name="Slide Image Placeholder 3"/>
          <p:cNvSpPr>
            <a:spLocks noGrp="1" noRot="1" noChangeAspect="1"/>
          </p:cNvSpPr>
          <p:nvPr>
            <p:ph type="sldImg" idx="2"/>
          </p:nvPr>
        </p:nvSpPr>
        <p:spPr>
          <a:xfrm>
            <a:off x="685800" y="49823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3845169"/>
            <a:ext cx="5486400" cy="4443046"/>
          </a:xfrm>
          <a:prstGeom prst="rect">
            <a:avLst/>
          </a:prstGeom>
        </p:spPr>
        <p:txBody>
          <a:bodyPr vert="horz" lIns="91440" tIns="45720" rIns="91440" bIns="45720" rtlCol="0"/>
          <a:lstStyle/>
          <a:p>
            <a:pPr lvl="0"/>
            <a:r>
              <a:rPr lang="en-US"/>
              <a:t>Heading style</a:t>
            </a:r>
          </a:p>
          <a:p>
            <a:pPr lvl="1"/>
            <a:r>
              <a:rPr lang="en-US"/>
              <a:t>Body text </a:t>
            </a:r>
          </a:p>
          <a:p>
            <a:pPr lvl="2"/>
            <a:r>
              <a:rPr lang="en-US"/>
              <a:t>Third level</a:t>
            </a:r>
          </a:p>
          <a:p>
            <a:pPr lvl="3"/>
            <a:r>
              <a:rPr lang="en-US"/>
              <a:t>Fourth level</a:t>
            </a:r>
          </a:p>
          <a:p>
            <a:pPr lvl="4"/>
            <a:r>
              <a:rPr lang="en-US"/>
              <a:t>Fifth level</a:t>
            </a:r>
            <a:endParaRPr lang="en-GB"/>
          </a:p>
        </p:txBody>
      </p:sp>
      <p:pic>
        <p:nvPicPr>
          <p:cNvPr id="8" name="Picture 7">
            <a:extLst>
              <a:ext uri="{FF2B5EF4-FFF2-40B4-BE49-F238E27FC236}">
                <a16:creationId xmlns:a16="http://schemas.microsoft.com/office/drawing/2014/main" id="{42C93AF9-361C-D7DD-F386-651773C1D3DA}"/>
              </a:ext>
            </a:extLst>
          </p:cNvPr>
          <p:cNvPicPr>
            <a:picLocks noChangeAspect="1"/>
          </p:cNvPicPr>
          <p:nvPr/>
        </p:nvPicPr>
        <p:blipFill>
          <a:blip r:embed="rId2">
            <a:alphaModFix/>
          </a:blip>
          <a:srcRect l="58316" t="34492" b="11847"/>
          <a:stretch/>
        </p:blipFill>
        <p:spPr>
          <a:xfrm rot="10800000">
            <a:off x="3915508" y="6196217"/>
            <a:ext cx="2942492" cy="2947782"/>
          </a:xfrm>
          <a:prstGeom prst="rect">
            <a:avLst/>
          </a:prstGeom>
        </p:spPr>
      </p:pic>
      <p:sp>
        <p:nvSpPr>
          <p:cNvPr id="10" name="Oval 9">
            <a:extLst>
              <a:ext uri="{FF2B5EF4-FFF2-40B4-BE49-F238E27FC236}">
                <a16:creationId xmlns:a16="http://schemas.microsoft.com/office/drawing/2014/main" id="{50295339-E897-2B38-D5F2-4D5AFD7FED76}"/>
              </a:ext>
            </a:extLst>
          </p:cNvPr>
          <p:cNvSpPr/>
          <p:nvPr/>
        </p:nvSpPr>
        <p:spPr>
          <a:xfrm>
            <a:off x="6330522" y="8675481"/>
            <a:ext cx="313044" cy="313044"/>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C174BB8-3F96-5E8F-CB09-7C4F36C20CB5}"/>
              </a:ext>
            </a:extLst>
          </p:cNvPr>
          <p:cNvSpPr txBox="1"/>
          <p:nvPr/>
        </p:nvSpPr>
        <p:spPr>
          <a:xfrm>
            <a:off x="6300382" y="8704156"/>
            <a:ext cx="385997" cy="246221"/>
          </a:xfrm>
          <a:prstGeom prst="rect">
            <a:avLst/>
          </a:prstGeom>
          <a:noFill/>
        </p:spPr>
        <p:txBody>
          <a:bodyPr wrap="square" rtlCol="0">
            <a:spAutoFit/>
          </a:bodyPr>
          <a:lstStyle/>
          <a:p>
            <a:pPr algn="ctr"/>
            <a:fld id="{ED0B2DCB-3D52-4972-ADD9-5128EC8822C1}" type="slidenum">
              <a:rPr lang="en-GB" sz="1000" smtClean="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pPr algn="ctr"/>
              <a:t>‹#›</a:t>
            </a:fld>
            <a:endParaRPr lang="en-GB" sz="10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6" name="TextBox 5">
            <a:extLst>
              <a:ext uri="{FF2B5EF4-FFF2-40B4-BE49-F238E27FC236}">
                <a16:creationId xmlns:a16="http://schemas.microsoft.com/office/drawing/2014/main" id="{809E0948-0798-CD08-42D3-55A7B8C53862}"/>
              </a:ext>
            </a:extLst>
          </p:cNvPr>
          <p:cNvSpPr txBox="1"/>
          <p:nvPr/>
        </p:nvSpPr>
        <p:spPr>
          <a:xfrm>
            <a:off x="685800" y="8549054"/>
            <a:ext cx="4944980" cy="4924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17E8C"/>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 Copyright 2024 by The Myers-Briggs Company. MBTI, Step II, and Elevate are trademarks or registered trademarks in the United States and other countries. Company confidential  </a:t>
            </a:r>
          </a:p>
          <a:p>
            <a:endParaRPr lang="en-GB" sz="1000"/>
          </a:p>
        </p:txBody>
      </p:sp>
      <p:sp>
        <p:nvSpPr>
          <p:cNvPr id="7" name="TextBox 6">
            <a:extLst>
              <a:ext uri="{FF2B5EF4-FFF2-40B4-BE49-F238E27FC236}">
                <a16:creationId xmlns:a16="http://schemas.microsoft.com/office/drawing/2014/main" id="{FA03EE74-2CCC-A738-A54C-D233340FFA6E}"/>
              </a:ext>
            </a:extLst>
          </p:cNvPr>
          <p:cNvSpPr txBox="1"/>
          <p:nvPr/>
        </p:nvSpPr>
        <p:spPr>
          <a:xfrm>
            <a:off x="4979245" y="84690"/>
            <a:ext cx="1192955" cy="369332"/>
          </a:xfrm>
          <a:prstGeom prst="rect">
            <a:avLst/>
          </a:prstGeom>
          <a:noFill/>
        </p:spPr>
        <p:txBody>
          <a:bodyPr wrap="square" rtlCol="0">
            <a:spAutoFit/>
          </a:bodyPr>
          <a:lstStyle/>
          <a:p>
            <a:r>
              <a:rPr lang="en-GB">
                <a:solidFill>
                  <a:schemeClr val="accent1"/>
                </a:solidFill>
                <a:latin typeface="Open Sans bold" panose="020B0806030504020204" pitchFamily="34" charset="0"/>
                <a:ea typeface="Open Sans bold" panose="020B0806030504020204" pitchFamily="34" charset="0"/>
                <a:cs typeface="Open Sans bold" panose="020B0806030504020204" pitchFamily="34" charset="0"/>
              </a:rPr>
              <a:t>MODULE</a:t>
            </a:r>
          </a:p>
        </p:txBody>
      </p:sp>
    </p:spTree>
    <p:extLst>
      <p:ext uri="{BB962C8B-B14F-4D97-AF65-F5344CB8AC3E}">
        <p14:creationId xmlns:p14="http://schemas.microsoft.com/office/powerpoint/2010/main" val="960238239"/>
      </p:ext>
    </p:extLst>
  </p:cSld>
  <p:clrMap bg1="lt1" tx1="dk1" bg2="lt2" tx2="dk2" accent1="accent1" accent2="accent2" accent3="accent3" accent4="accent4" accent5="accent5" accent6="accent6" hlink="hlink" folHlink="folHlink"/>
  <p:notesStyle>
    <a:lvl1pPr marL="0" algn="l" defTabSz="914400" rtl="0" eaLnBrk="1" latinLnBrk="0" hangingPunct="1">
      <a:lnSpc>
        <a:spcPts val="1800"/>
      </a:lnSpc>
      <a:defRPr sz="1400" b="1" kern="1200">
        <a:ln>
          <a:noFill/>
        </a:ln>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2pPr>
    <a:lvl3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3pPr>
    <a:lvl4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4pPr>
    <a:lvl5pPr marL="0" indent="0" algn="l" defTabSz="914400" rtl="0" eaLnBrk="1" latinLnBrk="0" hangingPunct="1">
      <a:lnSpc>
        <a:spcPts val="1800"/>
      </a:lnSpc>
      <a:defRPr sz="1200" kern="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63695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1F20C-A270-F58A-62A8-9082508D24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1631E-B46B-A400-2FEF-4D99BBA9DEDA}"/>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274F614-682C-ADCC-344B-BED17580B50B}"/>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867089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C8B79-1736-8847-4F14-7A87C1D799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F336D0-49FE-7444-134F-AA64FB5ABE8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1198ED2-CA81-E244-C633-F102B1E27112}"/>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86729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F476D-DC0B-D14E-0A26-422F7E5B82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EC3305-E36A-2697-1CD6-96047DA74329}"/>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54BEA82-ED67-01C4-9DC5-B4417F17E53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792877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13BB3-9474-6C94-C9A2-007D1EB9E1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1A88F0-1ECC-1BCC-01B7-FB2C9218A2A3}"/>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424C772-5DA4-9874-D5B0-53D5E7B67015}"/>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971059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4EDBC-26C1-0C95-AD89-D49A2CCC40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4A0FCC-4545-9139-82C7-403DC54D9EF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202272A-9301-50C8-670C-16A9D469BB1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819281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9FFCE-6636-9A99-B279-C102F6401B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593DFC-A39C-CD26-E8CC-173F4D231581}"/>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DDB2674-56A1-75C1-7378-2C90867F3A95}"/>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349917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EB1B0-20E7-1C3D-4298-CA59D97A90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984545-0F06-36DF-98F7-6680F7720E0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4FD8B15-97BC-0A1C-2039-1A416E91E0D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1908819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6B015-E579-DD69-B9DC-99EC971289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296D00-C60A-C9C1-4669-7EFB02262CC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C9A63E84-6918-22AB-A94D-0E69B568BE3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97811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98475"/>
            <a:ext cx="5486400" cy="30861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823110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04907-8FF9-F2CF-B177-E553E652FD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881C4-6CE6-8DA8-E893-D2928D35D48D}"/>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8815B45-B576-655F-80D7-E622FF4045B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9065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CC2F3-6B35-E05A-004E-8E337CB339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1764CC-B4AB-A8DA-24D2-4D6BD6BBDF5F}"/>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9FA2697-0B1D-7A8A-6C31-6E2C2C27A3C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28624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DB006-176E-4E73-CDEB-0912772B16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45EB8F-3E96-EB61-B170-8382C240433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63AB72-BD1E-98BA-2F47-FB499C95796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621994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9E08E-CE0D-EE8D-2726-F5DF437AB6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C0F1AB-3D1F-4F8D-BF5C-7F0516531E5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2EF27998-D2FD-03C5-35BF-5831C6F215D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446872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6A74A-0B83-4506-E0A8-76F725874D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73FD1C-5781-F19F-C503-F7EE6AAF3783}"/>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CBEB79DF-AB3E-7CFA-0FD0-991274C337B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086460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FFFFA-F9D0-BDBF-D6F7-1F5B145B50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0F73D2-41BE-F0AD-BE41-57F053D28E1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0975A59-2211-C324-1097-94AF3857A7B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2827575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21911-63C6-EF7F-F99D-D83D7CA878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463276-B75D-F9AB-1BBB-F02021E99D4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078333CA-0B66-E2CD-8B9F-3FA9272896E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187305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D83E5-5EDD-E0AE-0391-544FA47E85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0DCDB-31C6-DF94-CB51-D422E2FA6925}"/>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E62E1AA-5385-DD9B-E8C5-ED9F2FBBA7B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0410360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294B3-3C0D-F38B-7318-C6135F13B3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A154D3-0685-6FEF-5C95-4AD03C8374C1}"/>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E729831-82F8-B275-2766-292A38F767A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7935591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C0948-69A9-D5D4-E3C5-029746ECAC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5866E8-22E5-D0BA-095D-769A49E49922}"/>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C94C885-9948-C90D-276A-3BA026F3303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030190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73DEA-CE0F-1610-1538-287BB967E8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9722FC-74AD-ACB3-0859-A9046A59E3F7}"/>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BF1A677-93A1-79C7-259F-96606F40E533}"/>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1407020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CB905-271E-914B-3B48-7D78AE3B6F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25F3C-7D1B-402D-7593-8DCDD814209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6C4284D-D95E-186C-FA24-896599A74BEC}"/>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692406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602E9-E4F5-24D7-1B0C-5EA006B639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100AC-5462-AB0E-2DFD-B896A8C290B4}"/>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F7A2A268-FB31-5E07-C284-C0E68B52F3E6}"/>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7767295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011E1-8E17-F095-9A36-277FEF0FCA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4ED13C-797C-BA64-3B5D-0F476127BB6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BCA927E-F982-ED62-E95A-8E5007CA92CE}"/>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414609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32E0CF-E2F2-A4A1-8A6D-3B2B07DD11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0427FA-E128-68D9-BEFD-4563E2326A63}"/>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D7B02C1B-B2CD-86E6-218D-7059BFA7E70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3477382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52BB3-A5D5-6242-40FE-7AEC553E3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A6496D-3DA3-AF9D-563A-3754E772E949}"/>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64E77430-B725-EE33-0019-D6F2639E3B3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4247633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0EB3D-3584-2DAA-D7AD-FC03C97237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E87CE6-4C4F-ECFE-7796-DAA09600BEF0}"/>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5979A42D-DDEE-A94E-44E2-3347B4A340E7}"/>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670746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6382EF-7E6E-7FCB-9DF0-5831201A2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0E3CA2-2AB9-0DE3-E865-A8B4639E8C1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758E9EDA-469F-4138-8590-BB185575EB50}"/>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5182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9B492-CA69-1F6B-4A35-A396CA9998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E11C5-3498-277F-5F17-91493B74A13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EFC38767-E25C-E1C4-0DC2-539108F90BB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11622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4DB6A-FD45-0472-6CBA-0394738C3C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674537-E3FA-E75E-512E-7F71E15FA5EE}"/>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10075C5B-37E8-90AF-64AB-D7DD67AA3C6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920739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DECA2-5438-7294-02B1-09282B11B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2703E4-2849-22C9-68C7-E56E0DB4362B}"/>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4FC340CA-FE9C-0451-BDCC-D0FBB541EAE4}"/>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551563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C96D3-F596-6217-C342-1647D818AF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A4A470-28E1-09F4-B708-C0E032F65A4C}"/>
              </a:ext>
            </a:extLst>
          </p:cNvPr>
          <p:cNvSpPr>
            <a:spLocks noGrp="1" noRot="1" noChangeAspect="1"/>
          </p:cNvSpPr>
          <p:nvPr>
            <p:ph type="sldImg"/>
          </p:nvPr>
        </p:nvSpPr>
        <p:spPr>
          <a:xfrm>
            <a:off x="685800" y="498475"/>
            <a:ext cx="5486400" cy="3086100"/>
          </a:xfrm>
        </p:spPr>
      </p:sp>
      <p:sp>
        <p:nvSpPr>
          <p:cNvPr id="3" name="Notes Placeholder 2">
            <a:extLst>
              <a:ext uri="{FF2B5EF4-FFF2-40B4-BE49-F238E27FC236}">
                <a16:creationId xmlns:a16="http://schemas.microsoft.com/office/drawing/2014/main" id="{B3867AD4-3840-B5D9-3968-1DEC5476D369}"/>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26419664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DCA46C3-2424-A5FE-3EA6-5786DF6A04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26885" t="22453"/>
          <a:stretch/>
        </p:blipFill>
        <p:spPr>
          <a:xfrm>
            <a:off x="-454194" y="-125497"/>
            <a:ext cx="6458293" cy="4842338"/>
          </a:xfrm>
          <a:prstGeom prst="rect">
            <a:avLst/>
          </a:prstGeom>
        </p:spPr>
      </p:pic>
      <p:sp>
        <p:nvSpPr>
          <p:cNvPr id="2" name="Title 1">
            <a:extLst>
              <a:ext uri="{FF2B5EF4-FFF2-40B4-BE49-F238E27FC236}">
                <a16:creationId xmlns:a16="http://schemas.microsoft.com/office/drawing/2014/main" id="{978AE4D8-3E8D-EB55-3896-04CBE36A6EBE}"/>
              </a:ext>
            </a:extLst>
          </p:cNvPr>
          <p:cNvSpPr>
            <a:spLocks noGrp="1"/>
          </p:cNvSpPr>
          <p:nvPr>
            <p:ph type="ctrTitle" hasCustomPrompt="1"/>
          </p:nvPr>
        </p:nvSpPr>
        <p:spPr>
          <a:xfrm>
            <a:off x="5733710" y="1122363"/>
            <a:ext cx="4934289" cy="2387600"/>
          </a:xfrm>
          <a:prstGeom prst="rect">
            <a:avLst/>
          </a:prstGeom>
        </p:spPr>
        <p:txBody>
          <a:bodyPr anchor="b">
            <a:noAutofit/>
          </a:bodyPr>
          <a:lstStyle>
            <a:lvl1pPr algn="l">
              <a:defRPr sz="4400"/>
            </a:lvl1pPr>
          </a:lstStyle>
          <a:p>
            <a:r>
              <a:rPr lang="en-US"/>
              <a:t>Title Style</a:t>
            </a:r>
            <a:endParaRPr lang="en-GB"/>
          </a:p>
        </p:txBody>
      </p:sp>
      <p:sp>
        <p:nvSpPr>
          <p:cNvPr id="3" name="Subtitle 2">
            <a:extLst>
              <a:ext uri="{FF2B5EF4-FFF2-40B4-BE49-F238E27FC236}">
                <a16:creationId xmlns:a16="http://schemas.microsoft.com/office/drawing/2014/main" id="{C6C0AD05-DD48-DE1F-3CD3-8E7A4F44A700}"/>
              </a:ext>
            </a:extLst>
          </p:cNvPr>
          <p:cNvSpPr>
            <a:spLocks noGrp="1"/>
          </p:cNvSpPr>
          <p:nvPr>
            <p:ph type="subTitle" idx="1" hasCustomPrompt="1"/>
          </p:nvPr>
        </p:nvSpPr>
        <p:spPr>
          <a:xfrm>
            <a:off x="5733710" y="3602038"/>
            <a:ext cx="4934290" cy="1655762"/>
          </a:xfrm>
          <a:prstGeom prst="rect">
            <a:avLst/>
          </a:prstGeom>
        </p:spPr>
        <p:txBody>
          <a:bodyPr>
            <a:noAutofit/>
          </a:bodyPr>
          <a:lstStyle>
            <a:lvl1pPr marL="0" indent="0" algn="l">
              <a:buNone/>
              <a:defRPr sz="3600">
                <a:solidFill>
                  <a:srgbClr val="6B910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Style</a:t>
            </a:r>
            <a:endParaRPr lang="en-GB"/>
          </a:p>
        </p:txBody>
      </p:sp>
      <p:pic>
        <p:nvPicPr>
          <p:cNvPr id="8" name="Picture 7" descr="A group of white rectangles on a black background&#10;&#10;Description automatically generated">
            <a:extLst>
              <a:ext uri="{FF2B5EF4-FFF2-40B4-BE49-F238E27FC236}">
                <a16:creationId xmlns:a16="http://schemas.microsoft.com/office/drawing/2014/main" id="{66F66BBC-D45E-123B-0AEB-2EFFA3FB049B}"/>
              </a:ext>
            </a:extLst>
          </p:cNvPr>
          <p:cNvPicPr>
            <a:picLocks noChangeAspect="1"/>
          </p:cNvPicPr>
          <p:nvPr userDrawn="1"/>
        </p:nvPicPr>
        <p:blipFill>
          <a:blip r:embed="rId5">
            <a:extLst>
              <a:ext uri="{28A0092B-C50C-407E-A947-70E740481C1C}">
                <a14:useLocalDpi xmlns:a14="http://schemas.microsoft.com/office/drawing/2010/main" val="0"/>
              </a:ext>
            </a:extLst>
          </a:blip>
          <a:srcRect l="38140" t="26535" r="34741" b="46243"/>
          <a:stretch/>
        </p:blipFill>
        <p:spPr>
          <a:xfrm rot="199019">
            <a:off x="1122132" y="420886"/>
            <a:ext cx="4451269" cy="5670152"/>
          </a:xfrm>
          <a:prstGeom prst="rect">
            <a:avLst/>
          </a:prstGeom>
        </p:spPr>
      </p:pic>
      <p:cxnSp>
        <p:nvCxnSpPr>
          <p:cNvPr id="9" name="Straight Connector 8">
            <a:extLst>
              <a:ext uri="{FF2B5EF4-FFF2-40B4-BE49-F238E27FC236}">
                <a16:creationId xmlns:a16="http://schemas.microsoft.com/office/drawing/2014/main" id="{763F98E4-7515-CAE6-1A82-D7BEFE15B1A2}"/>
              </a:ext>
            </a:extLst>
          </p:cNvPr>
          <p:cNvCxnSpPr>
            <a:cxnSpLocks/>
          </p:cNvCxnSpPr>
          <p:nvPr userDrawn="1"/>
        </p:nvCxnSpPr>
        <p:spPr>
          <a:xfrm flipH="1">
            <a:off x="5733710" y="3602038"/>
            <a:ext cx="3111352" cy="0"/>
          </a:xfrm>
          <a:prstGeom prst="line">
            <a:avLst/>
          </a:prstGeom>
          <a:ln w="12700">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pic>
        <p:nvPicPr>
          <p:cNvPr id="15" name="Picture 14" descr="A green and black text&#10;&#10;Description automatically generated">
            <a:extLst>
              <a:ext uri="{FF2B5EF4-FFF2-40B4-BE49-F238E27FC236}">
                <a16:creationId xmlns:a16="http://schemas.microsoft.com/office/drawing/2014/main" id="{68F1CC33-4547-9DA9-10CB-6D8201123C9C}"/>
              </a:ext>
            </a:extLst>
          </p:cNvPr>
          <p:cNvPicPr>
            <a:picLocks noChangeAspect="1"/>
          </p:cNvPicPr>
          <p:nvPr userDrawn="1"/>
        </p:nvPicPr>
        <p:blipFill>
          <a:blip r:embed="rId6">
            <a:extLst>
              <a:ext uri="{28A0092B-C50C-407E-A947-70E740481C1C}">
                <a14:useLocalDpi xmlns:a14="http://schemas.microsoft.com/office/drawing/2010/main" val="0"/>
              </a:ext>
            </a:extLst>
          </a:blip>
          <a:srcRect l="61124"/>
          <a:stretch/>
        </p:blipFill>
        <p:spPr>
          <a:xfrm>
            <a:off x="10574612" y="131347"/>
            <a:ext cx="1617388" cy="828714"/>
          </a:xfrm>
          <a:prstGeom prst="rect">
            <a:avLst/>
          </a:prstGeom>
        </p:spPr>
      </p:pic>
      <p:sp>
        <p:nvSpPr>
          <p:cNvPr id="5" name="Picture Placeholder 4">
            <a:extLst>
              <a:ext uri="{FF2B5EF4-FFF2-40B4-BE49-F238E27FC236}">
                <a16:creationId xmlns:a16="http://schemas.microsoft.com/office/drawing/2014/main" id="{B1347B4D-785F-FFFE-3755-9FA862DB21DB}"/>
              </a:ext>
            </a:extLst>
          </p:cNvPr>
          <p:cNvSpPr>
            <a:spLocks noGrp="1"/>
          </p:cNvSpPr>
          <p:nvPr>
            <p:ph type="pic" sz="quarter" idx="10"/>
          </p:nvPr>
        </p:nvSpPr>
        <p:spPr>
          <a:xfrm rot="220905">
            <a:off x="1758268" y="880904"/>
            <a:ext cx="3136900" cy="4488604"/>
          </a:xfrm>
          <a:solidFill>
            <a:schemeClr val="bg1">
              <a:lumMod val="95000"/>
            </a:schemeClr>
          </a:solidFill>
        </p:spPr>
        <p:txBody>
          <a:bodyPr/>
          <a:lstStyle>
            <a:lvl1pPr marL="0" indent="0">
              <a:buNone/>
              <a:defRPr/>
            </a:lvl1pPr>
          </a:lstStyle>
          <a:p>
            <a:endParaRPr lang="en-GB"/>
          </a:p>
        </p:txBody>
      </p:sp>
      <p:sp>
        <p:nvSpPr>
          <p:cNvPr id="4" name="Oval 3">
            <a:extLst>
              <a:ext uri="{FF2B5EF4-FFF2-40B4-BE49-F238E27FC236}">
                <a16:creationId xmlns:a16="http://schemas.microsoft.com/office/drawing/2014/main" id="{0487A10D-043C-43F1-DDB4-2F66A7A297E5}"/>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ction Button: Go Forward or Next 10">
            <a:hlinkClick r:id="" action="ppaction://hlinkshowjump?jump=nextslide" highlightClick="1"/>
            <a:hlinkHover r:id="" action="ppaction://hlinkshowjump?jump=nextslide"/>
            <a:extLst>
              <a:ext uri="{FF2B5EF4-FFF2-40B4-BE49-F238E27FC236}">
                <a16:creationId xmlns:a16="http://schemas.microsoft.com/office/drawing/2014/main" id="{0339C295-99B2-A18E-EDF8-C777896637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
        <p:nvSpPr>
          <p:cNvPr id="12" name="TextBox 11">
            <a:extLst>
              <a:ext uri="{FF2B5EF4-FFF2-40B4-BE49-F238E27FC236}">
                <a16:creationId xmlns:a16="http://schemas.microsoft.com/office/drawing/2014/main" id="{076EACE1-B110-00B9-4E04-19D0D6948F8D}"/>
              </a:ext>
            </a:extLst>
          </p:cNvPr>
          <p:cNvSpPr txBox="1"/>
          <p:nvPr userDrawn="1"/>
        </p:nvSpPr>
        <p:spPr>
          <a:xfrm>
            <a:off x="1990165" y="6420522"/>
            <a:ext cx="8474635" cy="338554"/>
          </a:xfrm>
          <a:prstGeom prst="rect">
            <a:avLst/>
          </a:prstGeom>
          <a:noFill/>
        </p:spPr>
        <p:txBody>
          <a:bodyPr wrap="square">
            <a:spAutoFit/>
          </a:bodyPr>
          <a:lstStyle/>
          <a:p>
            <a:r>
              <a:rPr lang="en-US" sz="800" i="1">
                <a:latin typeface="Open Sans" panose="020B0606030504020204" pitchFamily="34" charset="0"/>
                <a:ea typeface="Open Sans" panose="020B0606030504020204" pitchFamily="34" charset="0"/>
                <a:cs typeface="Open Sans" panose="020B0606030504020204" pitchFamily="34" charset="0"/>
              </a:rPr>
              <a:t>MBTI, Myers-Briggs Type Indicator, Introduction to Type, the MBTI logo, and The Myers-Briggs Company logo are trademarks or registered trademarks of Myers &amp; Briggs Foundation, Inc., in the United States and other countries. Type Intelligence and Elevate are trademarks or registered trademarks of The Myers-Briggs Company in the United States and other countries.</a:t>
            </a:r>
          </a:p>
        </p:txBody>
      </p:sp>
    </p:spTree>
    <p:custDataLst>
      <p:tags r:id="rId1"/>
    </p:custDataLst>
    <p:extLst>
      <p:ext uri="{BB962C8B-B14F-4D97-AF65-F5344CB8AC3E}">
        <p14:creationId xmlns:p14="http://schemas.microsoft.com/office/powerpoint/2010/main" val="2318664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9B65E-DCE5-78E8-38A2-8B0BD8EE8C00}"/>
              </a:ext>
            </a:extLst>
          </p:cNvPr>
          <p:cNvSpPr>
            <a:spLocks noGrp="1"/>
          </p:cNvSpPr>
          <p:nvPr>
            <p:ph type="title" hasCustomPrompt="1"/>
          </p:nvPr>
        </p:nvSpPr>
        <p:spPr>
          <a:xfrm>
            <a:off x="1106904" y="892664"/>
            <a:ext cx="10246896" cy="980098"/>
          </a:xfrm>
          <a:prstGeom prst="rect">
            <a:avLst/>
          </a:prstGeom>
        </p:spPr>
        <p:txBody>
          <a:bodyPr/>
          <a:lstStyle>
            <a:lvl1pPr>
              <a:defRPr/>
            </a:lvl1pPr>
          </a:lstStyle>
          <a:p>
            <a:r>
              <a:rPr lang="en-US"/>
              <a:t>Title </a:t>
            </a:r>
            <a:endParaRPr lang="en-GB"/>
          </a:p>
        </p:txBody>
      </p:sp>
      <p:sp>
        <p:nvSpPr>
          <p:cNvPr id="3" name="Content Placeholder 2">
            <a:extLst>
              <a:ext uri="{FF2B5EF4-FFF2-40B4-BE49-F238E27FC236}">
                <a16:creationId xmlns:a16="http://schemas.microsoft.com/office/drawing/2014/main" id="{38F1E168-25DE-15C9-2325-C22368353502}"/>
              </a:ext>
            </a:extLst>
          </p:cNvPr>
          <p:cNvSpPr>
            <a:spLocks noGrp="1"/>
          </p:cNvSpPr>
          <p:nvPr>
            <p:ph idx="1"/>
          </p:nvPr>
        </p:nvSpPr>
        <p:spPr>
          <a:xfrm>
            <a:off x="1106904" y="2031583"/>
            <a:ext cx="10246895" cy="4214812"/>
          </a:xfrm>
          <a:prstGeom prst="rect">
            <a:avLst/>
          </a:prstGeom>
        </p:spPr>
        <p:txBody>
          <a:bodyPr/>
          <a:lstStyle>
            <a:lvl2pPr marL="715963" indent="-357188">
              <a:buSzPct val="90000"/>
              <a:buFont typeface="Courier New" panose="02070309020205020404" pitchFamily="49" charset="0"/>
              <a:buChar char="o"/>
              <a:defRPr sz="1800"/>
            </a:lvl2pPr>
            <a:lvl3pPr>
              <a:buSzPct val="90000"/>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Picture 5" descr="A green and black text&#10;&#10;Description automatically generated">
            <a:extLst>
              <a:ext uri="{FF2B5EF4-FFF2-40B4-BE49-F238E27FC236}">
                <a16:creationId xmlns:a16="http://schemas.microsoft.com/office/drawing/2014/main" id="{119E070F-DAB4-579F-6C17-8638FDE83123}"/>
              </a:ext>
            </a:extLst>
          </p:cNvPr>
          <p:cNvPicPr>
            <a:picLocks noChangeAspect="1"/>
          </p:cNvPicPr>
          <p:nvPr userDrawn="1"/>
        </p:nvPicPr>
        <p:blipFill>
          <a:blip r:embed="rId3">
            <a:extLst>
              <a:ext uri="{28A0092B-C50C-407E-A947-70E740481C1C}">
                <a14:useLocalDpi xmlns:a14="http://schemas.microsoft.com/office/drawing/2010/main" val="0"/>
              </a:ext>
            </a:extLst>
          </a:blip>
          <a:srcRect l="61903"/>
          <a:stretch/>
        </p:blipFill>
        <p:spPr>
          <a:xfrm>
            <a:off x="10607040" y="131347"/>
            <a:ext cx="1584960" cy="828714"/>
          </a:xfrm>
          <a:prstGeom prst="rect">
            <a:avLst/>
          </a:prstGeom>
        </p:spPr>
      </p:pic>
      <p:sp>
        <p:nvSpPr>
          <p:cNvPr id="7" name="TextBox 6">
            <a:extLst>
              <a:ext uri="{FF2B5EF4-FFF2-40B4-BE49-F238E27FC236}">
                <a16:creationId xmlns:a16="http://schemas.microsoft.com/office/drawing/2014/main" id="{82EB5511-FB70-7C22-D92B-3A091AA40674}"/>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4" name="Picture 3">
            <a:extLst>
              <a:ext uri="{FF2B5EF4-FFF2-40B4-BE49-F238E27FC236}">
                <a16:creationId xmlns:a16="http://schemas.microsoft.com/office/drawing/2014/main" id="{1C5920F7-B739-3AEE-20C1-9EC55F94272F}"/>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8" name="Graphic 7">
            <a:extLst>
              <a:ext uri="{FF2B5EF4-FFF2-40B4-BE49-F238E27FC236}">
                <a16:creationId xmlns:a16="http://schemas.microsoft.com/office/drawing/2014/main" id="{E69D3B15-B87D-5E69-2A3C-7A9065AC4B48}"/>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344049" y="-283110"/>
            <a:ext cx="1840568" cy="3264951"/>
          </a:xfrm>
          <a:prstGeom prst="rect">
            <a:avLst/>
          </a:prstGeom>
        </p:spPr>
      </p:pic>
      <p:sp>
        <p:nvSpPr>
          <p:cNvPr id="5" name="Oval 4">
            <a:extLst>
              <a:ext uri="{FF2B5EF4-FFF2-40B4-BE49-F238E27FC236}">
                <a16:creationId xmlns:a16="http://schemas.microsoft.com/office/drawing/2014/main" id="{36FCB7FD-565A-FF99-F24D-E28212048A12}"/>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extLst>
              <a:ext uri="{FF2B5EF4-FFF2-40B4-BE49-F238E27FC236}">
                <a16:creationId xmlns:a16="http://schemas.microsoft.com/office/drawing/2014/main" id="{30C8D553-2CEF-0D5A-1C39-1BB624E8D4A9}"/>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3199054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092ED-1023-87E8-77FF-8E47A6EE8010}"/>
              </a:ext>
            </a:extLst>
          </p:cNvPr>
          <p:cNvSpPr>
            <a:spLocks noGrp="1"/>
          </p:cNvSpPr>
          <p:nvPr>
            <p:ph type="title"/>
          </p:nvPr>
        </p:nvSpPr>
        <p:spPr>
          <a:xfrm>
            <a:off x="1101969" y="790575"/>
            <a:ext cx="10515600" cy="900113"/>
          </a:xfrm>
          <a:prstGeom prst="rect">
            <a:avLst/>
          </a:prstGeom>
        </p:spPr>
        <p:txBody>
          <a:bodyPr/>
          <a:lstStyle/>
          <a:p>
            <a:r>
              <a:rPr lang="en-US"/>
              <a:t>Click to edit Master title style</a:t>
            </a:r>
            <a:endParaRPr lang="en-GB"/>
          </a:p>
        </p:txBody>
      </p:sp>
      <p:pic>
        <p:nvPicPr>
          <p:cNvPr id="10" name="Picture 9" descr="A green and black text&#10;&#10;Description automatically generated">
            <a:extLst>
              <a:ext uri="{FF2B5EF4-FFF2-40B4-BE49-F238E27FC236}">
                <a16:creationId xmlns:a16="http://schemas.microsoft.com/office/drawing/2014/main" id="{F8CBFBD2-4724-8040-6377-3FCA10AFEC0D}"/>
              </a:ext>
            </a:extLst>
          </p:cNvPr>
          <p:cNvPicPr>
            <a:picLocks noChangeAspect="1"/>
          </p:cNvPicPr>
          <p:nvPr userDrawn="1"/>
        </p:nvPicPr>
        <p:blipFill>
          <a:blip r:embed="rId3">
            <a:extLst>
              <a:ext uri="{28A0092B-C50C-407E-A947-70E740481C1C}">
                <a14:useLocalDpi xmlns:a14="http://schemas.microsoft.com/office/drawing/2010/main" val="0"/>
              </a:ext>
            </a:extLst>
          </a:blip>
          <a:srcRect l="61464"/>
          <a:stretch/>
        </p:blipFill>
        <p:spPr>
          <a:xfrm>
            <a:off x="10588752" y="131347"/>
            <a:ext cx="1603248" cy="828714"/>
          </a:xfrm>
          <a:prstGeom prst="rect">
            <a:avLst/>
          </a:prstGeom>
        </p:spPr>
      </p:pic>
      <p:sp>
        <p:nvSpPr>
          <p:cNvPr id="5" name="TextBox 4">
            <a:extLst>
              <a:ext uri="{FF2B5EF4-FFF2-40B4-BE49-F238E27FC236}">
                <a16:creationId xmlns:a16="http://schemas.microsoft.com/office/drawing/2014/main" id="{2804D65C-514F-B85C-72BC-845683622903}"/>
              </a:ext>
            </a:extLst>
          </p:cNvPr>
          <p:cNvSpPr txBox="1"/>
          <p:nvPr userDrawn="1"/>
        </p:nvSpPr>
        <p:spPr>
          <a:xfrm>
            <a:off x="992604" y="6382921"/>
            <a:ext cx="975761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00"/>
              <a:t>© Copyright 2025 by The Myers-Briggs Company</a:t>
            </a:r>
          </a:p>
        </p:txBody>
      </p:sp>
      <p:pic>
        <p:nvPicPr>
          <p:cNvPr id="6" name="Picture 5">
            <a:extLst>
              <a:ext uri="{FF2B5EF4-FFF2-40B4-BE49-F238E27FC236}">
                <a16:creationId xmlns:a16="http://schemas.microsoft.com/office/drawing/2014/main" id="{DE4ED2F6-5B1D-2DD1-46FC-61878497D0C8}"/>
              </a:ext>
            </a:extLst>
          </p:cNvPr>
          <p:cNvPicPr>
            <a:picLocks noChangeAspect="1"/>
          </p:cNvPicPr>
          <p:nvPr userDrawn="1"/>
        </p:nvPicPr>
        <p:blipFill>
          <a:blip r:embed="rId4">
            <a:alphaModFix/>
          </a:blip>
          <a:srcRect l="58316" t="34492" b="11847"/>
          <a:stretch/>
        </p:blipFill>
        <p:spPr>
          <a:xfrm rot="10800000">
            <a:off x="8646950" y="3258910"/>
            <a:ext cx="4462794" cy="4470817"/>
          </a:xfrm>
          <a:prstGeom prst="rect">
            <a:avLst/>
          </a:prstGeom>
        </p:spPr>
      </p:pic>
      <p:pic>
        <p:nvPicPr>
          <p:cNvPr id="7" name="Graphic 6">
            <a:extLst>
              <a:ext uri="{FF2B5EF4-FFF2-40B4-BE49-F238E27FC236}">
                <a16:creationId xmlns:a16="http://schemas.microsoft.com/office/drawing/2014/main" id="{F61372B8-0872-1564-2FBC-712989BD4452}"/>
              </a:ext>
            </a:extLst>
          </p:cNvPr>
          <p:cNvPicPr>
            <a:picLocks noChangeAspect="1"/>
          </p:cNvPicPr>
          <p:nvPr userDrawn="1"/>
        </p:nvPicPr>
        <p:blipFill>
          <a:blip r:embed="rId5">
            <a:extLst>
              <a:ext uri="{96DAC541-7B7A-43D3-8B79-37D633B846F1}">
                <asvg:svgBlip xmlns:asvg="http://schemas.microsoft.com/office/drawing/2016/SVG/main" r:embed="rId6"/>
              </a:ext>
            </a:extLst>
          </a:blip>
          <a:srcRect l="24552" t="12534"/>
          <a:stretch/>
        </p:blipFill>
        <p:spPr>
          <a:xfrm>
            <a:off x="-344049" y="-283110"/>
            <a:ext cx="1840568" cy="3264951"/>
          </a:xfrm>
          <a:prstGeom prst="rect">
            <a:avLst/>
          </a:prstGeom>
        </p:spPr>
      </p:pic>
      <p:sp>
        <p:nvSpPr>
          <p:cNvPr id="3" name="Oval 2">
            <a:extLst>
              <a:ext uri="{FF2B5EF4-FFF2-40B4-BE49-F238E27FC236}">
                <a16:creationId xmlns:a16="http://schemas.microsoft.com/office/drawing/2014/main" id="{F2EEB018-7327-E94D-1D49-9D8B8ED2169A}"/>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9887E24F-E163-47D5-4CEB-6C9698F45B32}"/>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20116231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063739-818C-4CC2-B094-32B56F71762C}"/>
              </a:ext>
            </a:extLst>
          </p:cNvPr>
          <p:cNvSpPr>
            <a:spLocks noGrp="1"/>
          </p:cNvSpPr>
          <p:nvPr>
            <p:ph type="title"/>
          </p:nvPr>
        </p:nvSpPr>
        <p:spPr>
          <a:xfrm>
            <a:off x="661737" y="365125"/>
            <a:ext cx="10955832" cy="1325563"/>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42A76FA-4BAA-AE31-9D7E-B51D7E676134}"/>
              </a:ext>
            </a:extLst>
          </p:cNvPr>
          <p:cNvSpPr>
            <a:spLocks noGrp="1"/>
          </p:cNvSpPr>
          <p:nvPr>
            <p:ph type="body" idx="1"/>
          </p:nvPr>
        </p:nvSpPr>
        <p:spPr>
          <a:xfrm>
            <a:off x="661737" y="1825625"/>
            <a:ext cx="10955832"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Oval 7">
            <a:extLst>
              <a:ext uri="{FF2B5EF4-FFF2-40B4-BE49-F238E27FC236}">
                <a16:creationId xmlns:a16="http://schemas.microsoft.com/office/drawing/2014/main" id="{9C50E9F4-2CF0-9E64-650F-811761E93269}"/>
              </a:ext>
            </a:extLst>
          </p:cNvPr>
          <p:cNvSpPr/>
          <p:nvPr userDrawn="1"/>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Action Button: Go Forward or Next 8">
            <a:hlinkClick r:id="" action="ppaction://hlinkshowjump?jump=nextslide" highlightClick="1"/>
            <a:hlinkHover r:id="" action="ppaction://hlinkshowjump?jump=nextslide"/>
            <a:extLst>
              <a:ext uri="{FF2B5EF4-FFF2-40B4-BE49-F238E27FC236}">
                <a16:creationId xmlns:a16="http://schemas.microsoft.com/office/drawing/2014/main" id="{A2BC0629-35C3-DE02-158A-0F0D2699F995}"/>
              </a:ext>
            </a:extLst>
          </p:cNvPr>
          <p:cNvSpPr/>
          <p:nvPr userDrawn="1"/>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5"/>
    </p:custDataLst>
    <p:extLst>
      <p:ext uri="{BB962C8B-B14F-4D97-AF65-F5344CB8AC3E}">
        <p14:creationId xmlns:p14="http://schemas.microsoft.com/office/powerpoint/2010/main" val="97314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Lst>
  <p:txStyles>
    <p:titleStyle>
      <a:lvl1pPr algn="l" defTabSz="914400" rtl="0" eaLnBrk="1" latinLnBrk="0" hangingPunct="1">
        <a:lnSpc>
          <a:spcPct val="90000"/>
        </a:lnSpc>
        <a:spcBef>
          <a:spcPct val="0"/>
        </a:spcBef>
        <a:buNone/>
        <a:defRPr sz="4400" kern="1200">
          <a:solidFill>
            <a:schemeClr val="bg2"/>
          </a:solidFill>
          <a:latin typeface="Open Sans bold" panose="020B0806030504020204" pitchFamily="34" charset="0"/>
          <a:ea typeface="Open Sans bold" panose="020B0806030504020204" pitchFamily="34" charset="0"/>
          <a:cs typeface="Open Sans bold" panose="020B0806030504020204" pitchFamily="34" charset="0"/>
        </a:defRPr>
      </a:lvl1pPr>
    </p:titleStyle>
    <p:bodyStyle>
      <a:lvl1pPr marL="358775" indent="-358775" algn="l" defTabSz="914400" rtl="0" eaLnBrk="1" latinLnBrk="0" hangingPunct="1">
        <a:lnSpc>
          <a:spcPct val="90000"/>
        </a:lnSpc>
        <a:spcBef>
          <a:spcPts val="1000"/>
        </a:spcBef>
        <a:buClr>
          <a:schemeClr val="tx1"/>
        </a:buClr>
        <a:buSzPct val="120000"/>
        <a:buFont typeface="Arial" panose="020B0604020202020204" pitchFamily="34" charset="0"/>
        <a:buChar char="•"/>
        <a:defRPr sz="2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715963" indent="-357188" algn="l" defTabSz="914400" rtl="0" eaLnBrk="1" latinLnBrk="0" hangingPunct="1">
        <a:lnSpc>
          <a:spcPct val="90000"/>
        </a:lnSpc>
        <a:spcBef>
          <a:spcPts val="500"/>
        </a:spcBef>
        <a:buClr>
          <a:schemeClr val="accent1"/>
        </a:buClr>
        <a:buSzPct val="120000"/>
        <a:buFont typeface="Arial" panose="020B0604020202020204" pitchFamily="34" charset="0"/>
        <a:buChar char="•"/>
        <a:defRPr sz="24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2pPr>
      <a:lvl3pPr marL="715963" indent="-357188" algn="l" defTabSz="914400" rtl="0" eaLnBrk="1" latinLnBrk="0" hangingPunct="1">
        <a:lnSpc>
          <a:spcPct val="90000"/>
        </a:lnSpc>
        <a:spcBef>
          <a:spcPts val="500"/>
        </a:spcBef>
        <a:buClr>
          <a:schemeClr val="tx1"/>
        </a:buClr>
        <a:buSzPct val="110000"/>
        <a:buFont typeface="Courier New" panose="02070309020205020404" pitchFamily="49" charset="0"/>
        <a:buChar char="o"/>
        <a:defRPr sz="20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3pPr>
      <a:lvl4pPr marL="715963" indent="-357188" algn="l" defTabSz="914400" rtl="0" eaLnBrk="1" latinLnBrk="0" hangingPunct="1">
        <a:lnSpc>
          <a:spcPct val="90000"/>
        </a:lnSpc>
        <a:spcBef>
          <a:spcPts val="500"/>
        </a:spcBef>
        <a:buClr>
          <a:schemeClr val="accent2"/>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4pPr>
      <a:lvl5pPr marL="715963" indent="-357188" algn="l" defTabSz="914400" rtl="0" eaLnBrk="1" latinLnBrk="0" hangingPunct="1">
        <a:lnSpc>
          <a:spcPct val="90000"/>
        </a:lnSpc>
        <a:spcBef>
          <a:spcPts val="500"/>
        </a:spcBef>
        <a:buClr>
          <a:schemeClr val="accent6"/>
        </a:buClr>
        <a:buSzPct val="120000"/>
        <a:buFont typeface="Arial" panose="020B0604020202020204" pitchFamily="34" charset="0"/>
        <a:buChar char="•"/>
        <a:defRPr sz="1800" kern="1200">
          <a:solidFill>
            <a:schemeClr val="accent5">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4.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0.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slide" Target="slide4.xml"/><Relationship Id="rId5" Type="http://schemas.openxmlformats.org/officeDocument/2006/relationships/slide" Target="slide20.xml"/><Relationship Id="rId4" Type="http://schemas.openxmlformats.org/officeDocument/2006/relationships/slide" Target="slide21.xml"/><Relationship Id="rId9" Type="http://schemas.microsoft.com/office/2007/relationships/hdphoto" Target="../media/hdphoto2.wdp"/></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1.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1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2.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10.png"/><Relationship Id="rId5" Type="http://schemas.openxmlformats.org/officeDocument/2006/relationships/slide" Target="slide6.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19.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5.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slide" Target="slide4.xml"/><Relationship Id="rId5" Type="http://schemas.openxmlformats.org/officeDocument/2006/relationships/slide" Target="slide20.xml"/><Relationship Id="rId4" Type="http://schemas.openxmlformats.org/officeDocument/2006/relationships/slide" Target="slide21.xml"/><Relationship Id="rId9" Type="http://schemas.microsoft.com/office/2007/relationships/hdphoto" Target="../media/hdphoto2.wdp"/></Relationships>
</file>

<file path=ppt/slides/_rels/slide1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6.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17.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5.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21.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6.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22.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27.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30.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26.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2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27.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3.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5.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6.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7.xml"/><Relationship Id="rId6" Type="http://schemas.microsoft.com/office/2007/relationships/hdphoto" Target="../media/hdphoto2.wdp"/><Relationship Id="rId5" Type="http://schemas.microsoft.com/office/2007/relationships/hdphoto" Target="../media/hdphoto1.wdp"/><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slide" Target="slide6.xml"/><Relationship Id="rId2" Type="http://schemas.openxmlformats.org/officeDocument/2006/relationships/slideLayout" Target="../slideLayouts/slideLayout2.xml"/><Relationship Id="rId1" Type="http://schemas.openxmlformats.org/officeDocument/2006/relationships/tags" Target="../tags/tag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microsoft.com/office/2007/relationships/hdphoto" Target="../media/hdphoto2.wdp"/><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slide" Target="slide4.xml"/><Relationship Id="rId5" Type="http://schemas.openxmlformats.org/officeDocument/2006/relationships/slide" Target="slide20.xml"/><Relationship Id="rId4" Type="http://schemas.openxmlformats.org/officeDocument/2006/relationships/slide" Target="slide21.xml"/><Relationship Id="rId9"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6.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notesSlide" Target="../notesSlides/notesSlide7.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0.png"/><Relationship Id="rId5" Type="http://schemas.openxmlformats.org/officeDocument/2006/relationships/slide" Target="slide21.xml"/><Relationship Id="rId4" Type="http://schemas.openxmlformats.org/officeDocument/2006/relationships/slide" Target="slide2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0.png"/><Relationship Id="rId5" Type="http://schemas.openxmlformats.org/officeDocument/2006/relationships/slide" Target="slide6.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85D17-46BF-D71A-37C8-A547AB316750}"/>
              </a:ext>
            </a:extLst>
          </p:cNvPr>
          <p:cNvSpPr>
            <a:spLocks noGrp="1"/>
          </p:cNvSpPr>
          <p:nvPr>
            <p:ph type="ctrTitle"/>
          </p:nvPr>
        </p:nvSpPr>
        <p:spPr/>
        <p:txBody>
          <a:bodyPr/>
          <a:lstStyle/>
          <a:p>
            <a:r>
              <a:rPr lang="en-GB"/>
              <a:t>Skills Development Framework</a:t>
            </a:r>
          </a:p>
        </p:txBody>
      </p:sp>
      <p:sp>
        <p:nvSpPr>
          <p:cNvPr id="3" name="Subtitle 2">
            <a:extLst>
              <a:ext uri="{FF2B5EF4-FFF2-40B4-BE49-F238E27FC236}">
                <a16:creationId xmlns:a16="http://schemas.microsoft.com/office/drawing/2014/main" id="{EC259355-C8CE-EE91-2700-CAEFE5108BD5}"/>
              </a:ext>
            </a:extLst>
          </p:cNvPr>
          <p:cNvSpPr>
            <a:spLocks noGrp="1"/>
          </p:cNvSpPr>
          <p:nvPr>
            <p:ph type="subTitle" idx="1"/>
          </p:nvPr>
        </p:nvSpPr>
        <p:spPr/>
        <p:txBody>
          <a:bodyPr/>
          <a:lstStyle/>
          <a:p>
            <a:r>
              <a:rPr lang="en-GB"/>
              <a:t>Change</a:t>
            </a:r>
          </a:p>
        </p:txBody>
      </p:sp>
      <p:pic>
        <p:nvPicPr>
          <p:cNvPr id="1026" name="Picture 2" descr="A person standing in front of a whiteboard&#10;&#10;AI-generated content may be incorrect.">
            <a:extLst>
              <a:ext uri="{FF2B5EF4-FFF2-40B4-BE49-F238E27FC236}">
                <a16:creationId xmlns:a16="http://schemas.microsoft.com/office/drawing/2014/main" id="{450CFF77-0563-1713-92BE-70756738249F}"/>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l="2072" r="2072"/>
          <a:stretch>
            <a:fillRect/>
          </a:stretch>
        </p:blipFill>
        <p:spPr bwMode="auto">
          <a:xfrm>
            <a:off x="1758268" y="880904"/>
            <a:ext cx="3136900" cy="4488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9349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706FB-765D-540E-96E5-E8AE7D7F850E}"/>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A22FB5E-B582-DAA7-7E3F-5DD324CBDCC5}"/>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ECFBEFB-E242-DC7D-3761-7FEEEB499DE1}"/>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96DFACF8-AC30-2472-B802-77D33CF30A8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0D05392-A968-2C26-6EF2-1611AA2F016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D0EB924-686A-2B74-221C-2727DD6CF5B0}"/>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05D96283-6154-83FA-3447-94D997885108}"/>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FA82BAC4-97FD-67CF-5E0A-9A4FBBF86DF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97B60105-056C-1FDA-E0DC-2B1E684BE8C7}"/>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A9FD839E-86EF-941D-C01E-31722E65F40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F06948D-1DD8-EFF6-B0EC-001537E9FE6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7B817DC6-82FD-D3DD-B48A-1C3A0475F0E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E56762CF-C90D-7A0F-8A0F-A4441BBD230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855A4AFC-DBDE-C852-E377-B6D8A280CF99}"/>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1857AEC2-ABE0-0F49-3ABB-37B558B86242}"/>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F3AE2167-4C5C-6112-2891-0B170508F8F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pic>
        <p:nvPicPr>
          <p:cNvPr id="37" name="Picture 36">
            <a:extLst>
              <a:ext uri="{FF2B5EF4-FFF2-40B4-BE49-F238E27FC236}">
                <a16:creationId xmlns:a16="http://schemas.microsoft.com/office/drawing/2014/main" id="{7091FB99-38F8-6317-C7F8-E0AC54660C55}"/>
              </a:ext>
            </a:extLst>
          </p:cNvPr>
          <p:cNvPicPr>
            <a:picLocks noChangeAspect="1"/>
          </p:cNvPicPr>
          <p:nvPr/>
        </p:nvPicPr>
        <p:blipFill>
          <a:blip r:embed="rId4"/>
          <a:stretch>
            <a:fillRect/>
          </a:stretch>
        </p:blipFill>
        <p:spPr>
          <a:xfrm>
            <a:off x="544876" y="1832340"/>
            <a:ext cx="3419475" cy="647700"/>
          </a:xfrm>
          <a:prstGeom prst="rect">
            <a:avLst/>
          </a:prstGeom>
        </p:spPr>
      </p:pic>
      <p:grpSp>
        <p:nvGrpSpPr>
          <p:cNvPr id="18" name="Group 17">
            <a:extLst>
              <a:ext uri="{FF2B5EF4-FFF2-40B4-BE49-F238E27FC236}">
                <a16:creationId xmlns:a16="http://schemas.microsoft.com/office/drawing/2014/main" id="{D40F67AD-DCE7-E5A3-2AD5-9F0F1127CDB2}"/>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68583B42-B5E4-401C-B63E-2ECDD6C9EBFF}"/>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C29F2633-CEB0-E4BD-9017-4F4D54F15566}"/>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03B3833C-F37B-82F0-3143-436ED1E6E5CB}"/>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BA3D3FFC-B9E8-C8DC-9580-78E128F4C113}"/>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D646EE51-3AA8-8A47-0B51-FE334C74573E}"/>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4" name="Picture 3" descr="A black background with a black square&#10;&#10;Description automatically generated with medium confidence">
            <a:extLst>
              <a:ext uri="{FF2B5EF4-FFF2-40B4-BE49-F238E27FC236}">
                <a16:creationId xmlns:a16="http://schemas.microsoft.com/office/drawing/2014/main" id="{82997130-F2EC-5AAB-8856-354B0CE6AA50}"/>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6" name="TextBox 5">
            <a:extLst>
              <a:ext uri="{FF2B5EF4-FFF2-40B4-BE49-F238E27FC236}">
                <a16:creationId xmlns:a16="http://schemas.microsoft.com/office/drawing/2014/main" id="{56E1829A-3649-212B-47D7-D21556425158}"/>
              </a:ext>
            </a:extLst>
          </p:cNvPr>
          <p:cNvSpPr txBox="1"/>
          <p:nvPr/>
        </p:nvSpPr>
        <p:spPr>
          <a:xfrm>
            <a:off x="10181084" y="4828251"/>
            <a:ext cx="1673518" cy="523220"/>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
        <p:nvSpPr>
          <p:cNvPr id="46" name="Rectangle: Rounded Corners 45">
            <a:extLst>
              <a:ext uri="{FF2B5EF4-FFF2-40B4-BE49-F238E27FC236}">
                <a16:creationId xmlns:a16="http://schemas.microsoft.com/office/drawing/2014/main" id="{E21BF589-6BFD-176B-B4CF-6C451D7048AF}"/>
              </a:ext>
            </a:extLst>
          </p:cNvPr>
          <p:cNvSpPr/>
          <p:nvPr/>
        </p:nvSpPr>
        <p:spPr>
          <a:xfrm>
            <a:off x="545521"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3CFE827C-E4F4-789C-CA5A-E55597123A58}"/>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Ensures understanding of change by asking questions</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Shares concerns about change constructively</a:t>
            </a:r>
          </a:p>
        </p:txBody>
      </p:sp>
      <p:pic>
        <p:nvPicPr>
          <p:cNvPr id="49" name="Picture 48" descr="A black background with a black square&#10;&#10;Description automatically generated with medium confidence">
            <a:extLst>
              <a:ext uri="{FF2B5EF4-FFF2-40B4-BE49-F238E27FC236}">
                <a16:creationId xmlns:a16="http://schemas.microsoft.com/office/drawing/2014/main" id="{55258180-58E7-FCB6-8813-A2B964EE8D96}"/>
              </a:ext>
            </a:extLst>
          </p:cNvPr>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61" name="TextBox 60">
            <a:extLst>
              <a:ext uri="{FF2B5EF4-FFF2-40B4-BE49-F238E27FC236}">
                <a16:creationId xmlns:a16="http://schemas.microsoft.com/office/drawing/2014/main" id="{400A68AF-99BA-E96D-E3A9-2A9AC61050B0}"/>
              </a:ext>
            </a:extLst>
          </p:cNvPr>
          <p:cNvSpPr txBox="1"/>
          <p:nvPr/>
        </p:nvSpPr>
        <p:spPr>
          <a:xfrm>
            <a:off x="1091878" y="1086992"/>
            <a:ext cx="402687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
        <p:nvSpPr>
          <p:cNvPr id="62" name="Title 3">
            <a:extLst>
              <a:ext uri="{FF2B5EF4-FFF2-40B4-BE49-F238E27FC236}">
                <a16:creationId xmlns:a16="http://schemas.microsoft.com/office/drawing/2014/main" id="{141BDD06-4478-3399-3718-ADDF8033541A}"/>
              </a:ext>
            </a:extLst>
          </p:cNvPr>
          <p:cNvSpPr>
            <a:spLocks noGrp="1"/>
          </p:cNvSpPr>
          <p:nvPr>
            <p:ph type="title"/>
          </p:nvPr>
        </p:nvSpPr>
        <p:spPr>
          <a:xfrm>
            <a:off x="767270" y="659995"/>
            <a:ext cx="10246896" cy="980098"/>
          </a:xfrm>
        </p:spPr>
        <p:txBody>
          <a:bodyPr anchor="t"/>
          <a:lstStyle/>
          <a:p>
            <a:r>
              <a:rPr lang="en-GB" sz="3600"/>
              <a:t>Basic Skills</a:t>
            </a:r>
          </a:p>
        </p:txBody>
      </p:sp>
      <p:sp>
        <p:nvSpPr>
          <p:cNvPr id="13" name="TextBox 12">
            <a:extLst>
              <a:ext uri="{FF2B5EF4-FFF2-40B4-BE49-F238E27FC236}">
                <a16:creationId xmlns:a16="http://schemas.microsoft.com/office/drawing/2014/main" id="{D852B3E5-0D55-94EF-210E-48BD35E84659}"/>
              </a:ext>
            </a:extLst>
          </p:cNvPr>
          <p:cNvSpPr txBox="1"/>
          <p:nvPr/>
        </p:nvSpPr>
        <p:spPr>
          <a:xfrm>
            <a:off x="10172106" y="4828251"/>
            <a:ext cx="1682496" cy="523220"/>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Tree>
    <p:custDataLst>
      <p:tags r:id="rId1"/>
    </p:custDataLst>
    <p:extLst>
      <p:ext uri="{BB962C8B-B14F-4D97-AF65-F5344CB8AC3E}">
        <p14:creationId xmlns:p14="http://schemas.microsoft.com/office/powerpoint/2010/main" val="261325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675" decel="100000" fill="hold"/>
                                        <p:tgtEl>
                                          <p:spTgt spid="13"/>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750"/>
                                        <p:tgtEl>
                                          <p:spTgt spid="49"/>
                                        </p:tgtEl>
                                      </p:cBhvr>
                                    </p:animEffect>
                                    <p:anim calcmode="lin" valueType="num">
                                      <p:cBhvr>
                                        <p:cTn id="32" dur="750" fill="hold"/>
                                        <p:tgtEl>
                                          <p:spTgt spid="49"/>
                                        </p:tgtEl>
                                        <p:attrNameLst>
                                          <p:attrName>ppt_x</p:attrName>
                                        </p:attrNameLst>
                                      </p:cBhvr>
                                      <p:tavLst>
                                        <p:tav tm="0">
                                          <p:val>
                                            <p:strVal val="#ppt_x"/>
                                          </p:val>
                                        </p:tav>
                                        <p:tav tm="100000">
                                          <p:val>
                                            <p:strVal val="#ppt_x"/>
                                          </p:val>
                                        </p:tav>
                                      </p:tavLst>
                                    </p:anim>
                                    <p:anim calcmode="lin" valueType="num">
                                      <p:cBhvr>
                                        <p:cTn id="33" dur="675" decel="100000" fill="hold"/>
                                        <p:tgtEl>
                                          <p:spTgt spid="49"/>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1A065-E0D3-E717-E565-6A8A2387C316}"/>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7FEE90BD-140B-6C65-C4E3-6782CC678AE6}"/>
              </a:ext>
            </a:extLst>
          </p:cNvPr>
          <p:cNvSpPr txBox="1"/>
          <p:nvPr/>
        </p:nvSpPr>
        <p:spPr>
          <a:xfrm>
            <a:off x="1091879" y="1086992"/>
            <a:ext cx="4036302"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
        <p:nvSpPr>
          <p:cNvPr id="3" name="Rectangle: Rounded Corners 2">
            <a:extLst>
              <a:ext uri="{FF2B5EF4-FFF2-40B4-BE49-F238E27FC236}">
                <a16:creationId xmlns:a16="http://schemas.microsoft.com/office/drawing/2014/main" id="{C02C3FAE-CEC2-6F1A-E484-CEE3443BC1F6}"/>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C496BB8D-53C0-DDE8-4A7E-52A4985A4EF4}"/>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949EE9EA-7C80-D6C1-E644-12F57983A7D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94650CA-38A1-3BD0-6EAC-5D151056160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A199EE1C-63CF-3424-64BE-354778D4C4C1}"/>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89A3491A-E459-B792-48C7-6F20F79D0CE2}"/>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1E72A10E-ED9E-D39F-FA0C-9ECC2964153F}"/>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D33756C7-E30A-C0CE-E8E2-C3522097B752}"/>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3D8FDEE0-6C53-3D9D-8107-A94F46BA9CFA}"/>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0E174CB-6C37-310E-F671-5F3D8E3D8E7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687CD50-55B3-2649-A9F3-7F1F6BD8C26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6BC1B8A7-82C3-77AF-4980-AB99AABB6F8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4FE236C9-ED19-56E3-B5F4-8BDA3F9D8605}"/>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32F72969-F4CE-8AD7-C9BD-4AD76F55358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C9CF67DD-9D54-9378-583A-32C20FABC18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D24DD442-0223-C9E8-68B8-CA7C01475C03}"/>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C73F9C51-08E9-C5E1-F5BE-390000FF8FB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A2195D4-CC45-56FF-7A35-64B398D4958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C1660E0-74C8-B8DC-60C7-BE5FFEA4D30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2C0A4C0-6B26-CD6D-D7F9-796B39C8A49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83F769CB-BE0D-2FAF-C9D0-485C4CB38687}"/>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E29AA849-BF94-3790-3778-85D04A7DBA4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55E353E8-9702-AC7B-8041-C35929D592F1}"/>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7" name="TextBox 36">
            <a:extLst>
              <a:ext uri="{FF2B5EF4-FFF2-40B4-BE49-F238E27FC236}">
                <a16:creationId xmlns:a16="http://schemas.microsoft.com/office/drawing/2014/main" id="{2A357982-CE04-57F4-C74F-5A77E11E1976}"/>
              </a:ext>
            </a:extLst>
          </p:cNvPr>
          <p:cNvSpPr txBox="1"/>
          <p:nvPr/>
        </p:nvSpPr>
        <p:spPr>
          <a:xfrm>
            <a:off x="10177970" y="4825644"/>
            <a:ext cx="1663660" cy="523220"/>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
        <p:nvSpPr>
          <p:cNvPr id="16" name="Rectangle: Rounded Corners 15">
            <a:extLst>
              <a:ext uri="{FF2B5EF4-FFF2-40B4-BE49-F238E27FC236}">
                <a16:creationId xmlns:a16="http://schemas.microsoft.com/office/drawing/2014/main" id="{B776732B-77FD-AFBA-A1AB-86A953E5480F}"/>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F07BCFE7-9AC5-CFE1-15C6-F747E780048F}"/>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18D6EAAE-9F38-8350-95F5-0D2E171A229B}"/>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8DBCBE39-9160-FDCC-CC35-B68E530F62E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4097AB27-B409-3831-9CB4-F6DC8FF2A9B9}"/>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70CBCA79-B317-DC9A-1B53-E190C781A0B1}"/>
              </a:ext>
            </a:extLst>
          </p:cNvPr>
          <p:cNvSpPr txBox="1">
            <a:spLocks/>
          </p:cNvSpPr>
          <p:nvPr/>
        </p:nvSpPr>
        <p:spPr>
          <a:xfrm>
            <a:off x="767270" y="2725271"/>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respond to change constructively. There will be differences in the concerns that each type has as well as what information they may seek out to understand the change.</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F612A1D7-5DA8-2EFA-085A-D659A71E18A0}"/>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47" name="Title 3">
            <a:extLst>
              <a:ext uri="{FF2B5EF4-FFF2-40B4-BE49-F238E27FC236}">
                <a16:creationId xmlns:a16="http://schemas.microsoft.com/office/drawing/2014/main" id="{C825DBAB-AC6E-7718-4D37-CC0AA9E16392}"/>
              </a:ext>
            </a:extLst>
          </p:cNvPr>
          <p:cNvSpPr>
            <a:spLocks noGrp="1"/>
          </p:cNvSpPr>
          <p:nvPr>
            <p:ph type="title"/>
          </p:nvPr>
        </p:nvSpPr>
        <p:spPr>
          <a:xfrm>
            <a:off x="767270" y="659995"/>
            <a:ext cx="10246896" cy="980098"/>
          </a:xfrm>
        </p:spPr>
        <p:txBody>
          <a:bodyPr anchor="t"/>
          <a:lstStyle/>
          <a:p>
            <a:r>
              <a:rPr lang="en-GB" sz="3600"/>
              <a:t>Basic Skills</a:t>
            </a:r>
          </a:p>
        </p:txBody>
      </p:sp>
      <p:sp>
        <p:nvSpPr>
          <p:cNvPr id="4" name="TextBox 3">
            <a:extLst>
              <a:ext uri="{FF2B5EF4-FFF2-40B4-BE49-F238E27FC236}">
                <a16:creationId xmlns:a16="http://schemas.microsoft.com/office/drawing/2014/main" id="{F969C2FA-D29C-3AC5-D258-BBF526643F9C}"/>
              </a:ext>
            </a:extLst>
          </p:cNvPr>
          <p:cNvSpPr txBox="1"/>
          <p:nvPr/>
        </p:nvSpPr>
        <p:spPr>
          <a:xfrm>
            <a:off x="10184764" y="4825643"/>
            <a:ext cx="1665698" cy="523220"/>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Tree>
    <p:custDataLst>
      <p:tags r:id="rId1"/>
    </p:custDataLst>
    <p:extLst>
      <p:ext uri="{BB962C8B-B14F-4D97-AF65-F5344CB8AC3E}">
        <p14:creationId xmlns:p14="http://schemas.microsoft.com/office/powerpoint/2010/main" val="345137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675" decel="100000" fill="hold"/>
                                        <p:tgtEl>
                                          <p:spTgt spid="4"/>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E517A-FE33-346F-6388-33C33B6A25B0}"/>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0DE9DBF3-C3B0-55A4-F164-FF35288CF859}"/>
              </a:ext>
            </a:extLst>
          </p:cNvPr>
          <p:cNvSpPr txBox="1"/>
          <p:nvPr/>
        </p:nvSpPr>
        <p:spPr>
          <a:xfrm>
            <a:off x="1091878" y="1086992"/>
            <a:ext cx="4017450"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
        <p:nvSpPr>
          <p:cNvPr id="4" name="Title 3">
            <a:extLst>
              <a:ext uri="{FF2B5EF4-FFF2-40B4-BE49-F238E27FC236}">
                <a16:creationId xmlns:a16="http://schemas.microsoft.com/office/drawing/2014/main" id="{90658419-68F3-7EE2-5EA2-EB6D5B60BAC7}"/>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E220B430-195E-D717-3EAF-5C5525948535}"/>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C49586FC-2526-7ED8-17B7-CDB5A311450B}"/>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CE35683D-79F0-8E4B-AF36-9BE4EFA1928E}"/>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6DCBA29-076C-0CAD-6E41-86AE85D9395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FE52C399-77EE-F3C0-B84E-57DF45BD46D9}"/>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B87811E2-B17C-B758-8AA8-6AECE627573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A8977237-BBBF-455F-4382-94C5615CD8D7}"/>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8F02A921-C803-9F53-FF16-47BF3F1B75F7}"/>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C7806762-72AA-ABDF-B55C-F349159163A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595F271-FD5D-43E7-4EB4-DE580CE75EA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E8A1F6F-7870-0405-FC2D-8EFCDF7142D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9149D9E1-1276-BD10-B566-C99B55D1446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6EEB3C1-78E3-0E29-ABC7-F178CFF39CEE}"/>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FCF04497-A0F0-BC19-E275-74574812878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09404A0E-C7FC-9C3B-5F2A-D13F2FE5DABA}"/>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C5056B19-9DE3-8F8B-B30A-38B24EB672AC}"/>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7EF4080E-852D-47B5-1984-9CD6DCDAB3E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0D71A81-16A0-2296-7CD2-17BC85224D0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EC2C73D8-07FA-078B-59EE-31E50610C2E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DF91CBD-D2A5-B48A-AE7D-D78ACB5E82B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CBF8A0A3-CA20-4152-074E-F782EBE884A3}"/>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110A7A11-AFD8-8AB3-8E23-4575AC24709F}"/>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DDBB8D56-F1C0-F59F-229D-CAD4964B1856}"/>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26210808-C86A-A3AF-678B-77316EF80208}"/>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EF84AFE9-561B-A686-3903-AE19CBAF989A}"/>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F8077FDF-CA0E-6A22-35CC-BA95DD501EB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35435491-EDE3-AA79-CFEB-E06B8ADA57C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AC47E93A-009E-B412-8D5F-60E7D1967941}"/>
              </a:ext>
            </a:extLst>
          </p:cNvPr>
          <p:cNvSpPr txBox="1"/>
          <p:nvPr/>
        </p:nvSpPr>
        <p:spPr>
          <a:xfrm>
            <a:off x="10178595" y="4828251"/>
            <a:ext cx="1671141" cy="523220"/>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
        <p:nvSpPr>
          <p:cNvPr id="21" name="Rectangle: Rounded Corners 20">
            <a:extLst>
              <a:ext uri="{FF2B5EF4-FFF2-40B4-BE49-F238E27FC236}">
                <a16:creationId xmlns:a16="http://schemas.microsoft.com/office/drawing/2014/main" id="{2EB5CF24-CE30-B0B9-716A-988FB91C7093}"/>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E1683992-452C-CE81-2AA6-7277D0E0FCEC}"/>
              </a:ext>
            </a:extLst>
          </p:cNvPr>
          <p:cNvSpPr txBox="1">
            <a:spLocks/>
          </p:cNvSpPr>
          <p:nvPr/>
        </p:nvSpPr>
        <p:spPr>
          <a:xfrm>
            <a:off x="624753" y="1727106"/>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Sensing &amp; Thinking (ST)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will likely ask clear, practical questions to understand exactly how a change works in real terms.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express concerns in a straightforward and logical way, helping to identify potential flaws early.</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Remember to consider the emotional and interpersonal impact of change, not just operational details.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mindful that your directness may come across as overly critical; ensure your tone is constructive.</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Sensing &amp; Feeling (SF)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ask questions that focus on how the change will affect people and day-to-day activities.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raise concerns in a respectful, supportive manner that values team cohesion.</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willing to speak up more assertively when a change may cause problems—even if it risks discomfort.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Balance empathy with a focus on objective outcomes to provide well-rounded feedback.</a:t>
            </a:r>
          </a:p>
          <a:p>
            <a:pPr marL="714379" lvl="1"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9A143110-1D07-4D2A-10C0-932DC0887871}"/>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6DA471FE-CD2B-6AE1-DA37-028FD516CB77}"/>
              </a:ext>
            </a:extLst>
          </p:cNvPr>
          <p:cNvSpPr txBox="1"/>
          <p:nvPr/>
        </p:nvSpPr>
        <p:spPr>
          <a:xfrm>
            <a:off x="10159740" y="4828250"/>
            <a:ext cx="1708852" cy="523220"/>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Tree>
    <p:custDataLst>
      <p:tags r:id="rId1"/>
    </p:custDataLst>
    <p:extLst>
      <p:ext uri="{BB962C8B-B14F-4D97-AF65-F5344CB8AC3E}">
        <p14:creationId xmlns:p14="http://schemas.microsoft.com/office/powerpoint/2010/main" val="3997623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DC946-F60B-1983-26F5-7BA1EA945674}"/>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A8822E6-7490-4D18-C94E-FB837F884320}"/>
              </a:ext>
            </a:extLst>
          </p:cNvPr>
          <p:cNvSpPr txBox="1"/>
          <p:nvPr/>
        </p:nvSpPr>
        <p:spPr>
          <a:xfrm>
            <a:off x="1091878" y="1086992"/>
            <a:ext cx="410229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
        <p:nvSpPr>
          <p:cNvPr id="4" name="Title 3">
            <a:extLst>
              <a:ext uri="{FF2B5EF4-FFF2-40B4-BE49-F238E27FC236}">
                <a16:creationId xmlns:a16="http://schemas.microsoft.com/office/drawing/2014/main" id="{3E49E95F-3413-3F10-AB44-4B5494621558}"/>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4FCA6D69-2131-074C-EB30-193EB36AF036}"/>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899E616F-45FA-EDFB-9044-5B75EEE4D803}"/>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29B4BA22-1891-A3A7-86FD-6C4CC90D3C3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69F9340-5631-05E6-6601-B1B564216E1C}"/>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CEC27427-43FC-78BF-F6FC-999116D08A91}"/>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B739BF6E-76BE-A871-B08B-685D78DF1DA1}"/>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4412B134-D096-05F7-CA59-86B4CBDF9E30}"/>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FF133BD0-9DAB-CD70-4A74-A8759A5414BB}"/>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366867A7-FA97-0F46-C1A6-7081FE05EBC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B5EE0C82-F43D-61B4-E531-8930B54A013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C9D1FE43-BF51-0B71-A0D3-8F7A6E6221A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6ACBE62-CC2B-CA36-684C-7452DFE9A68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58A07E4D-BE88-E546-4CAD-4C5DC6B9CD4C}"/>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C8016846-11DB-EFA4-B3E3-4707874FE41D}"/>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895F0839-C189-FCFF-07A7-59906626DE1B}"/>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E9BFB3FD-B3F5-55B7-2FED-21EDF863545D}"/>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1ADF1869-C4DF-AEFC-793C-918210E3BE5B}"/>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CAB11D7-419C-BD27-B794-42B534174738}"/>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6917AD98-2322-EFAC-207D-FA4A44326CC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98F7F3AD-3C9C-EA73-9324-649E5C130E3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FC9F4033-B381-355F-EC27-B8D097563E97}"/>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8D76FB71-8EB1-E9FE-2FD0-A308BD764104}"/>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BE980909-6228-320A-0325-67F136A8EC56}"/>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27735DD9-085B-9DD7-262F-79AFE9939445}"/>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5EA193D1-222D-511A-766D-4CCE77D0BB93}"/>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D62EB417-60C2-D678-B46D-B9A4CDBDDB6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AE3B8AEA-50A7-783A-E675-730E51076A47}"/>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625E965C-C2F1-B06C-FC6B-E3C20B023727}"/>
              </a:ext>
            </a:extLst>
          </p:cNvPr>
          <p:cNvSpPr txBox="1"/>
          <p:nvPr/>
        </p:nvSpPr>
        <p:spPr>
          <a:xfrm>
            <a:off x="10151767" y="4828251"/>
            <a:ext cx="1680568" cy="523220"/>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
        <p:nvSpPr>
          <p:cNvPr id="21" name="Rectangle: Rounded Corners 20">
            <a:extLst>
              <a:ext uri="{FF2B5EF4-FFF2-40B4-BE49-F238E27FC236}">
                <a16:creationId xmlns:a16="http://schemas.microsoft.com/office/drawing/2014/main" id="{611AFB7D-669C-DF03-7AB7-FEA2BF834E6A}"/>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1C8D1EE1-3505-1FC4-27DB-C787325B9080}"/>
              </a:ext>
            </a:extLst>
          </p:cNvPr>
          <p:cNvSpPr txBox="1">
            <a:spLocks/>
          </p:cNvSpPr>
          <p:nvPr/>
        </p:nvSpPr>
        <p:spPr>
          <a:xfrm>
            <a:off x="624753" y="1727553"/>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Intuition &amp; Thinking (NT)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explore the strategic rationale behind change and question its long-term logic.</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challenge assumptions, helping the team avoid overlooking issues or flawed reasoning.</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Ground your feedback in present realities, not just theoretical projections.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mindful of tone and timing when expressing criticism; others may need more context or emotional support.</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Intuition &amp; Feeling (NF)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focus on how change aligns with shared values and team purpose.</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voice concerns with empathy while still pushing for meaningful transformation.</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Stay open to more pragmatic or less idealistic aspects of change; something doesn’t have to be perfect to be worth doing.</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Ask questions to get practical clarity, not just meaning or values-based reassurance.</a:t>
            </a:r>
          </a:p>
          <a:p>
            <a:pPr marL="714379" lvl="1" indent="-285750">
              <a:buFont typeface="Arial" panose="020B0604020202020204" pitchFamily="34" charset="0"/>
              <a:buChar char="•"/>
              <a:defRPr/>
            </a:pPr>
            <a:endPar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A10AF0AA-DBEC-52E0-CAB5-C11A77BD3D27}"/>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BB956F84-9309-24E1-796E-424744783134}"/>
              </a:ext>
            </a:extLst>
          </p:cNvPr>
          <p:cNvSpPr txBox="1"/>
          <p:nvPr/>
        </p:nvSpPr>
        <p:spPr>
          <a:xfrm>
            <a:off x="10169166" y="4828250"/>
            <a:ext cx="1689999" cy="523220"/>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Tree>
    <p:custDataLst>
      <p:tags r:id="rId1"/>
    </p:custDataLst>
    <p:extLst>
      <p:ext uri="{BB962C8B-B14F-4D97-AF65-F5344CB8AC3E}">
        <p14:creationId xmlns:p14="http://schemas.microsoft.com/office/powerpoint/2010/main" val="31990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06EF79-C5ED-C93E-3756-FC00FAB0E190}"/>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CC7FD91-9C14-D588-1234-568EE64409F3}"/>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15856961-7BEF-E24D-E89A-9A199EDCF0E6}"/>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1AE07DAC-8C4B-F24E-421A-26F3D160B71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E83ED2F-C2F9-1847-8C5F-D86CD75B957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B4B27EE5-A7D3-E21B-D273-3386726466E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F49C179-8778-8D09-80DB-8A9E69A3F8B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416DAA40-79C9-66FA-0F06-EBB69E0C692A}"/>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5BC92C14-1039-4CD4-DD79-2249EE5EFD45}"/>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572CE0C2-7972-4394-F404-BE2630E20040}"/>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EBA62660-05CF-4307-60A6-DBED044517FE}"/>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A92E859-3CFC-8ECC-A08D-1F698281FC8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1C24CE29-47BF-8998-8FA1-A231456BDEAB}"/>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8B5C6675-09C8-F1B9-7824-005A6D886804}"/>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960BDB4A-1601-B78F-18AE-DB573BCD52BC}"/>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BCA41718-AC3C-F587-976C-B1E45004C1A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B42BCAAD-A58E-7F92-3E5E-4696F6348816}"/>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3" name="TextBox 32">
            <a:extLst>
              <a:ext uri="{FF2B5EF4-FFF2-40B4-BE49-F238E27FC236}">
                <a16:creationId xmlns:a16="http://schemas.microsoft.com/office/drawing/2014/main" id="{3690A48C-D31D-FF91-D03D-6A14780E985F}"/>
              </a:ext>
            </a:extLst>
          </p:cNvPr>
          <p:cNvSpPr txBox="1"/>
          <p:nvPr/>
        </p:nvSpPr>
        <p:spPr>
          <a:xfrm>
            <a:off x="1091878" y="1086992"/>
            <a:ext cx="354610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36" name="Title 3">
            <a:extLst>
              <a:ext uri="{FF2B5EF4-FFF2-40B4-BE49-F238E27FC236}">
                <a16:creationId xmlns:a16="http://schemas.microsoft.com/office/drawing/2014/main" id="{DD27CDE6-4D55-6E86-4874-3DE5A2C4C741}"/>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5" action="ppaction://hlinksldjump"/>
            <a:extLst>
              <a:ext uri="{FF2B5EF4-FFF2-40B4-BE49-F238E27FC236}">
                <a16:creationId xmlns:a16="http://schemas.microsoft.com/office/drawing/2014/main" id="{D0381537-D1F2-4F66-7548-C4B6E915FD6C}"/>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743E3A39-D2C0-EC1F-E545-FDB5B57ECC8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89512E7-CCBC-A17A-5FEE-4D249C263ADD}"/>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D3830CDC-79D1-164A-2210-61A20C48F502}"/>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0" y="4366258"/>
            <a:ext cx="1755648" cy="1508760"/>
          </a:xfrm>
          <a:prstGeom prst="rect">
            <a:avLst/>
          </a:prstGeom>
        </p:spPr>
      </p:pic>
      <p:sp>
        <p:nvSpPr>
          <p:cNvPr id="5" name="TextBox 4">
            <a:extLst>
              <a:ext uri="{FF2B5EF4-FFF2-40B4-BE49-F238E27FC236}">
                <a16:creationId xmlns:a16="http://schemas.microsoft.com/office/drawing/2014/main" id="{298EA95E-8331-FCB5-AA13-3C1E7E8F3327}"/>
              </a:ext>
            </a:extLst>
          </p:cNvPr>
          <p:cNvSpPr txBox="1"/>
          <p:nvPr/>
        </p:nvSpPr>
        <p:spPr>
          <a:xfrm>
            <a:off x="10217916" y="4828250"/>
            <a:ext cx="159250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Tree>
    <p:custDataLst>
      <p:tags r:id="rId1"/>
    </p:custDataLst>
    <p:extLst>
      <p:ext uri="{BB962C8B-B14F-4D97-AF65-F5344CB8AC3E}">
        <p14:creationId xmlns:p14="http://schemas.microsoft.com/office/powerpoint/2010/main" val="3831487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56C1-66B6-740E-39E4-FCDBCEFBC5B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943D550A-DE2E-8373-1DAB-16B2E0BED409}"/>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5FD5FAFC-F3E3-55A0-C8C8-97186A6D182D}"/>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02262AD5-2FF8-2299-1F54-ACF5CC101B4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1EE297A1-C5DE-30AE-B342-D4B6944944A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35608E8-69C1-F962-F237-53ED53E3AE2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24EDCB7-0F01-94EB-AC3C-DFCC648374DC}"/>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D4FEBC3D-0B70-F231-6CFC-E3366CA3892C}"/>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CE1A02B9-7823-ED06-1648-529CCB5CD1C6}"/>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E8BA4840-A4EC-F22C-01A1-CAD6210361C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F6C6E029-926D-5C4E-DCE5-BD04CA00232D}"/>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6DC4928-BDB1-CE6F-F532-FC73A3C83C3D}"/>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D785BE8-1548-06EF-795B-167DF3CF277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7A72F9BF-D5D8-3570-673F-26E2219DAE7B}"/>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4DB6BCF6-1DB3-8AC7-3E18-26CDA1CA24A1}"/>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13057EE9-E016-F8CC-D4DD-672D41E41CE5}"/>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pic>
        <p:nvPicPr>
          <p:cNvPr id="37" name="Picture 36">
            <a:extLst>
              <a:ext uri="{FF2B5EF4-FFF2-40B4-BE49-F238E27FC236}">
                <a16:creationId xmlns:a16="http://schemas.microsoft.com/office/drawing/2014/main" id="{46E81E10-4A6C-97C6-7B33-0E831A9C5D2B}"/>
              </a:ext>
            </a:extLst>
          </p:cNvPr>
          <p:cNvPicPr>
            <a:picLocks noChangeAspect="1"/>
          </p:cNvPicPr>
          <p:nvPr/>
        </p:nvPicPr>
        <p:blipFill>
          <a:blip r:embed="rId4"/>
          <a:stretch>
            <a:fillRect/>
          </a:stretch>
        </p:blipFill>
        <p:spPr>
          <a:xfrm>
            <a:off x="544876" y="1832340"/>
            <a:ext cx="3419475" cy="647700"/>
          </a:xfrm>
          <a:prstGeom prst="rect">
            <a:avLst/>
          </a:prstGeom>
        </p:spPr>
      </p:pic>
      <p:grpSp>
        <p:nvGrpSpPr>
          <p:cNvPr id="18" name="Group 17">
            <a:extLst>
              <a:ext uri="{FF2B5EF4-FFF2-40B4-BE49-F238E27FC236}">
                <a16:creationId xmlns:a16="http://schemas.microsoft.com/office/drawing/2014/main" id="{947A3A56-A7E4-CDEB-5B4B-1EEDE612E11C}"/>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D003EC80-81EA-750E-7D91-7BB265F4C05D}"/>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CC6E6619-5540-AC03-6910-744BAA929896}"/>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5B3B9533-3384-3470-397E-500C058A1A0C}"/>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ABD739AD-83C3-3FE6-1E0F-05699EC30318}"/>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74BE23DD-017D-A9C0-9DBB-D35E4AF97B4C}"/>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6" name="Picture 15" descr="A black background with a black square&#10;&#10;Description automatically generated with medium confidence">
            <a:extLst>
              <a:ext uri="{FF2B5EF4-FFF2-40B4-BE49-F238E27FC236}">
                <a16:creationId xmlns:a16="http://schemas.microsoft.com/office/drawing/2014/main" id="{371B6567-955D-F8D9-B9F5-2CB545CF79F8}"/>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0" y="4366258"/>
            <a:ext cx="1755648" cy="1508760"/>
          </a:xfrm>
          <a:prstGeom prst="rect">
            <a:avLst/>
          </a:prstGeom>
        </p:spPr>
      </p:pic>
      <p:sp>
        <p:nvSpPr>
          <p:cNvPr id="24" name="TextBox 23">
            <a:extLst>
              <a:ext uri="{FF2B5EF4-FFF2-40B4-BE49-F238E27FC236}">
                <a16:creationId xmlns:a16="http://schemas.microsoft.com/office/drawing/2014/main" id="{3979E6D4-FD51-DEC0-DF9F-1F360C024525}"/>
              </a:ext>
            </a:extLst>
          </p:cNvPr>
          <p:cNvSpPr txBox="1"/>
          <p:nvPr/>
        </p:nvSpPr>
        <p:spPr>
          <a:xfrm>
            <a:off x="10217916" y="4828250"/>
            <a:ext cx="159250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46" name="Rectangle: Rounded Corners 45">
            <a:extLst>
              <a:ext uri="{FF2B5EF4-FFF2-40B4-BE49-F238E27FC236}">
                <a16:creationId xmlns:a16="http://schemas.microsoft.com/office/drawing/2014/main" id="{BF0D5CA4-1618-3E27-3D4F-C819D1122BB2}"/>
              </a:ext>
            </a:extLst>
          </p:cNvPr>
          <p:cNvSpPr/>
          <p:nvPr/>
        </p:nvSpPr>
        <p:spPr>
          <a:xfrm>
            <a:off x="545521"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92B0E6E8-D8D7-B414-272C-DB9516B682E3}"/>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Learns and adopts new tools and processes</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Adjusts to new or uncertain situations; bounces back quickly from setbacks</a:t>
            </a:r>
          </a:p>
        </p:txBody>
      </p:sp>
      <p:pic>
        <p:nvPicPr>
          <p:cNvPr id="49" name="Picture 48" descr="A black background with a black square&#10;&#10;Description automatically generated with medium confidence">
            <a:extLst>
              <a:ext uri="{FF2B5EF4-FFF2-40B4-BE49-F238E27FC236}">
                <a16:creationId xmlns:a16="http://schemas.microsoft.com/office/drawing/2014/main" id="{2B5928CB-F41F-5C37-CE56-50190DA31B72}"/>
              </a:ext>
            </a:extLst>
          </p:cNvPr>
          <p:cNvPicPr>
            <a:picLocks noChangeAspect="1"/>
          </p:cNvPicPr>
          <p:nvPr/>
        </p:nvPicPr>
        <p:blipFill>
          <a:blip r:embed="rId5">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4455" y="4365460"/>
            <a:ext cx="1753175" cy="1508760"/>
          </a:xfrm>
          <a:prstGeom prst="rect">
            <a:avLst/>
          </a:prstGeom>
        </p:spPr>
      </p:pic>
      <p:sp>
        <p:nvSpPr>
          <p:cNvPr id="61" name="TextBox 60">
            <a:extLst>
              <a:ext uri="{FF2B5EF4-FFF2-40B4-BE49-F238E27FC236}">
                <a16:creationId xmlns:a16="http://schemas.microsoft.com/office/drawing/2014/main" id="{8796306B-C83F-8A1B-8DDD-5E0D88724A2A}"/>
              </a:ext>
            </a:extLst>
          </p:cNvPr>
          <p:cNvSpPr txBox="1"/>
          <p:nvPr/>
        </p:nvSpPr>
        <p:spPr>
          <a:xfrm>
            <a:off x="1091878" y="1086992"/>
            <a:ext cx="347958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62" name="Title 3">
            <a:extLst>
              <a:ext uri="{FF2B5EF4-FFF2-40B4-BE49-F238E27FC236}">
                <a16:creationId xmlns:a16="http://schemas.microsoft.com/office/drawing/2014/main" id="{14C1D0F9-4294-0E7C-565C-193341631E36}"/>
              </a:ext>
            </a:extLst>
          </p:cNvPr>
          <p:cNvSpPr>
            <a:spLocks noGrp="1"/>
          </p:cNvSpPr>
          <p:nvPr>
            <p:ph type="title"/>
          </p:nvPr>
        </p:nvSpPr>
        <p:spPr>
          <a:xfrm>
            <a:off x="767270" y="659995"/>
            <a:ext cx="10246896" cy="980098"/>
          </a:xfrm>
        </p:spPr>
        <p:txBody>
          <a:bodyPr anchor="t"/>
          <a:lstStyle/>
          <a:p>
            <a:r>
              <a:rPr lang="en-GB" sz="3600"/>
              <a:t>Basic Skills</a:t>
            </a:r>
          </a:p>
        </p:txBody>
      </p:sp>
      <p:sp>
        <p:nvSpPr>
          <p:cNvPr id="25" name="TextBox 24">
            <a:extLst>
              <a:ext uri="{FF2B5EF4-FFF2-40B4-BE49-F238E27FC236}">
                <a16:creationId xmlns:a16="http://schemas.microsoft.com/office/drawing/2014/main" id="{713DC096-98C0-F39A-5133-A960D4B43EFF}"/>
              </a:ext>
            </a:extLst>
          </p:cNvPr>
          <p:cNvSpPr txBox="1"/>
          <p:nvPr/>
        </p:nvSpPr>
        <p:spPr>
          <a:xfrm>
            <a:off x="10228875" y="4826379"/>
            <a:ext cx="159250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Tree>
    <p:custDataLst>
      <p:tags r:id="rId1"/>
    </p:custDataLst>
    <p:extLst>
      <p:ext uri="{BB962C8B-B14F-4D97-AF65-F5344CB8AC3E}">
        <p14:creationId xmlns:p14="http://schemas.microsoft.com/office/powerpoint/2010/main" val="44724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750"/>
                                        <p:tgtEl>
                                          <p:spTgt spid="49"/>
                                        </p:tgtEl>
                                      </p:cBhvr>
                                    </p:animEffect>
                                    <p:anim calcmode="lin" valueType="num">
                                      <p:cBhvr>
                                        <p:cTn id="26" dur="750" fill="hold"/>
                                        <p:tgtEl>
                                          <p:spTgt spid="49"/>
                                        </p:tgtEl>
                                        <p:attrNameLst>
                                          <p:attrName>ppt_x</p:attrName>
                                        </p:attrNameLst>
                                      </p:cBhvr>
                                      <p:tavLst>
                                        <p:tav tm="0">
                                          <p:val>
                                            <p:strVal val="#ppt_x"/>
                                          </p:val>
                                        </p:tav>
                                        <p:tav tm="100000">
                                          <p:val>
                                            <p:strVal val="#ppt_x"/>
                                          </p:val>
                                        </p:tav>
                                      </p:tavLst>
                                    </p:anim>
                                    <p:anim calcmode="lin" valueType="num">
                                      <p:cBhvr>
                                        <p:cTn id="27" dur="675" decel="100000" fill="hold"/>
                                        <p:tgtEl>
                                          <p:spTgt spid="49"/>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83BAE-E542-E90E-A1DB-9357AC3B511B}"/>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92599806-FAA6-F14F-4813-BD4BD7A6409E}"/>
              </a:ext>
            </a:extLst>
          </p:cNvPr>
          <p:cNvSpPr txBox="1"/>
          <p:nvPr/>
        </p:nvSpPr>
        <p:spPr>
          <a:xfrm>
            <a:off x="1091879" y="1086992"/>
            <a:ext cx="3564962"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3" name="Rectangle: Rounded Corners 2">
            <a:extLst>
              <a:ext uri="{FF2B5EF4-FFF2-40B4-BE49-F238E27FC236}">
                <a16:creationId xmlns:a16="http://schemas.microsoft.com/office/drawing/2014/main" id="{3B47A776-63D3-1A1D-930F-3A14B9907D7F}"/>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17A2F2F3-4A5F-1608-151A-563FD72037A3}"/>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F48952D5-64D7-8FAA-13E6-52A7F1F5621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954F19D-1082-3797-F018-09B0A21A2B1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71E5845-4A86-29FF-B8C3-845793DA418C}"/>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B2DDF123-6B04-B8C4-0DB1-819B3495D89B}"/>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A2654FBE-55AD-7CE0-ABAE-13D0FE35301D}"/>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30F75E35-DDF7-CB7F-D16C-D3DBAC78FB97}"/>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50F058F7-B307-1BCA-8EAD-BDE7366382B8}"/>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8136774-5634-966D-123D-9003AF0CF1E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9D84A71-D861-10BB-6D41-F107BF6F6C3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BAC4B5E-6116-08C1-9A25-F9098E0E4DF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668D80AB-522A-B657-C2F0-EFCFDAF3555B}"/>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EE6D6B0C-C43D-1AE4-8412-B97807E84FBC}"/>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F6994D92-1F62-B739-C391-F2B212ADDD31}"/>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3DF29166-95AD-6972-45E2-53394E0612E2}"/>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81FCA392-AC8D-6E0A-7EAC-D8956E9C04E2}"/>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6AC33D5-986A-A905-18DA-52BA8ABAD89F}"/>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FFE6613D-4E94-B3ED-0767-8BDE3D26422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BE116ADC-F904-85B2-7421-92D9A3DB480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C55C2847-6B5C-49B8-53BB-D029D0739AD5}"/>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3B8C87FC-E176-32F2-1F04-CE0EA4FA12AE}"/>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6" name="Rectangle: Rounded Corners 15">
            <a:extLst>
              <a:ext uri="{FF2B5EF4-FFF2-40B4-BE49-F238E27FC236}">
                <a16:creationId xmlns:a16="http://schemas.microsoft.com/office/drawing/2014/main" id="{3C00FC83-CFAB-46BC-CEE1-05F368FBE4B4}"/>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A246B421-AA17-76E2-586B-16440FFC5158}"/>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2D5F82E2-1BA1-3B8C-DA61-6BBBB26C1B5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ECA1C59C-167E-39BE-6FB5-A043DA911020}"/>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23" name="Picture 22" descr="A black background with a black square&#10;&#10;Description automatically generated with medium confidence">
            <a:extLst>
              <a:ext uri="{FF2B5EF4-FFF2-40B4-BE49-F238E27FC236}">
                <a16:creationId xmlns:a16="http://schemas.microsoft.com/office/drawing/2014/main" id="{91FE0ACD-93B7-B9E4-BDE7-0B1801F50E91}"/>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3218" y="4364224"/>
            <a:ext cx="1755648" cy="1508760"/>
          </a:xfrm>
          <a:prstGeom prst="rect">
            <a:avLst/>
          </a:prstGeom>
        </p:spPr>
      </p:pic>
      <p:sp>
        <p:nvSpPr>
          <p:cNvPr id="27" name="TextBox 26">
            <a:extLst>
              <a:ext uri="{FF2B5EF4-FFF2-40B4-BE49-F238E27FC236}">
                <a16:creationId xmlns:a16="http://schemas.microsoft.com/office/drawing/2014/main" id="{8A6820BA-5C3F-A71D-25AA-E7686C1677C3}"/>
              </a:ext>
            </a:extLst>
          </p:cNvPr>
          <p:cNvSpPr txBox="1"/>
          <p:nvPr/>
        </p:nvSpPr>
        <p:spPr>
          <a:xfrm>
            <a:off x="10217916" y="4830278"/>
            <a:ext cx="159250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21" name="Rectangle: Rounded Corners 20">
            <a:extLst>
              <a:ext uri="{FF2B5EF4-FFF2-40B4-BE49-F238E27FC236}">
                <a16:creationId xmlns:a16="http://schemas.microsoft.com/office/drawing/2014/main" id="{28A257BA-BDE3-3BEF-0248-1F7FB5B2DA5F}"/>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B3E6D841-CE26-9C51-0EF7-9E732889FE03}"/>
              </a:ext>
            </a:extLst>
          </p:cNvPr>
          <p:cNvSpPr txBox="1">
            <a:spLocks/>
          </p:cNvSpPr>
          <p:nvPr/>
        </p:nvSpPr>
        <p:spPr>
          <a:xfrm>
            <a:off x="774431" y="2708074"/>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Types will have different strengths and needs when dealing with ambiguity. Some may thrive in the possibilities that ambiguity may bring, whereas others may seek to create structure and order.</a:t>
            </a:r>
          </a:p>
        </p:txBody>
      </p:sp>
      <p:sp>
        <p:nvSpPr>
          <p:cNvPr id="47" name="Title 3">
            <a:extLst>
              <a:ext uri="{FF2B5EF4-FFF2-40B4-BE49-F238E27FC236}">
                <a16:creationId xmlns:a16="http://schemas.microsoft.com/office/drawing/2014/main" id="{1CA592E7-4375-4E6E-CE5E-335F515AF4D7}"/>
              </a:ext>
            </a:extLst>
          </p:cNvPr>
          <p:cNvSpPr>
            <a:spLocks noGrp="1"/>
          </p:cNvSpPr>
          <p:nvPr>
            <p:ph type="title"/>
          </p:nvPr>
        </p:nvSpPr>
        <p:spPr>
          <a:xfrm>
            <a:off x="767270" y="659995"/>
            <a:ext cx="10246896" cy="980098"/>
          </a:xfrm>
        </p:spPr>
        <p:txBody>
          <a:bodyPr anchor="t"/>
          <a:lstStyle/>
          <a:p>
            <a:r>
              <a:rPr lang="en-GB" sz="3600"/>
              <a:t>Basic Skills</a:t>
            </a:r>
          </a:p>
        </p:txBody>
      </p:sp>
      <p:pic>
        <p:nvPicPr>
          <p:cNvPr id="14" name="Picture 13" descr="A black background with a black square&#10;&#10;Description automatically generated with medium confidence">
            <a:extLst>
              <a:ext uri="{FF2B5EF4-FFF2-40B4-BE49-F238E27FC236}">
                <a16:creationId xmlns:a16="http://schemas.microsoft.com/office/drawing/2014/main" id="{A8E8C32B-B068-D229-B616-0F41AB4D9BF6}"/>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4455" y="4365460"/>
            <a:ext cx="1753175" cy="1508760"/>
          </a:xfrm>
          <a:prstGeom prst="rect">
            <a:avLst/>
          </a:prstGeom>
        </p:spPr>
      </p:pic>
      <p:sp>
        <p:nvSpPr>
          <p:cNvPr id="15" name="TextBox 14">
            <a:extLst>
              <a:ext uri="{FF2B5EF4-FFF2-40B4-BE49-F238E27FC236}">
                <a16:creationId xmlns:a16="http://schemas.microsoft.com/office/drawing/2014/main" id="{37556C08-65E5-FF9F-E93D-34E71758DEE7}"/>
              </a:ext>
            </a:extLst>
          </p:cNvPr>
          <p:cNvSpPr txBox="1"/>
          <p:nvPr/>
        </p:nvSpPr>
        <p:spPr>
          <a:xfrm>
            <a:off x="10231963" y="4827452"/>
            <a:ext cx="159250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Tree>
    <p:custDataLst>
      <p:tags r:id="rId1"/>
    </p:custDataLst>
    <p:extLst>
      <p:ext uri="{BB962C8B-B14F-4D97-AF65-F5344CB8AC3E}">
        <p14:creationId xmlns:p14="http://schemas.microsoft.com/office/powerpoint/2010/main" val="4101522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750"/>
                                        <p:tgtEl>
                                          <p:spTgt spid="14"/>
                                        </p:tgtEl>
                                      </p:cBhvr>
                                    </p:animEffect>
                                    <p:anim calcmode="lin" valueType="num">
                                      <p:cBhvr>
                                        <p:cTn id="31" dur="750" fill="hold"/>
                                        <p:tgtEl>
                                          <p:spTgt spid="14"/>
                                        </p:tgtEl>
                                        <p:attrNameLst>
                                          <p:attrName>ppt_x</p:attrName>
                                        </p:attrNameLst>
                                      </p:cBhvr>
                                      <p:tavLst>
                                        <p:tav tm="0">
                                          <p:val>
                                            <p:strVal val="#ppt_x"/>
                                          </p:val>
                                        </p:tav>
                                        <p:tav tm="100000">
                                          <p:val>
                                            <p:strVal val="#ppt_x"/>
                                          </p:val>
                                        </p:tav>
                                      </p:tavLst>
                                    </p:anim>
                                    <p:anim calcmode="lin" valueType="num">
                                      <p:cBhvr>
                                        <p:cTn id="32" dur="675" decel="100000" fill="hold"/>
                                        <p:tgtEl>
                                          <p:spTgt spid="14"/>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694F2-F1B6-6DFC-D2C9-B6830CD8F5B9}"/>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4979BFEC-4B1C-A948-031A-98E559EBEA45}"/>
              </a:ext>
            </a:extLst>
          </p:cNvPr>
          <p:cNvSpPr txBox="1"/>
          <p:nvPr/>
        </p:nvSpPr>
        <p:spPr>
          <a:xfrm>
            <a:off x="1091878" y="1086992"/>
            <a:ext cx="347958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4" name="Title 3">
            <a:extLst>
              <a:ext uri="{FF2B5EF4-FFF2-40B4-BE49-F238E27FC236}">
                <a16:creationId xmlns:a16="http://schemas.microsoft.com/office/drawing/2014/main" id="{7113B90E-0817-94AD-FD18-0D5C61DE5109}"/>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1F9D8AF0-8B3E-EBDB-861F-FE96F3F808F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E77A930B-1E80-14E8-D39C-8AC4CECAADFB}"/>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126EB396-72FC-CF7E-CBC5-6239935A249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03C8F376-80A9-363E-0770-D49748908784}"/>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724A4AB9-F611-131E-1145-D2AA7FBE754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18A8C4C4-3C4F-99BE-C8AD-35B06CAC7897}"/>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0FCAC48D-DA47-A793-5091-C3F5F2CBFD5E}"/>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093AEAF7-6E63-E7EF-EC1F-B479F36A32C4}"/>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2ACDF23D-7EB6-6D03-3CC5-91252F172C6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50ADE99-B890-1DB7-8D9B-F61117F1083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33D3F4F4-B5DF-974D-76D0-A7526D2F469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7AE4B692-82C4-2001-29AC-FB8A184F159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C76EAABA-AAE8-21C4-3721-B89A2F631151}"/>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B0AF3F59-AD6E-B7B9-C075-FC7425943E7E}"/>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89901A45-7182-2B54-E440-0F1263180133}"/>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820AF475-A09A-16E4-1CB7-02491D4DEE15}"/>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3CEEDE8A-57EA-F4AA-1CE2-CC968A10456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64C37C3-5EBD-9D7C-BD2D-A6E38039C00D}"/>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0F02CB81-1050-8F33-C5D5-05AFECB0575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F3C83C6-B21C-BD1B-E7D3-DFF97F1967B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79867A7A-B8C8-895B-1BEC-605710C2F4F1}"/>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ABDEB0BF-F56F-9C4E-01A1-433E27B7B6E7}"/>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4943D840-076E-27CC-E7CD-66C3DD9DC730}"/>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DC4447B6-A800-4B32-27A8-062A5A60E6B9}"/>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B44CB14E-27B0-55BE-19D9-422898909DA9}"/>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AC2B437C-1B96-2B36-7F4E-AE459F045B9A}"/>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73A6DCBD-626A-ECEB-9A1A-5D74B22BBEBF}"/>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4A4E18D4-8827-DAA8-E412-C0DF224D970B}"/>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21" name="Rectangle: Rounded Corners 20">
            <a:extLst>
              <a:ext uri="{FF2B5EF4-FFF2-40B4-BE49-F238E27FC236}">
                <a16:creationId xmlns:a16="http://schemas.microsoft.com/office/drawing/2014/main" id="{D84D434D-B6C6-F5F0-9EB1-2E858EF124EF}"/>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F003873A-7BE1-DDB6-9BE0-B2659064A522}"/>
              </a:ext>
            </a:extLst>
          </p:cNvPr>
          <p:cNvSpPr txBox="1">
            <a:spLocks/>
          </p:cNvSpPr>
          <p:nvPr/>
        </p:nvSpPr>
        <p:spPr>
          <a:xfrm>
            <a:off x="663621" y="1691567"/>
            <a:ext cx="10059828"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Sensing &amp; Judging (</a:t>
            </a:r>
            <a:r>
              <a:rPr lang="en-US" b="1" err="1">
                <a:solidFill>
                  <a:srgbClr val="FFFFFF"/>
                </a:solidFill>
                <a:latin typeface="Open Sans" panose="020B0606030504020204" pitchFamily="34" charset="0"/>
                <a:ea typeface="Open Sans" panose="020B0606030504020204" pitchFamily="34" charset="0"/>
                <a:cs typeface="Open Sans" panose="020B0606030504020204" pitchFamily="34" charset="0"/>
              </a:rPr>
              <a:t>SJ</a:t>
            </a: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bring structure and stability during uncertain times, focusing on what can be clarified and controlled.</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will likely create clear procedures or contingency plans to reduce ambiguity for yourself and others.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Practice sitting with ambiguity rather than rushing to resolve it; some uncertainty is necessary for adaptation.</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open to emerging information even if it does not fit with past experience or existing routines.</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Sensing &amp; Perceiving (SP)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stay calm and flexible when situations are unclear, adapting in the moment.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Because you tend to be open to new tools and methods, you help others stay agile during times of uncertainty.</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Try to anticipate how ongoing ambiguity may affect long-term goals or others’ need for structure.</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Balance your comfort with improvisation by establishing some guidelines or priorities.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B4CF7C50-0385-D75E-33EA-8959D6DB3EC0}"/>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F32BBE2F-9EF1-F09F-C108-DAC0BBB52C27}"/>
              </a:ext>
            </a:extLst>
          </p:cNvPr>
          <p:cNvSpPr txBox="1"/>
          <p:nvPr/>
        </p:nvSpPr>
        <p:spPr>
          <a:xfrm>
            <a:off x="10274236"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Tree>
    <p:custDataLst>
      <p:tags r:id="rId1"/>
    </p:custDataLst>
    <p:extLst>
      <p:ext uri="{BB962C8B-B14F-4D97-AF65-F5344CB8AC3E}">
        <p14:creationId xmlns:p14="http://schemas.microsoft.com/office/powerpoint/2010/main" val="554166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C3793-0C47-B69E-0A86-A75833BD3F6C}"/>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D9A9C8CA-D3A0-EC15-68FE-013A38BCFAB3}"/>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4" name="Title 3">
            <a:extLst>
              <a:ext uri="{FF2B5EF4-FFF2-40B4-BE49-F238E27FC236}">
                <a16:creationId xmlns:a16="http://schemas.microsoft.com/office/drawing/2014/main" id="{4EBECFE2-2732-2175-55FC-D593FEA2AC73}"/>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ED968091-8E32-5DAD-F28F-FFD0677881E1}"/>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173DBF1-FF48-EA6A-424A-A281F5BADD4C}"/>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C3742D7A-26A1-FDA8-A145-1426AEB4A613}"/>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4558C9A-D788-3C51-C118-BB5B627710A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B0C9BFB9-0B3C-E6A3-E1DC-CDAA33A2845C}"/>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991CADD0-97BF-6CC3-4AF7-1A8E38472BA3}"/>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667C97CD-B35F-AD97-2234-4D8DDE10D944}"/>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243F1575-FFBA-93F0-958F-A5629FC56751}"/>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D9F5987D-D844-C073-E1D4-1544716094E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5883A2B-7C3F-7FE1-43FA-B065091C696E}"/>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38303801-6707-BB7B-A4B3-2AF7D073427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ED9DC7EA-CF7F-A479-6A6F-D85F3014718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38EDBB3-4F56-EE40-E26D-AAC5DD710AE6}"/>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B280B5AF-E75F-F343-49FA-559A799F479E}"/>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F43244BE-7F12-C36D-9757-BEF85A112949}"/>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5BEA1FE0-B868-937D-A39F-87BC9C912465}"/>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C01AA008-FC7C-4B37-418C-52080C542493}"/>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AEB0FA8-47D1-B90C-E140-36D783139228}"/>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E22F80BE-FDB2-489F-2139-E11C6518092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9945639E-7C80-DB7D-22AE-BD3115F53A1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B738DE5D-7B01-6EED-8624-B6F26F0F43AA}"/>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9DE0868F-D2C8-BA36-17ED-B8D6CDF0154B}"/>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A8332470-EF5A-BA98-1D7C-AB1B754151B3}"/>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5D4A8B52-3664-9E8B-8C2E-B101F90B3F47}"/>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F4FA3C96-1EC7-148B-B64E-1EBA892273AB}"/>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0341DC6B-4429-F142-4F41-4022394761B7}"/>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7371740A-3F91-234D-DBE7-34AAB1A077B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158F6876-F168-7D23-175C-0DFEE11BE882}"/>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21" name="Rectangle: Rounded Corners 20">
            <a:extLst>
              <a:ext uri="{FF2B5EF4-FFF2-40B4-BE49-F238E27FC236}">
                <a16:creationId xmlns:a16="http://schemas.microsoft.com/office/drawing/2014/main" id="{84B123C4-DC13-B916-420A-D61EA4CD8F4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A98C3A62-7849-1917-6C6F-8946BDF88F04}"/>
              </a:ext>
            </a:extLst>
          </p:cNvPr>
          <p:cNvSpPr txBox="1">
            <a:spLocks/>
          </p:cNvSpPr>
          <p:nvPr/>
        </p:nvSpPr>
        <p:spPr>
          <a:xfrm>
            <a:off x="659769" y="1670767"/>
            <a:ext cx="9917105"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Intuition &amp; Judging (NJ)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seek patterns or underlying meanings in uncertain situations, making sense of change conceptually.</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focus on long-term vision and align actions to a bigger picture, even when details are unclear.</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careful not to over-interpret or force conclusions too early; ambiguity sometimes needs to unfold.</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Balance abstract insight with immediate feedback from real-world outcomes.</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Intuition &amp; Perceiving (NP)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comfortable in fluid, uncertain environments where creativity and idea generation are valued.</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see ambiguity as a source of possibility, exploring options without rushing to closure.</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Stay focused on follow-through and tangible outcomes during times of change.</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mindful of team members who require more clarity or closure; give more structure when necessary.</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2C56D375-56D0-D4CE-CD73-241F631C6759}"/>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FE9440D4-5671-65AC-419D-A1F1ADF5BD1A}"/>
              </a:ext>
            </a:extLst>
          </p:cNvPr>
          <p:cNvSpPr txBox="1"/>
          <p:nvPr/>
        </p:nvSpPr>
        <p:spPr>
          <a:xfrm>
            <a:off x="10284528"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Tree>
    <p:custDataLst>
      <p:tags r:id="rId1"/>
    </p:custDataLst>
    <p:extLst>
      <p:ext uri="{BB962C8B-B14F-4D97-AF65-F5344CB8AC3E}">
        <p14:creationId xmlns:p14="http://schemas.microsoft.com/office/powerpoint/2010/main" val="3019001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BF89-546E-FB28-02A0-406A7D47BA65}"/>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51D4E6C-6EE7-38AC-A957-53A3144058F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D37BFB3-B155-510E-6044-570899D4256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CB3B2B9-666C-1727-5286-D7323F339BFE}"/>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650AC6D-0550-4F16-1CC9-4FEE5FA608B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BB283A9F-0F04-0917-2F5E-ADC3DA5EBE7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D940B44-030B-E7E0-AFCC-3D2224A0203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1AB1E40E-3EC7-EA55-8EB6-9FCE0A78C1B3}"/>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4" action="ppaction://hlinksldjump"/>
              <a:extLst>
                <a:ext uri="{FF2B5EF4-FFF2-40B4-BE49-F238E27FC236}">
                  <a16:creationId xmlns:a16="http://schemas.microsoft.com/office/drawing/2014/main" id="{04632ACE-2902-8511-5829-13571018463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B23A017-CC15-04C6-25EC-35FE6D892EA3}"/>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28031B8-9EA7-D1B6-85A6-E7A4792422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AB380A60-B93D-C1E4-3E07-D013718C28C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93A0A1D-B2C1-1D3D-CC3B-DF22E85AA5B3}"/>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E79831B4-4BD4-1DBF-7190-3819D4147938}"/>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B4647A0-1B66-8F2D-43E4-A0FA63B9AF1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5756BA57-3B2C-A2D1-9A2D-54A94A92509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51522EF-C3F1-C97E-E81F-85FBC9C7201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133CE39D-7EE9-1545-1074-D1F4B80A5EA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05B4710-DACB-60F6-94F8-BE49382996B6}"/>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D079892-DE7D-C434-528C-58E3C568452C}"/>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7C848C77-0A48-CD97-C28A-66637FF793D5}"/>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E172A89-294B-F12F-2D96-5F0BB607F41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B2AB4A20-F3BE-2C82-58C4-38046FE7DCEE}"/>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solidFill>
                  <a:schemeClr val="tx2"/>
                </a:solid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A4E8F8B2-91FE-2DD4-0576-69A6105400EB}"/>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D207F6F-9E0D-6F76-AE8B-08F011041E10}"/>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Systems Thinking</a:t>
            </a:r>
          </a:p>
        </p:txBody>
      </p:sp>
      <p:sp>
        <p:nvSpPr>
          <p:cNvPr id="22" name="TextBox 21">
            <a:extLst>
              <a:ext uri="{FF2B5EF4-FFF2-40B4-BE49-F238E27FC236}">
                <a16:creationId xmlns:a16="http://schemas.microsoft.com/office/drawing/2014/main" id="{8229B6C0-8A35-ACD2-2F37-A531EBA8ED18}"/>
              </a:ext>
            </a:extLst>
          </p:cNvPr>
          <p:cNvSpPr txBox="1"/>
          <p:nvPr/>
        </p:nvSpPr>
        <p:spPr>
          <a:xfrm>
            <a:off x="1091879" y="1086992"/>
            <a:ext cx="2688270"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Systems Thinking</a:t>
            </a:r>
          </a:p>
        </p:txBody>
      </p:sp>
      <p:sp>
        <p:nvSpPr>
          <p:cNvPr id="27" name="Title 3">
            <a:extLst>
              <a:ext uri="{FF2B5EF4-FFF2-40B4-BE49-F238E27FC236}">
                <a16:creationId xmlns:a16="http://schemas.microsoft.com/office/drawing/2014/main" id="{5D645DF0-AACE-B5F6-7BA7-880D17778CDE}"/>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3788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0B9783-EBC2-A399-5A76-953C9A26EE1C}"/>
              </a:ext>
            </a:extLst>
          </p:cNvPr>
          <p:cNvPicPr>
            <a:picLocks noChangeAspect="1"/>
          </p:cNvPicPr>
          <p:nvPr/>
        </p:nvPicPr>
        <p:blipFill>
          <a:blip r:embed="rId4"/>
          <a:stretch>
            <a:fillRect/>
          </a:stretch>
        </p:blipFill>
        <p:spPr>
          <a:xfrm>
            <a:off x="0" y="2964995"/>
            <a:ext cx="6749592" cy="3467602"/>
          </a:xfrm>
          <a:prstGeom prst="rect">
            <a:avLst/>
          </a:prstGeom>
        </p:spPr>
      </p:pic>
      <p:sp>
        <p:nvSpPr>
          <p:cNvPr id="18" name="TextBox 17">
            <a:extLst>
              <a:ext uri="{FF2B5EF4-FFF2-40B4-BE49-F238E27FC236}">
                <a16:creationId xmlns:a16="http://schemas.microsoft.com/office/drawing/2014/main" id="{B83F0E3D-2C2C-9862-37CC-004FEFBBC72F}"/>
              </a:ext>
            </a:extLst>
          </p:cNvPr>
          <p:cNvSpPr txBox="1"/>
          <p:nvPr/>
        </p:nvSpPr>
        <p:spPr>
          <a:xfrm>
            <a:off x="7277007" y="3248633"/>
            <a:ext cx="2133600" cy="338554"/>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Follow These Steps</a:t>
            </a:r>
          </a:p>
        </p:txBody>
      </p:sp>
      <p:sp>
        <p:nvSpPr>
          <p:cNvPr id="2" name="Title 1">
            <a:extLst>
              <a:ext uri="{FF2B5EF4-FFF2-40B4-BE49-F238E27FC236}">
                <a16:creationId xmlns:a16="http://schemas.microsoft.com/office/drawing/2014/main" id="{8E85D3EF-E2DC-806E-B6BA-D241DBE51CEE}"/>
              </a:ext>
            </a:extLst>
          </p:cNvPr>
          <p:cNvSpPr>
            <a:spLocks noGrp="1"/>
          </p:cNvSpPr>
          <p:nvPr>
            <p:ph type="title"/>
          </p:nvPr>
        </p:nvSpPr>
        <p:spPr>
          <a:xfrm>
            <a:off x="1106904" y="892664"/>
            <a:ext cx="11085096" cy="980098"/>
          </a:xfrm>
        </p:spPr>
        <p:txBody>
          <a:bodyPr/>
          <a:lstStyle/>
          <a:p>
            <a:pPr>
              <a:lnSpc>
                <a:spcPct val="100000"/>
              </a:lnSpc>
            </a:pPr>
            <a:r>
              <a:rPr lang="en-GB" sz="3600">
                <a:latin typeface="Open Sans bold"/>
                <a:ea typeface="Open Sans bold"/>
                <a:cs typeface="Open Sans bold"/>
              </a:rPr>
              <a:t>Type </a:t>
            </a:r>
            <a:r>
              <a:rPr lang="en-GB" sz="3600" spc="-800" baseline="30000">
                <a:latin typeface="Open Sans bold"/>
                <a:ea typeface="Open Sans bold"/>
                <a:cs typeface="Open Sans bold"/>
              </a:rPr>
              <a:t>  </a:t>
            </a:r>
            <a:r>
              <a:rPr lang="en-GB" sz="3600" spc="-800">
                <a:latin typeface="Open Sans bold"/>
                <a:ea typeface="Open Sans bold"/>
                <a:cs typeface="Open Sans bold"/>
              </a:rPr>
              <a:t>     </a:t>
            </a:r>
            <a:r>
              <a:rPr lang="en-GB" sz="3600">
                <a:latin typeface="Open Sans bold"/>
                <a:ea typeface="Open Sans bold"/>
                <a:cs typeface="Open Sans bold"/>
              </a:rPr>
              <a:t>+ Change</a:t>
            </a:r>
          </a:p>
        </p:txBody>
      </p:sp>
      <p:sp>
        <p:nvSpPr>
          <p:cNvPr id="15" name="TextBox 14">
            <a:extLst>
              <a:ext uri="{FF2B5EF4-FFF2-40B4-BE49-F238E27FC236}">
                <a16:creationId xmlns:a16="http://schemas.microsoft.com/office/drawing/2014/main" id="{553BCFCB-E4A4-2139-A5CD-720FBA3468A9}"/>
              </a:ext>
            </a:extLst>
          </p:cNvPr>
          <p:cNvSpPr txBox="1"/>
          <p:nvPr/>
        </p:nvSpPr>
        <p:spPr>
          <a:xfrm>
            <a:off x="1134017" y="1782151"/>
            <a:ext cx="1532658" cy="369332"/>
          </a:xfrm>
          <a:prstGeom prst="rect">
            <a:avLst/>
          </a:prstGeom>
          <a:noFill/>
        </p:spPr>
        <p:txBody>
          <a:bodyPr wrap="square">
            <a:spAutoFit/>
          </a:bodyPr>
          <a:lstStyle/>
          <a:p>
            <a:r>
              <a:rPr lang="en-GB">
                <a:solidFill>
                  <a:schemeClr val="tx2"/>
                </a:solidFill>
                <a:latin typeface="Open Sans" panose="020B0606030504020204" pitchFamily="34" charset="0"/>
                <a:ea typeface="Open Sans" panose="020B0606030504020204" pitchFamily="34" charset="0"/>
                <a:cs typeface="Open Sans" panose="020B0606030504020204" pitchFamily="34" charset="0"/>
              </a:rPr>
              <a:t>Definition</a:t>
            </a:r>
          </a:p>
        </p:txBody>
      </p:sp>
      <p:sp>
        <p:nvSpPr>
          <p:cNvPr id="16" name="TextBox 15">
            <a:extLst>
              <a:ext uri="{FF2B5EF4-FFF2-40B4-BE49-F238E27FC236}">
                <a16:creationId xmlns:a16="http://schemas.microsoft.com/office/drawing/2014/main" id="{B1548D23-CC4A-0587-C3AE-6EBC61A80F05}"/>
              </a:ext>
            </a:extLst>
          </p:cNvPr>
          <p:cNvSpPr txBox="1"/>
          <p:nvPr/>
        </p:nvSpPr>
        <p:spPr>
          <a:xfrm>
            <a:off x="1134017" y="2133998"/>
            <a:ext cx="10023988" cy="584775"/>
          </a:xfrm>
          <a:prstGeom prst="rect">
            <a:avLst/>
          </a:prstGeom>
          <a:noFill/>
        </p:spPr>
        <p:txBody>
          <a:bodyPr wrap="square" lIns="91440" tIns="45720" rIns="91440" bIns="45720" anchor="t">
            <a:spAutoFit/>
          </a:bodyPr>
          <a:lstStyle/>
          <a:p>
            <a:r>
              <a:rPr lang="en-US" sz="1600" b="0" i="0">
                <a:solidFill>
                  <a:srgbClr val="114853"/>
                </a:solidFill>
                <a:effectLst/>
                <a:latin typeface="Open Sans"/>
                <a:ea typeface="Open Sans"/>
                <a:cs typeface="Open Sans"/>
              </a:rPr>
              <a:t>Type and </a:t>
            </a:r>
            <a:r>
              <a:rPr lang="en-US" sz="1600">
                <a:solidFill>
                  <a:srgbClr val="114853"/>
                </a:solidFill>
                <a:latin typeface="Open Sans"/>
                <a:ea typeface="Open Sans"/>
                <a:cs typeface="Open Sans"/>
              </a:rPr>
              <a:t>change</a:t>
            </a:r>
            <a:r>
              <a:rPr lang="en-US" sz="1600" b="0" i="0">
                <a:solidFill>
                  <a:srgbClr val="114853"/>
                </a:solidFill>
                <a:effectLst/>
                <a:latin typeface="Open Sans"/>
                <a:ea typeface="Open Sans"/>
                <a:cs typeface="Open Sans"/>
              </a:rPr>
              <a:t> combines the knowledge of </a:t>
            </a:r>
            <a:r>
              <a:rPr lang="en-US" sz="1600" b="1" i="0">
                <a:solidFill>
                  <a:srgbClr val="114853"/>
                </a:solidFill>
                <a:effectLst/>
                <a:latin typeface="Open Sans"/>
                <a:ea typeface="Open Sans"/>
                <a:cs typeface="Open Sans"/>
              </a:rPr>
              <a:t>MBTI</a:t>
            </a:r>
            <a:r>
              <a:rPr lang="en-US" sz="1600" b="1" i="0" baseline="30000">
                <a:solidFill>
                  <a:srgbClr val="114853"/>
                </a:solidFill>
                <a:effectLst/>
                <a:latin typeface="Open Sans"/>
                <a:ea typeface="Open Sans"/>
                <a:cs typeface="Open Sans"/>
              </a:rPr>
              <a:t>®</a:t>
            </a:r>
            <a:r>
              <a:rPr lang="en-US" sz="1600" b="1" i="0">
                <a:solidFill>
                  <a:srgbClr val="114853"/>
                </a:solidFill>
                <a:effectLst/>
                <a:latin typeface="Open Sans"/>
                <a:ea typeface="Open Sans"/>
                <a:cs typeface="Open Sans"/>
              </a:rPr>
              <a:t> type preferences </a:t>
            </a:r>
            <a:r>
              <a:rPr lang="en-US" sz="1600" b="0" i="0">
                <a:solidFill>
                  <a:srgbClr val="114853"/>
                </a:solidFill>
                <a:effectLst/>
                <a:latin typeface="Open Sans"/>
                <a:ea typeface="Open Sans"/>
                <a:cs typeface="Open Sans"/>
              </a:rPr>
              <a:t>with the </a:t>
            </a:r>
            <a:r>
              <a:rPr lang="en-US" sz="1600" b="1" i="0">
                <a:solidFill>
                  <a:srgbClr val="114853"/>
                </a:solidFill>
                <a:effectLst/>
                <a:latin typeface="Open Sans"/>
                <a:ea typeface="Open Sans"/>
                <a:cs typeface="Open Sans"/>
              </a:rPr>
              <a:t>skills required </a:t>
            </a:r>
            <a:r>
              <a:rPr lang="en-US" sz="1600" i="0">
                <a:solidFill>
                  <a:srgbClr val="114853"/>
                </a:solidFill>
                <a:effectLst/>
                <a:latin typeface="Open Sans"/>
                <a:ea typeface="Open Sans"/>
                <a:cs typeface="Open Sans"/>
              </a:rPr>
              <a:t>to</a:t>
            </a:r>
            <a:r>
              <a:rPr lang="en-US" sz="1600" b="1" i="0">
                <a:solidFill>
                  <a:srgbClr val="114853"/>
                </a:solidFill>
                <a:effectLst/>
                <a:latin typeface="Open Sans"/>
                <a:ea typeface="Open Sans"/>
                <a:cs typeface="Open Sans"/>
              </a:rPr>
              <a:t> </a:t>
            </a:r>
            <a:r>
              <a:rPr lang="en-US" sz="1600">
                <a:solidFill>
                  <a:srgbClr val="114853"/>
                </a:solidFill>
                <a:latin typeface="Open Sans"/>
                <a:ea typeface="Open Sans"/>
                <a:cs typeface="Open Sans"/>
              </a:rPr>
              <a:t>help individuals and groups navigate change more successfully by being aware of differing needs.</a:t>
            </a:r>
          </a:p>
        </p:txBody>
      </p:sp>
      <p:cxnSp>
        <p:nvCxnSpPr>
          <p:cNvPr id="17" name="Straight Connector 16">
            <a:extLst>
              <a:ext uri="{FF2B5EF4-FFF2-40B4-BE49-F238E27FC236}">
                <a16:creationId xmlns:a16="http://schemas.microsoft.com/office/drawing/2014/main" id="{8718D5B3-F1C3-80D0-42A3-81759DC73000}"/>
              </a:ext>
            </a:extLst>
          </p:cNvPr>
          <p:cNvCxnSpPr>
            <a:cxnSpLocks/>
          </p:cNvCxnSpPr>
          <p:nvPr/>
        </p:nvCxnSpPr>
        <p:spPr>
          <a:xfrm flipH="1">
            <a:off x="6442327"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4E57BA47-567F-C449-A0EB-015F24136D51}"/>
              </a:ext>
            </a:extLst>
          </p:cNvPr>
          <p:cNvSpPr txBox="1"/>
          <p:nvPr/>
        </p:nvSpPr>
        <p:spPr>
          <a:xfrm>
            <a:off x="6380166" y="3958861"/>
            <a:ext cx="4818778" cy="1323439"/>
          </a:xfrm>
          <a:prstGeom prst="rect">
            <a:avLst/>
          </a:prstGeom>
          <a:noFill/>
        </p:spPr>
        <p:txBody>
          <a:bodyPr wrap="square" rtlCol="0">
            <a:spAutoFit/>
          </a:bodyPr>
          <a:lstStyle/>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Explore the Skill Development Framework</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Acquire Basic Skills</a:t>
            </a:r>
          </a:p>
          <a:p>
            <a:pPr marL="274320" indent="-274320">
              <a:buFont typeface="+mj-lt"/>
              <a:buAutoNum type="arabicPeriod"/>
            </a:pPr>
            <a:endPar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endParaRPr>
          </a:p>
          <a:p>
            <a:pPr marL="274320" indent="-274320">
              <a:buFont typeface="+mj-lt"/>
              <a:buAutoNum type="arabicPeriod"/>
            </a:pPr>
            <a:r>
              <a:rPr lang="en-US" sz="1600" b="1">
                <a:solidFill>
                  <a:srgbClr val="0C4853"/>
                </a:solidFill>
                <a:latin typeface="Open Sans" panose="020B0606030504020204" pitchFamily="34" charset="0"/>
                <a:ea typeface="Open Sans" panose="020B0606030504020204" pitchFamily="34" charset="0"/>
                <a:cs typeface="Open Sans" panose="020B0606030504020204" pitchFamily="34" charset="0"/>
              </a:rPr>
              <a:t>Cultivate Advanced Skills</a:t>
            </a:r>
          </a:p>
        </p:txBody>
      </p:sp>
      <p:cxnSp>
        <p:nvCxnSpPr>
          <p:cNvPr id="19" name="Straight Connector 18">
            <a:extLst>
              <a:ext uri="{FF2B5EF4-FFF2-40B4-BE49-F238E27FC236}">
                <a16:creationId xmlns:a16="http://schemas.microsoft.com/office/drawing/2014/main" id="{95418458-E2B7-C8AD-F65F-3DF289FAB915}"/>
              </a:ext>
            </a:extLst>
          </p:cNvPr>
          <p:cNvCxnSpPr>
            <a:cxnSpLocks/>
          </p:cNvCxnSpPr>
          <p:nvPr/>
        </p:nvCxnSpPr>
        <p:spPr>
          <a:xfrm flipH="1">
            <a:off x="9274026" y="3429000"/>
            <a:ext cx="770672" cy="0"/>
          </a:xfrm>
          <a:prstGeom prst="line">
            <a:avLst/>
          </a:prstGeom>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1477234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1541C-63DC-E076-E565-6F172490763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707D0DE-1B48-E1BD-0073-A3C2E65E926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112E9129-E1AD-296D-247A-80D45E3895C5}"/>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707994B-2809-93AD-AA2B-A8AC2DDEF2AB}"/>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28F5663-B06B-C8AD-09BF-0548C25A3D2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27B56C6-A6D8-F3F6-8937-AAEE5933DA5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CCDF9C7F-13CF-E73A-73ED-549B52F4847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6A8D2D47-104C-7C24-5CCF-C72293EAAA62}"/>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56EB6BDC-F0FE-3E99-6556-514284C46F6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938D664-AC4D-959E-6491-A2A352704F9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851F3D6-BE55-22D6-7A46-AEEA4B6EE88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1594FD3-A76B-14CA-2737-2EFD381F02E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701C485E-DEC0-9C84-50F0-310A99E1A3BE}"/>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5CB48B22-9368-D534-F898-D50E18CC52CD}"/>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189AAAB-4ADF-6E8A-823B-4EA0B3C8F279}"/>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A4920DE-3A06-E6DC-3F92-7115D556266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B3DF975E-33F9-C840-4D3F-C2730E10520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D02544AD-343A-8D09-8440-8B3AEA191F59}"/>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EBF47439-3B52-CABF-EC56-143CFA8A90FC}"/>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9BD15921-94B2-E32E-9202-EEC4CFBCAB95}"/>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CF36BE91-0845-9ACE-9C83-C34299410F88}"/>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4C5F0756-2C65-ED15-FBDF-8B7CE89C5602}"/>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F2B8155C-6D05-F8C2-CE37-877BD93D5451}"/>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E921C536-7459-B8D5-CB39-43ECA1515CEC}"/>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0EEDA3E4-903B-F953-02A1-D0EB7B4248A5}"/>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Systems Thinking</a:t>
            </a:r>
          </a:p>
        </p:txBody>
      </p:sp>
      <p:sp>
        <p:nvSpPr>
          <p:cNvPr id="22" name="TextBox 21">
            <a:extLst>
              <a:ext uri="{FF2B5EF4-FFF2-40B4-BE49-F238E27FC236}">
                <a16:creationId xmlns:a16="http://schemas.microsoft.com/office/drawing/2014/main" id="{8CDEFEDB-FB20-21B4-FFFB-7EF2F7483332}"/>
              </a:ext>
            </a:extLst>
          </p:cNvPr>
          <p:cNvSpPr txBox="1"/>
          <p:nvPr/>
        </p:nvSpPr>
        <p:spPr>
          <a:xfrm>
            <a:off x="1091878" y="1086992"/>
            <a:ext cx="2882385"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Systems Thinking</a:t>
            </a:r>
          </a:p>
        </p:txBody>
      </p:sp>
      <p:sp>
        <p:nvSpPr>
          <p:cNvPr id="27" name="Title 3">
            <a:extLst>
              <a:ext uri="{FF2B5EF4-FFF2-40B4-BE49-F238E27FC236}">
                <a16:creationId xmlns:a16="http://schemas.microsoft.com/office/drawing/2014/main" id="{E81C1A45-BE20-516B-1413-3BD7FEF33E41}"/>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578612B7-4FD9-9B6B-564E-82FC9469F11E}"/>
              </a:ext>
            </a:extLst>
          </p:cNvPr>
          <p:cNvPicPr>
            <a:picLocks noChangeAspect="1"/>
          </p:cNvPicPr>
          <p:nvPr/>
        </p:nvPicPr>
        <p:blipFill>
          <a:blip r:embed="rId6"/>
          <a:stretch>
            <a:fillRect/>
          </a:stretch>
        </p:blipFill>
        <p:spPr>
          <a:xfrm>
            <a:off x="555434" y="1696819"/>
            <a:ext cx="3419475" cy="647700"/>
          </a:xfrm>
          <a:prstGeom prst="rect">
            <a:avLst/>
          </a:prstGeom>
        </p:spPr>
      </p:pic>
      <p:sp>
        <p:nvSpPr>
          <p:cNvPr id="6" name="Rectangle: Rounded Corners 5">
            <a:extLst>
              <a:ext uri="{FF2B5EF4-FFF2-40B4-BE49-F238E27FC236}">
                <a16:creationId xmlns:a16="http://schemas.microsoft.com/office/drawing/2014/main" id="{19DB159B-D6A5-D09C-50B0-C72122BCFE8C}"/>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F10A5B87-CE23-DED1-D3CE-D4518372F1AF}"/>
              </a:ext>
            </a:extLst>
          </p:cNvPr>
          <p:cNvSpPr txBox="1">
            <a:spLocks/>
          </p:cNvSpPr>
          <p:nvPr/>
        </p:nvSpPr>
        <p:spPr>
          <a:xfrm>
            <a:off x="827252" y="2615490"/>
            <a:ext cx="8156492"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Understands how change in one area affects other business functions</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Plans for short- and long-term impacts of change</a:t>
            </a:r>
          </a:p>
        </p:txBody>
      </p:sp>
      <p:pic>
        <p:nvPicPr>
          <p:cNvPr id="21" name="Picture 20" descr="A black background with a black square&#10;&#10;Description automatically generated with medium confidence">
            <a:extLst>
              <a:ext uri="{FF2B5EF4-FFF2-40B4-BE49-F238E27FC236}">
                <a16:creationId xmlns:a16="http://schemas.microsoft.com/office/drawing/2014/main" id="{6DA3A10F-DDB5-AE91-F7A8-795AEF2D4AFC}"/>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8CF9B15A-BB8E-597E-1E77-5225B9B5D562}"/>
              </a:ext>
            </a:extLst>
          </p:cNvPr>
          <p:cNvSpPr txBox="1"/>
          <p:nvPr/>
        </p:nvSpPr>
        <p:spPr>
          <a:xfrm>
            <a:off x="10259786" y="482372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Systems Thinking</a:t>
            </a:r>
          </a:p>
        </p:txBody>
      </p:sp>
    </p:spTree>
    <p:custDataLst>
      <p:tags r:id="rId1"/>
    </p:custDataLst>
    <p:extLst>
      <p:ext uri="{BB962C8B-B14F-4D97-AF65-F5344CB8AC3E}">
        <p14:creationId xmlns:p14="http://schemas.microsoft.com/office/powerpoint/2010/main" val="323196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675" decel="100000" fill="hold"/>
                                        <p:tgtEl>
                                          <p:spTgt spid="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675" decel="100000" fill="hold"/>
                                        <p:tgtEl>
                                          <p:spTgt spid="12"/>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anim calcmode="lin" valueType="num">
                                      <p:cBhvr>
                                        <p:cTn id="26" dur="750" fill="hold"/>
                                        <p:tgtEl>
                                          <p:spTgt spid="28"/>
                                        </p:tgtEl>
                                        <p:attrNameLst>
                                          <p:attrName>ppt_x</p:attrName>
                                        </p:attrNameLst>
                                      </p:cBhvr>
                                      <p:tavLst>
                                        <p:tav tm="0">
                                          <p:val>
                                            <p:strVal val="#ppt_x"/>
                                          </p:val>
                                        </p:tav>
                                        <p:tav tm="100000">
                                          <p:val>
                                            <p:strVal val="#ppt_x"/>
                                          </p:val>
                                        </p:tav>
                                      </p:tavLst>
                                    </p:anim>
                                    <p:anim calcmode="lin" valueType="num">
                                      <p:cBhvr>
                                        <p:cTn id="27" dur="675" decel="100000" fill="hold"/>
                                        <p:tgtEl>
                                          <p:spTgt spid="2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5DDB-76ED-F1E7-8E86-E7D193D3D011}"/>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A09002F-4522-4586-865F-9E2D79EF699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A4F95136-79AF-9295-DE47-7764F6DFCEEA}"/>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C511849C-BC92-FB6B-824A-443C61AB203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C8E2182-C1A6-6DEB-A304-AB16FBE7A3C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C115EC8B-8A81-E893-8169-F10B2E382C2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1B367E-5DB1-43D3-90A2-BD159834F3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9F884CB0-1B37-A7DA-0155-BC2A2CAD254A}"/>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DC5B2492-C556-022C-CA80-20BC2D5F15FF}"/>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4FA56CD5-3D66-BE8C-B4B9-F21543D6BAAA}"/>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C3BDEC3-D161-3A72-177B-A3276731D24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17B818B-0022-B535-34D2-6B3FEE3B0AA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72A04F7-7819-1080-79CA-F46402951697}"/>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384101E7-A023-C273-4CA2-1976E21DF21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F7D61C3F-D93A-48C0-7A83-F1EB51F1CFC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EA2F465-BD1A-00B4-8AA8-A7527056FD1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3A559716-649F-E743-4E9F-7AA3F8CA6CD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BB6508A-1A6C-0E85-42A2-C94FE6B32B77}"/>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7D3E08CD-84F0-482B-64B6-85EF1089DCDE}"/>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20447728-9C6E-3539-B9E9-B6929D860F86}"/>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8AC03669-F121-195D-61B2-1B005A27BA76}"/>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1258783-DA58-0E90-0AB2-B7F49DEFBC28}"/>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7C489E9-F7EC-CBB5-B3BD-8471F4BB4510}"/>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22CE452-8E87-0742-0C9F-AC78C213AC3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925F668E-8A73-E652-A3C5-DCD46351D196}"/>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Systems Thinking</a:t>
            </a:r>
          </a:p>
        </p:txBody>
      </p:sp>
      <p:sp>
        <p:nvSpPr>
          <p:cNvPr id="22" name="TextBox 21">
            <a:extLst>
              <a:ext uri="{FF2B5EF4-FFF2-40B4-BE49-F238E27FC236}">
                <a16:creationId xmlns:a16="http://schemas.microsoft.com/office/drawing/2014/main" id="{45D7CC5A-1C75-25E4-98E3-1A7B7D79E0FB}"/>
              </a:ext>
            </a:extLst>
          </p:cNvPr>
          <p:cNvSpPr txBox="1"/>
          <p:nvPr/>
        </p:nvSpPr>
        <p:spPr>
          <a:xfrm>
            <a:off x="1091878" y="1086992"/>
            <a:ext cx="2882385"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Systems Thinking</a:t>
            </a:r>
          </a:p>
        </p:txBody>
      </p:sp>
      <p:sp>
        <p:nvSpPr>
          <p:cNvPr id="27" name="Title 3">
            <a:extLst>
              <a:ext uri="{FF2B5EF4-FFF2-40B4-BE49-F238E27FC236}">
                <a16:creationId xmlns:a16="http://schemas.microsoft.com/office/drawing/2014/main" id="{7D0A0A39-D838-6BA5-4B0A-AE285931E111}"/>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CF8933FA-0C47-9EF0-7F22-F185849253EC}"/>
              </a:ext>
            </a:extLst>
          </p:cNvPr>
          <p:cNvSpPr/>
          <p:nvPr/>
        </p:nvSpPr>
        <p:spPr>
          <a:xfrm>
            <a:off x="4113406" y="1801368"/>
            <a:ext cx="3419856" cy="658368"/>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1EE17884-F561-68BA-0B2C-DC315DA2E199}"/>
              </a:ext>
            </a:extLst>
          </p:cNvPr>
          <p:cNvGrpSpPr/>
          <p:nvPr/>
        </p:nvGrpSpPr>
        <p:grpSpPr>
          <a:xfrm>
            <a:off x="4224292" y="1965960"/>
            <a:ext cx="338328" cy="338328"/>
            <a:chOff x="687637" y="2265052"/>
            <a:chExt cx="338328" cy="338328"/>
          </a:xfrm>
        </p:grpSpPr>
        <p:sp>
          <p:nvSpPr>
            <p:cNvPr id="41" name="Oval 40">
              <a:extLst>
                <a:ext uri="{FF2B5EF4-FFF2-40B4-BE49-F238E27FC236}">
                  <a16:creationId xmlns:a16="http://schemas.microsoft.com/office/drawing/2014/main" id="{C1D73831-05C6-BD0E-E856-0749BCD12400}"/>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FFC98FCD-EE7D-0CCE-73D1-0D39599F9FB2}"/>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3" name="Rectangle: Rounded Corners 42">
            <a:extLst>
              <a:ext uri="{FF2B5EF4-FFF2-40B4-BE49-F238E27FC236}">
                <a16:creationId xmlns:a16="http://schemas.microsoft.com/office/drawing/2014/main" id="{AA08F97B-F1F7-69B3-DBA6-1DA1B0DD3F5E}"/>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CE4EA6C1-5594-E657-89BB-A5C6E93F1B28}"/>
              </a:ext>
            </a:extLst>
          </p:cNvPr>
          <p:cNvSpPr txBox="1">
            <a:spLocks/>
          </p:cNvSpPr>
          <p:nvPr/>
        </p:nvSpPr>
        <p:spPr>
          <a:xfrm>
            <a:off x="767270" y="2610426"/>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will look at how change impacts them and their situation. Some types may focus more on immediate impacts on people, whereas others may be more interested in long-term impacts.</a:t>
            </a:r>
          </a:p>
        </p:txBody>
      </p:sp>
      <p:grpSp>
        <p:nvGrpSpPr>
          <p:cNvPr id="45" name="Group 44">
            <a:extLst>
              <a:ext uri="{FF2B5EF4-FFF2-40B4-BE49-F238E27FC236}">
                <a16:creationId xmlns:a16="http://schemas.microsoft.com/office/drawing/2014/main" id="{DE5FA9B3-E2F8-52F6-B2C6-E556A7C33383}"/>
              </a:ext>
            </a:extLst>
          </p:cNvPr>
          <p:cNvGrpSpPr/>
          <p:nvPr/>
        </p:nvGrpSpPr>
        <p:grpSpPr>
          <a:xfrm>
            <a:off x="10259786" y="4243254"/>
            <a:ext cx="1575637" cy="1757812"/>
            <a:chOff x="8311429" y="4243254"/>
            <a:chExt cx="1575637"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3AC3487E-0F89-64E7-5C4E-249B5A652DA8}"/>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B9182023-7629-2E4C-DF27-7EDD0910C299}"/>
                </a:ext>
              </a:extLst>
            </p:cNvPr>
            <p:cNvSpPr txBox="1"/>
            <p:nvPr/>
          </p:nvSpPr>
          <p:spPr>
            <a:xfrm>
              <a:off x="8311429" y="4829772"/>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Systems Thinking</a:t>
              </a:r>
            </a:p>
          </p:txBody>
        </p:sp>
      </p:grpSp>
    </p:spTree>
    <p:custDataLst>
      <p:tags r:id="rId1"/>
    </p:custDataLst>
    <p:extLst>
      <p:ext uri="{BB962C8B-B14F-4D97-AF65-F5344CB8AC3E}">
        <p14:creationId xmlns:p14="http://schemas.microsoft.com/office/powerpoint/2010/main" val="2227759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anim calcmode="lin" valueType="num">
                                      <p:cBhvr>
                                        <p:cTn id="19" dur="750" fill="hold"/>
                                        <p:tgtEl>
                                          <p:spTgt spid="43"/>
                                        </p:tgtEl>
                                        <p:attrNameLst>
                                          <p:attrName>ppt_x</p:attrName>
                                        </p:attrNameLst>
                                      </p:cBhvr>
                                      <p:tavLst>
                                        <p:tav tm="0">
                                          <p:val>
                                            <p:strVal val="#ppt_x"/>
                                          </p:val>
                                        </p:tav>
                                        <p:tav tm="100000">
                                          <p:val>
                                            <p:strVal val="#ppt_x"/>
                                          </p:val>
                                        </p:tav>
                                      </p:tavLst>
                                    </p:anim>
                                    <p:anim calcmode="lin" valueType="num">
                                      <p:cBhvr>
                                        <p:cTn id="20" dur="675" decel="100000" fill="hold"/>
                                        <p:tgtEl>
                                          <p:spTgt spid="4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750"/>
                                        <p:tgtEl>
                                          <p:spTgt spid="44"/>
                                        </p:tgtEl>
                                      </p:cBhvr>
                                    </p:animEffect>
                                    <p:anim calcmode="lin" valueType="num">
                                      <p:cBhvr>
                                        <p:cTn id="25" dur="750" fill="hold"/>
                                        <p:tgtEl>
                                          <p:spTgt spid="44"/>
                                        </p:tgtEl>
                                        <p:attrNameLst>
                                          <p:attrName>ppt_x</p:attrName>
                                        </p:attrNameLst>
                                      </p:cBhvr>
                                      <p:tavLst>
                                        <p:tav tm="0">
                                          <p:val>
                                            <p:strVal val="#ppt_x"/>
                                          </p:val>
                                        </p:tav>
                                        <p:tav tm="100000">
                                          <p:val>
                                            <p:strVal val="#ppt_x"/>
                                          </p:val>
                                        </p:tav>
                                      </p:tavLst>
                                    </p:anim>
                                    <p:anim calcmode="lin" valueType="num">
                                      <p:cBhvr>
                                        <p:cTn id="26" dur="675" decel="100000" fill="hold"/>
                                        <p:tgtEl>
                                          <p:spTgt spid="44"/>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anim calcmode="lin" valueType="num">
                                      <p:cBhvr>
                                        <p:cTn id="31" dur="750" fill="hold"/>
                                        <p:tgtEl>
                                          <p:spTgt spid="45"/>
                                        </p:tgtEl>
                                        <p:attrNameLst>
                                          <p:attrName>ppt_x</p:attrName>
                                        </p:attrNameLst>
                                      </p:cBhvr>
                                      <p:tavLst>
                                        <p:tav tm="0">
                                          <p:val>
                                            <p:strVal val="#ppt_x"/>
                                          </p:val>
                                        </p:tav>
                                        <p:tav tm="100000">
                                          <p:val>
                                            <p:strVal val="#ppt_x"/>
                                          </p:val>
                                        </p:tav>
                                      </p:tavLst>
                                    </p:anim>
                                    <p:anim calcmode="lin" valueType="num">
                                      <p:cBhvr>
                                        <p:cTn id="32" dur="675" decel="100000" fill="hold"/>
                                        <p:tgtEl>
                                          <p:spTgt spid="45"/>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animBg="1"/>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45F17-F9CB-A90F-1301-BA81A6364641}"/>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DBD63C93-516D-F408-7389-9E5D23EAE409}"/>
              </a:ext>
            </a:extLst>
          </p:cNvPr>
          <p:cNvSpPr txBox="1"/>
          <p:nvPr/>
        </p:nvSpPr>
        <p:spPr>
          <a:xfrm>
            <a:off x="1091878" y="1086992"/>
            <a:ext cx="347958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Systems Thinking</a:t>
            </a:r>
          </a:p>
        </p:txBody>
      </p:sp>
      <p:sp>
        <p:nvSpPr>
          <p:cNvPr id="4" name="Title 3">
            <a:extLst>
              <a:ext uri="{FF2B5EF4-FFF2-40B4-BE49-F238E27FC236}">
                <a16:creationId xmlns:a16="http://schemas.microsoft.com/office/drawing/2014/main" id="{1012C2D1-ECC8-8B46-EB3C-FBC323A6EDCF}"/>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01AE21FF-ED8D-F822-695E-1B76044E5B57}"/>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E9780274-4C1D-ECF8-29C3-71FBCA89F2B6}"/>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E54E0E36-3FB7-3DE1-0BB8-05AAB21E380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89104F9D-76E2-035E-1555-FC8C8ED7CBF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12B5994D-E52C-3CE2-67B0-7A112C3DDE65}"/>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223564E4-A052-C51E-AA04-CBD1AC2D9E7C}"/>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425032E4-FA3F-8176-48A0-27A1A83587CC}"/>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0B63227C-F4F5-FF8F-455D-A21487B0A36C}"/>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C1BDDA00-3B48-328E-1CE6-A8ED7D2D5C5F}"/>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8FA1A783-AC4C-BE45-C311-491DDB8AD1E7}"/>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54C378F-C087-8C5A-F2F6-5D66EDB8F83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D5B1FCF4-3986-93CB-97FC-A5CC6F2211A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90C392D9-F5CF-41CD-E7A1-AF7510E87EB4}"/>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AC1DEB21-0508-5C34-3A85-76B86BC613E4}"/>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0B036044-AE92-C588-EC8C-32E880303EFE}"/>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9F2AB847-7707-F56F-85E3-2B8BEAF5A1AD}"/>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0EBE3BF0-0A1A-6737-B43A-79DE0F957E31}"/>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380B630D-E932-A6F9-C0D3-CFC1CC28A73E}"/>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F574DAE-118C-B4AB-2E6D-575C8AB4951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BD62C9EE-A19F-9BC6-DDD6-3F0C150DFBA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36B5F20C-BC6D-F2AA-9AB7-F88B8D796352}"/>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AF1E698A-BCAB-2FB9-E1CD-F25B21552BE0}"/>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F2639452-4383-FDD0-B4B4-01EB7D874EAB}"/>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37045893-5EF2-F851-E620-859925C62290}"/>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D8CE1BF1-C497-04B8-8A14-BA36CD73DBE8}"/>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246A781C-D39F-993A-EDDE-6B49E7014A8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22E2FB5-F83D-354F-3818-5994D38AA751}"/>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F6640DEC-AC42-82AF-36FB-1E62A069E222}"/>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Systems Thinking</a:t>
            </a:r>
          </a:p>
        </p:txBody>
      </p:sp>
      <p:sp>
        <p:nvSpPr>
          <p:cNvPr id="21" name="Rectangle: Rounded Corners 20">
            <a:extLst>
              <a:ext uri="{FF2B5EF4-FFF2-40B4-BE49-F238E27FC236}">
                <a16:creationId xmlns:a16="http://schemas.microsoft.com/office/drawing/2014/main" id="{FB1B00E2-05C4-977E-4AE6-CE58BC90C444}"/>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71E93666-9658-6C3E-3B73-3350DCDCC835}"/>
              </a:ext>
            </a:extLst>
          </p:cNvPr>
          <p:cNvSpPr txBox="1">
            <a:spLocks/>
          </p:cNvSpPr>
          <p:nvPr/>
        </p:nvSpPr>
        <p:spPr>
          <a:xfrm>
            <a:off x="555434" y="1776228"/>
            <a:ext cx="10246896"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Intuition &amp; Thinking (NT)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likely enjoy seeing complex patterns and understanding how various systems interconnect.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take a strategic, analytical approach, anticipating potential impacts and long-term outcomes.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Remember to test your ideas against current realities and immediate data.</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Stay attentive to how system changes will affect the people involved, not just in terms of roles, but also their engagement and sense of purpose.</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Intuition &amp; Feeling (NF)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view systems through the lens of values, purpose, and human needs.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consider how system changes will impact culture, morale, and shared values.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Ground your ideas with concrete examples and clarify how outcomes will be measured.</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Watch for over idealism as it might overlook practical constraints.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AC9786F7-5F6C-0185-8AA4-BF15D625989D}"/>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D8F15837-3E10-A642-2C22-2EBD79E47823}"/>
              </a:ext>
            </a:extLst>
          </p:cNvPr>
          <p:cNvSpPr txBox="1"/>
          <p:nvPr/>
        </p:nvSpPr>
        <p:spPr>
          <a:xfrm>
            <a:off x="10257801" y="482997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Systems Thinking</a:t>
            </a:r>
          </a:p>
        </p:txBody>
      </p:sp>
    </p:spTree>
    <p:custDataLst>
      <p:tags r:id="rId1"/>
    </p:custDataLst>
    <p:extLst>
      <p:ext uri="{BB962C8B-B14F-4D97-AF65-F5344CB8AC3E}">
        <p14:creationId xmlns:p14="http://schemas.microsoft.com/office/powerpoint/2010/main" val="232807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97794-AAFE-7EDE-F478-B0A21F1B62A9}"/>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5FA265B1-687F-895E-2EB5-DBBF2957F3F3}"/>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Dealing with Ambiguity </a:t>
            </a:r>
          </a:p>
        </p:txBody>
      </p:sp>
      <p:sp>
        <p:nvSpPr>
          <p:cNvPr id="4" name="Title 3">
            <a:extLst>
              <a:ext uri="{FF2B5EF4-FFF2-40B4-BE49-F238E27FC236}">
                <a16:creationId xmlns:a16="http://schemas.microsoft.com/office/drawing/2014/main" id="{FE5780CA-D170-1022-4CED-4199A7C634B5}"/>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66799666-FB99-7683-EDC5-7F012F429D73}"/>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C2071461-8623-B0CF-CC52-13FF8F641BF5}"/>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FC49BB24-EA8E-8BFF-A577-1FDB9EF421B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EAB1CB3-99F9-05FC-86D0-27F71383F16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2673074-2B56-E5A8-4B0F-0B8ADC337D66}"/>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0D6697A-4C58-2D32-5E86-057B419CF0AB}"/>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9C3B8126-1B41-6B67-CBBD-7E2A0BF233CD}"/>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6CC33D2A-030C-89B0-4DE1-BC7BC7907558}"/>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90BA98A8-8B22-1F21-4028-40A3D48725EC}"/>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C0F61A12-5780-68FD-C931-F5A6AAFFFE55}"/>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9F18FE91-0939-7C1C-EA34-83338408217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12420BD2-B3CF-68E7-D908-24CD66CCEB84}"/>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61970AD8-CF31-0064-B325-6BA5394FED60}"/>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E7E282EB-8436-B200-7A8A-EDEC5845E5FA}"/>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3CEDE575-0742-82B7-43A5-C9AADC9A1A77}"/>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D69E83CA-2E2A-CF85-B5C5-0DC1AA3C2871}"/>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C05A38AB-F948-9042-BE3B-3A7DB06C7557}"/>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DDDACF2-91DD-5CA0-B55B-99E117B4176B}"/>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EA2CE1D5-EA45-B3C6-3C97-BF323D27865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A1FC0D0-D967-998C-7AC0-4C5CEB0AE22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209CAB10-DC2E-ACF6-060D-505319F6782A}"/>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D426E14D-353E-0856-C91E-B1A6CE4AF3EB}"/>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25398DEF-8FDF-85E5-FFEE-F1ABF3153747}"/>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385E758B-AB6A-4D9A-2180-59ABD3C079EE}"/>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2E5295CA-2810-1F39-2E5F-FA2338877DCE}"/>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35856E8D-419E-0FD2-C518-F409E0A1EFA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A42D1B91-CC77-0DBD-01FA-4FDDE9B499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7A60660B-EBCB-8668-8878-15217A028CB0}"/>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Systems Thinking</a:t>
            </a:r>
          </a:p>
        </p:txBody>
      </p:sp>
      <p:sp>
        <p:nvSpPr>
          <p:cNvPr id="21" name="Rectangle: Rounded Corners 20">
            <a:extLst>
              <a:ext uri="{FF2B5EF4-FFF2-40B4-BE49-F238E27FC236}">
                <a16:creationId xmlns:a16="http://schemas.microsoft.com/office/drawing/2014/main" id="{803FC9B8-01A9-9220-9E4B-23C0CBF7D4E6}"/>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652DAA22-716A-73B8-F73F-7943997939F4}"/>
              </a:ext>
            </a:extLst>
          </p:cNvPr>
          <p:cNvSpPr txBox="1">
            <a:spLocks/>
          </p:cNvSpPr>
          <p:nvPr/>
        </p:nvSpPr>
        <p:spPr>
          <a:xfrm>
            <a:off x="570049" y="1776228"/>
            <a:ext cx="980398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Sensing &amp; Thinking (ST)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analyze systems with a practical, logical lens, focusing on efficiency and factual accuracy.</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identify immediate problems within systems and implement workable solutions quickly.</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Practice widening your view to consider longer-term or broader system impacts.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Integrate emotional and human factors into your analysis; consider how changes in the system may affect morale or the well-being of others.</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Sensing &amp; Feeling (SP)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evaluate systems based on the practical impact they have on people’s day-to-day experience.</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advocate for adjustments that promote fairness, stability, and emotional well-being.</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Stretch your thinking beyond the immediate or familiar; broader system impacts may not be as obvious.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Balance people-focused insights with bigger picture and strategic perspectives.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535CB81E-FB83-DC50-9901-42F33EC7AC37}"/>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D7909393-70C5-EAB5-5152-01CAC4533840}"/>
              </a:ext>
            </a:extLst>
          </p:cNvPr>
          <p:cNvSpPr txBox="1"/>
          <p:nvPr/>
        </p:nvSpPr>
        <p:spPr>
          <a:xfrm>
            <a:off x="10255875" y="4828250"/>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Systems Thinking</a:t>
            </a:r>
          </a:p>
        </p:txBody>
      </p:sp>
    </p:spTree>
    <p:custDataLst>
      <p:tags r:id="rId1"/>
    </p:custDataLst>
    <p:extLst>
      <p:ext uri="{BB962C8B-B14F-4D97-AF65-F5344CB8AC3E}">
        <p14:creationId xmlns:p14="http://schemas.microsoft.com/office/powerpoint/2010/main" val="666251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2A391-7456-5233-71FE-72523825EF3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A222FCA-A141-4508-B5B9-8FFD7DB38574}"/>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2E9F942-8115-4E4F-7495-D8719A95AC1E}"/>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98FAAD50-0C5B-5EC0-BF61-3E646C26347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9892F138-606A-884B-57BF-443D000FF0DB}"/>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A466C66F-9BB1-07A9-99B8-EB9149948A9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BAF0F41-0E63-34D9-F7C8-864126A2FEC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8BE02071-F956-362A-44ED-3CCE8BF81EB1}"/>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rId4" action="ppaction://hlinksldjump"/>
              <a:extLst>
                <a:ext uri="{FF2B5EF4-FFF2-40B4-BE49-F238E27FC236}">
                  <a16:creationId xmlns:a16="http://schemas.microsoft.com/office/drawing/2014/main" id="{7C2B093C-19F3-35EA-7EA7-30EC36FB4374}"/>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5F7AA7C-7725-B7E4-2E3C-E8ADB34A734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B7043A5-74CE-10B1-EA7A-3CB5A3F162E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0A5FA67-AACC-DA17-7A81-3A86D3B0B7C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15A698A1-9CD9-118C-BBE5-2DD866E6E498}"/>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D4565449-103D-3B98-B6A8-54CA0953626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DA37CAF-ECE9-955A-9ADC-8835795E5E2F}"/>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6BA8F41-0D84-AD01-DF0D-0FB3FD79664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F87AA68-0419-D4D4-63E0-51471539110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87617B66-C0D1-AAE6-C1E6-F0A368FD5FD2}"/>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F891CD66-519B-63EC-F0AF-41B88AA83DA3}"/>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FFC76ED8-D7A9-A536-0022-6495AE0A2643}"/>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23F98924-A088-AEC0-18D8-21CAAD2F894E}"/>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78876C70-0285-A642-60BD-653CEC807106}"/>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A8C6DA7A-D12B-29EE-6D75-D86E2906FA34}"/>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732B4D94-2D10-8FBA-60A9-FE1A8A744FA5}"/>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5426E175-D3DE-DFC8-A114-9E42E6455979}"/>
              </a:ext>
            </a:extLst>
          </p:cNvPr>
          <p:cNvSpPr txBox="1"/>
          <p:nvPr/>
        </p:nvSpPr>
        <p:spPr>
          <a:xfrm>
            <a:off x="10345741" y="4859029"/>
            <a:ext cx="1508760" cy="585216"/>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22" name="TextBox 21">
            <a:extLst>
              <a:ext uri="{FF2B5EF4-FFF2-40B4-BE49-F238E27FC236}">
                <a16:creationId xmlns:a16="http://schemas.microsoft.com/office/drawing/2014/main" id="{8794C193-E402-4EA0-E22B-75F0D84F2076}"/>
              </a:ext>
            </a:extLst>
          </p:cNvPr>
          <p:cNvSpPr txBox="1"/>
          <p:nvPr/>
        </p:nvSpPr>
        <p:spPr>
          <a:xfrm>
            <a:off x="1091878" y="1086992"/>
            <a:ext cx="384776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27" name="Title 3">
            <a:extLst>
              <a:ext uri="{FF2B5EF4-FFF2-40B4-BE49-F238E27FC236}">
                <a16:creationId xmlns:a16="http://schemas.microsoft.com/office/drawing/2014/main" id="{EFBF0AEB-9D19-49A2-C6EE-575CCE63093C}"/>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18570286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176BA-FEBE-4686-A03B-00BE23F53E3A}"/>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D1D8AEE-D4A3-2580-4AEA-ABC388E36A5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6FA6D98F-1C45-58DC-CE7C-B045D20AD1FC}"/>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05836A9A-FEC7-ADAA-6019-10104B37F596}"/>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3EAB045C-15F0-9208-A804-EBAE0BC91535}"/>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476517B-E719-5BC7-3893-1781CB5B957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01DC3FD1-A254-C3D3-3C4B-DAFBC9DF63EB}"/>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47DB1B63-F47E-6AF4-D9FC-91D89A9FE884}"/>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632555E9-08DF-5E73-3EFB-17A8395A7BF9}"/>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27B00B3-9586-3D78-993D-64221D334CC8}"/>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9B38568D-B77A-9033-D47C-2EB8A84A7599}"/>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0E46DD9B-A4B6-7945-94B1-481DA6245D8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31BE8000-4020-DE13-E670-93B9FB6746DF}"/>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CB6E1E2B-90CE-AD79-FEE5-001985019CF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0384F617-8D9C-11AB-1C67-42E9DC3DCD1C}"/>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D9864F71-1F08-C458-7F4B-0AE575F5ECAE}"/>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8BA9EDEA-BFB3-19BA-0A09-8CFBFF99CC5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F4F988AA-E737-E8DF-5A10-BE68954CF20B}"/>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700393A0-BD1D-B2DB-BFA8-AC8EB4F9E483}"/>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7AEA0FBD-3610-8037-8044-AC6B214EBB97}"/>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4719EEDC-16E8-0CC0-2073-C470F5A541ED}"/>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87D6C1D0-FC67-42BA-0197-8E36F11F8C5D}"/>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9F5D112D-7963-E774-E1BE-C5A5DF8322D9}"/>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CB9BF120-D491-4385-C6BC-C2238EE21AB4}"/>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4263C5BD-2A60-0CF0-C049-02F1F586C0DE}"/>
              </a:ext>
            </a:extLst>
          </p:cNvPr>
          <p:cNvSpPr txBox="1"/>
          <p:nvPr/>
        </p:nvSpPr>
        <p:spPr>
          <a:xfrm>
            <a:off x="10353496" y="4859029"/>
            <a:ext cx="1448917"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22" name="TextBox 21">
            <a:extLst>
              <a:ext uri="{FF2B5EF4-FFF2-40B4-BE49-F238E27FC236}">
                <a16:creationId xmlns:a16="http://schemas.microsoft.com/office/drawing/2014/main" id="{E5A50688-B2C2-73C9-131A-029937822108}"/>
              </a:ext>
            </a:extLst>
          </p:cNvPr>
          <p:cNvSpPr txBox="1"/>
          <p:nvPr/>
        </p:nvSpPr>
        <p:spPr>
          <a:xfrm>
            <a:off x="1091878" y="1086992"/>
            <a:ext cx="390432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27" name="Title 3">
            <a:extLst>
              <a:ext uri="{FF2B5EF4-FFF2-40B4-BE49-F238E27FC236}">
                <a16:creationId xmlns:a16="http://schemas.microsoft.com/office/drawing/2014/main" id="{28D464F6-C0B3-4D1D-D3F7-A9BB516A1A06}"/>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7EA873A2-106D-3E30-79E7-EF467B95E31D}"/>
              </a:ext>
            </a:extLst>
          </p:cNvPr>
          <p:cNvPicPr>
            <a:picLocks noChangeAspect="1"/>
          </p:cNvPicPr>
          <p:nvPr/>
        </p:nvPicPr>
        <p:blipFill>
          <a:blip r:embed="rId6"/>
          <a:stretch>
            <a:fillRect/>
          </a:stretch>
        </p:blipFill>
        <p:spPr>
          <a:xfrm>
            <a:off x="555433" y="1801368"/>
            <a:ext cx="3475796" cy="658368"/>
          </a:xfrm>
          <a:prstGeom prst="rect">
            <a:avLst/>
          </a:prstGeom>
        </p:spPr>
      </p:pic>
      <p:sp>
        <p:nvSpPr>
          <p:cNvPr id="6" name="Rectangle: Rounded Corners 5">
            <a:extLst>
              <a:ext uri="{FF2B5EF4-FFF2-40B4-BE49-F238E27FC236}">
                <a16:creationId xmlns:a16="http://schemas.microsoft.com/office/drawing/2014/main" id="{88FD27E3-A54F-2402-FF4B-3003F60264F2}"/>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46231044-AB55-03D6-2D9E-53E554E3AEC3}"/>
              </a:ext>
            </a:extLst>
          </p:cNvPr>
          <p:cNvSpPr txBox="1">
            <a:spLocks/>
          </p:cNvSpPr>
          <p:nvPr/>
        </p:nvSpPr>
        <p:spPr>
          <a:xfrm>
            <a:off x="827252" y="2615490"/>
            <a:ext cx="8156492"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Exhibits a growth mindset, viewing change as an opportunity</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Turns potential change disruptions into personal development pathways</a:t>
            </a:r>
          </a:p>
        </p:txBody>
      </p:sp>
      <p:pic>
        <p:nvPicPr>
          <p:cNvPr id="21" name="Picture 20" descr="A black background with a black square&#10;&#10;Description automatically generated with medium confidence">
            <a:extLst>
              <a:ext uri="{FF2B5EF4-FFF2-40B4-BE49-F238E27FC236}">
                <a16:creationId xmlns:a16="http://schemas.microsoft.com/office/drawing/2014/main" id="{89A7E485-D76A-31F2-D4B7-07BF63F0A64F}"/>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56358"/>
            <a:ext cx="1757812" cy="1512750"/>
          </a:xfrm>
          <a:prstGeom prst="rect">
            <a:avLst/>
          </a:prstGeom>
        </p:spPr>
      </p:pic>
      <p:sp>
        <p:nvSpPr>
          <p:cNvPr id="28" name="TextBox 27">
            <a:extLst>
              <a:ext uri="{FF2B5EF4-FFF2-40B4-BE49-F238E27FC236}">
                <a16:creationId xmlns:a16="http://schemas.microsoft.com/office/drawing/2014/main" id="{0E88C967-1A4C-58BC-3B8A-310083202C83}"/>
              </a:ext>
            </a:extLst>
          </p:cNvPr>
          <p:cNvSpPr txBox="1"/>
          <p:nvPr/>
        </p:nvSpPr>
        <p:spPr>
          <a:xfrm>
            <a:off x="10351558" y="4859028"/>
            <a:ext cx="1452794" cy="585216"/>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Tree>
    <p:custDataLst>
      <p:tags r:id="rId1"/>
    </p:custDataLst>
    <p:extLst>
      <p:ext uri="{BB962C8B-B14F-4D97-AF65-F5344CB8AC3E}">
        <p14:creationId xmlns:p14="http://schemas.microsoft.com/office/powerpoint/2010/main" val="3352431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675" decel="100000" fill="hold"/>
                                        <p:tgtEl>
                                          <p:spTgt spid="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675" decel="100000" fill="hold"/>
                                        <p:tgtEl>
                                          <p:spTgt spid="12"/>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anim calcmode="lin" valueType="num">
                                      <p:cBhvr>
                                        <p:cTn id="26" dur="750" fill="hold"/>
                                        <p:tgtEl>
                                          <p:spTgt spid="28"/>
                                        </p:tgtEl>
                                        <p:attrNameLst>
                                          <p:attrName>ppt_x</p:attrName>
                                        </p:attrNameLst>
                                      </p:cBhvr>
                                      <p:tavLst>
                                        <p:tav tm="0">
                                          <p:val>
                                            <p:strVal val="#ppt_x"/>
                                          </p:val>
                                        </p:tav>
                                        <p:tav tm="100000">
                                          <p:val>
                                            <p:strVal val="#ppt_x"/>
                                          </p:val>
                                        </p:tav>
                                      </p:tavLst>
                                    </p:anim>
                                    <p:anim calcmode="lin" valueType="num">
                                      <p:cBhvr>
                                        <p:cTn id="27" dur="675" decel="100000" fill="hold"/>
                                        <p:tgtEl>
                                          <p:spTgt spid="2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AB407-E61D-C786-553A-37447915D6E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E1A71F8-8885-BCDC-BB98-CB0C1F098DEB}"/>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46A2C1E0-DEAE-528C-3481-FB4F650CDB32}"/>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3204607C-FF12-E052-58D1-CFAF1391E205}"/>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E1366139-70E3-87D8-50A5-BA5D7E250306}"/>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D78D8C3-852D-E572-5ACE-B0D8D502BDA3}"/>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5058A7A-E228-D89A-B1EB-05DCD8A7197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FF6CEEE3-B91F-482C-B4E1-C54C070CBA7D}"/>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A3C121F1-CF30-175B-6484-422D15468B0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5264EE91-C7B7-C696-A4BA-3C18D6384FF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8DC9C74-DB3A-9306-EFC3-1014CC58760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6BD12419-208E-369D-5FD6-E50E295DFA5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9A8287BD-3240-C841-2B66-62CDD16280CC}"/>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01D7B25-139A-7C85-F000-08E9AFD10523}"/>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929FC69-12EA-1F33-E0A0-FA9561DA46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6C2CECA0-5361-A081-6BDA-DADDFBE47CA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580D04ED-AAD0-4396-2B8B-2A4168B6086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468861CC-FB24-A8AB-AC7C-12947C4DEB62}"/>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CA092252-BCEE-AE03-EEEC-23F811016513}"/>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C703EFFE-10FD-7EEB-8A20-6988C92B4630}"/>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B1792E9-B576-953A-23CC-E7BD3A99EE98}"/>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A9AFD5CA-DD51-D165-6487-CAB2477AA73F}"/>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D6026AE0-DCA3-B1C1-9F36-86AFD67A7009}"/>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3290C767-4548-A107-C897-CB2D0F52CAF3}"/>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57DCA4AE-5AE7-D6D0-39D2-A0FBC0D95341}"/>
              </a:ext>
            </a:extLst>
          </p:cNvPr>
          <p:cNvSpPr txBox="1"/>
          <p:nvPr/>
        </p:nvSpPr>
        <p:spPr>
          <a:xfrm>
            <a:off x="10361252" y="4859029"/>
            <a:ext cx="1433405"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22" name="TextBox 21">
            <a:extLst>
              <a:ext uri="{FF2B5EF4-FFF2-40B4-BE49-F238E27FC236}">
                <a16:creationId xmlns:a16="http://schemas.microsoft.com/office/drawing/2014/main" id="{72063FCC-E381-5D28-CD5C-AD1A7BE2E81C}"/>
              </a:ext>
            </a:extLst>
          </p:cNvPr>
          <p:cNvSpPr txBox="1"/>
          <p:nvPr/>
        </p:nvSpPr>
        <p:spPr>
          <a:xfrm>
            <a:off x="1091878" y="1086992"/>
            <a:ext cx="390432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27" name="Title 3">
            <a:extLst>
              <a:ext uri="{FF2B5EF4-FFF2-40B4-BE49-F238E27FC236}">
                <a16:creationId xmlns:a16="http://schemas.microsoft.com/office/drawing/2014/main" id="{0CA35383-2EE5-786E-85A8-F3873E41E0F9}"/>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18923B07-C637-87AD-D2C3-34529407E45F}"/>
              </a:ext>
            </a:extLst>
          </p:cNvPr>
          <p:cNvSpPr/>
          <p:nvPr/>
        </p:nvSpPr>
        <p:spPr>
          <a:xfrm>
            <a:off x="4113406" y="1801368"/>
            <a:ext cx="3419856" cy="658368"/>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C349A1D8-488C-6857-B368-4144D5F3BAE6}"/>
              </a:ext>
            </a:extLst>
          </p:cNvPr>
          <p:cNvGrpSpPr/>
          <p:nvPr/>
        </p:nvGrpSpPr>
        <p:grpSpPr>
          <a:xfrm>
            <a:off x="4224292" y="1965960"/>
            <a:ext cx="338328" cy="338328"/>
            <a:chOff x="687637" y="2265052"/>
            <a:chExt cx="338328" cy="338328"/>
          </a:xfrm>
        </p:grpSpPr>
        <p:sp>
          <p:nvSpPr>
            <p:cNvPr id="41" name="Oval 40">
              <a:extLst>
                <a:ext uri="{FF2B5EF4-FFF2-40B4-BE49-F238E27FC236}">
                  <a16:creationId xmlns:a16="http://schemas.microsoft.com/office/drawing/2014/main" id="{184FE7D0-C8E4-9B82-A739-49C5DFFFDEC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19A2875C-D457-086A-45FB-466A8BDAC507}"/>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3" name="Rectangle: Rounded Corners 42">
            <a:extLst>
              <a:ext uri="{FF2B5EF4-FFF2-40B4-BE49-F238E27FC236}">
                <a16:creationId xmlns:a16="http://schemas.microsoft.com/office/drawing/2014/main" id="{8E1CECEF-486E-3970-7DCB-B9557D47A92B}"/>
              </a:ext>
            </a:extLst>
          </p:cNvPr>
          <p:cNvSpPr/>
          <p:nvPr/>
        </p:nvSpPr>
        <p:spPr>
          <a:xfrm>
            <a:off x="548640" y="2459736"/>
            <a:ext cx="10552176" cy="381304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B4EF8D38-B246-646E-1EE2-F7E95F964C0E}"/>
              </a:ext>
            </a:extLst>
          </p:cNvPr>
          <p:cNvSpPr txBox="1">
            <a:spLocks/>
          </p:cNvSpPr>
          <p:nvPr/>
        </p:nvSpPr>
        <p:spPr>
          <a:xfrm>
            <a:off x="768096"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will seek to deal with the uncertainty that change can bring. Some types will be more aware of the future possibilities within change; others will be more aware of current practical needs.</a:t>
            </a:r>
          </a:p>
        </p:txBody>
      </p:sp>
      <p:grpSp>
        <p:nvGrpSpPr>
          <p:cNvPr id="45" name="Group 44">
            <a:extLst>
              <a:ext uri="{FF2B5EF4-FFF2-40B4-BE49-F238E27FC236}">
                <a16:creationId xmlns:a16="http://schemas.microsoft.com/office/drawing/2014/main" id="{38E3D3B1-2FEA-32D2-F3AC-7112B70C064D}"/>
              </a:ext>
            </a:extLst>
          </p:cNvPr>
          <p:cNvGrpSpPr/>
          <p:nvPr/>
        </p:nvGrpSpPr>
        <p:grpSpPr>
          <a:xfrm>
            <a:off x="10322673" y="4243254"/>
            <a:ext cx="1512750" cy="1757812"/>
            <a:chOff x="8374316" y="4243254"/>
            <a:chExt cx="1512750"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C055539C-87B9-6531-4A93-78FA2E5A3A3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6CD0C013-067E-EAB4-412F-D4A64FB09A61}"/>
                </a:ext>
              </a:extLst>
            </p:cNvPr>
            <p:cNvSpPr txBox="1"/>
            <p:nvPr/>
          </p:nvSpPr>
          <p:spPr>
            <a:xfrm>
              <a:off x="8403201" y="4859028"/>
              <a:ext cx="1452794"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grpSp>
    </p:spTree>
    <p:custDataLst>
      <p:tags r:id="rId1"/>
    </p:custDataLst>
    <p:extLst>
      <p:ext uri="{BB962C8B-B14F-4D97-AF65-F5344CB8AC3E}">
        <p14:creationId xmlns:p14="http://schemas.microsoft.com/office/powerpoint/2010/main" val="293163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anim calcmode="lin" valueType="num">
                                      <p:cBhvr>
                                        <p:cTn id="19" dur="750" fill="hold"/>
                                        <p:tgtEl>
                                          <p:spTgt spid="43"/>
                                        </p:tgtEl>
                                        <p:attrNameLst>
                                          <p:attrName>ppt_x</p:attrName>
                                        </p:attrNameLst>
                                      </p:cBhvr>
                                      <p:tavLst>
                                        <p:tav tm="0">
                                          <p:val>
                                            <p:strVal val="#ppt_x"/>
                                          </p:val>
                                        </p:tav>
                                        <p:tav tm="100000">
                                          <p:val>
                                            <p:strVal val="#ppt_x"/>
                                          </p:val>
                                        </p:tav>
                                      </p:tavLst>
                                    </p:anim>
                                    <p:anim calcmode="lin" valueType="num">
                                      <p:cBhvr>
                                        <p:cTn id="20" dur="675" decel="100000" fill="hold"/>
                                        <p:tgtEl>
                                          <p:spTgt spid="4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750"/>
                                        <p:tgtEl>
                                          <p:spTgt spid="44"/>
                                        </p:tgtEl>
                                      </p:cBhvr>
                                    </p:animEffect>
                                    <p:anim calcmode="lin" valueType="num">
                                      <p:cBhvr>
                                        <p:cTn id="25" dur="750" fill="hold"/>
                                        <p:tgtEl>
                                          <p:spTgt spid="44"/>
                                        </p:tgtEl>
                                        <p:attrNameLst>
                                          <p:attrName>ppt_x</p:attrName>
                                        </p:attrNameLst>
                                      </p:cBhvr>
                                      <p:tavLst>
                                        <p:tav tm="0">
                                          <p:val>
                                            <p:strVal val="#ppt_x"/>
                                          </p:val>
                                        </p:tav>
                                        <p:tav tm="100000">
                                          <p:val>
                                            <p:strVal val="#ppt_x"/>
                                          </p:val>
                                        </p:tav>
                                      </p:tavLst>
                                    </p:anim>
                                    <p:anim calcmode="lin" valueType="num">
                                      <p:cBhvr>
                                        <p:cTn id="26" dur="675" decel="100000" fill="hold"/>
                                        <p:tgtEl>
                                          <p:spTgt spid="44"/>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anim calcmode="lin" valueType="num">
                                      <p:cBhvr>
                                        <p:cTn id="31" dur="750" fill="hold"/>
                                        <p:tgtEl>
                                          <p:spTgt spid="45"/>
                                        </p:tgtEl>
                                        <p:attrNameLst>
                                          <p:attrName>ppt_x</p:attrName>
                                        </p:attrNameLst>
                                      </p:cBhvr>
                                      <p:tavLst>
                                        <p:tav tm="0">
                                          <p:val>
                                            <p:strVal val="#ppt_x"/>
                                          </p:val>
                                        </p:tav>
                                        <p:tav tm="100000">
                                          <p:val>
                                            <p:strVal val="#ppt_x"/>
                                          </p:val>
                                        </p:tav>
                                      </p:tavLst>
                                    </p:anim>
                                    <p:anim calcmode="lin" valueType="num">
                                      <p:cBhvr>
                                        <p:cTn id="32" dur="675" decel="100000" fill="hold"/>
                                        <p:tgtEl>
                                          <p:spTgt spid="45"/>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animBg="1"/>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07930-04F0-1967-5C38-2F2361F1EDD0}"/>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C81B2CC3-679F-F4D0-BCC0-70B5F67A9223}"/>
              </a:ext>
            </a:extLst>
          </p:cNvPr>
          <p:cNvSpPr txBox="1"/>
          <p:nvPr/>
        </p:nvSpPr>
        <p:spPr>
          <a:xfrm>
            <a:off x="1091878" y="1086992"/>
            <a:ext cx="3909896"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4" name="Title 3">
            <a:extLst>
              <a:ext uri="{FF2B5EF4-FFF2-40B4-BE49-F238E27FC236}">
                <a16:creationId xmlns:a16="http://schemas.microsoft.com/office/drawing/2014/main" id="{9522E2D7-C7BF-F913-9490-52FB44AA911D}"/>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7B5CA3F9-78C8-5001-5BEA-07D9FE7552C4}"/>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80DF06D1-0EA4-DBAE-66F9-11A4809BDE29}"/>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6DCB13A6-2E77-891F-7A78-E38B19E53836}"/>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CC1DDCCF-F5DF-5BA3-8C64-53EC963D3FF5}"/>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9B344D91-DCC9-4B7B-E223-249C2DF9697C}"/>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BAA0753B-8909-66D2-DD11-DC52F2554D06}"/>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5E86C6AC-1454-DCEE-37D4-A5DAD7407E47}"/>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1960615B-975F-EAE0-01BC-284C028672D4}"/>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408B9478-3BC6-5AB4-3593-71C70717EFBB}"/>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42472705-1585-973E-4684-23E492497DE5}"/>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7C8FDF0F-FFE3-421B-7B63-5D31CA3D5E8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91CDBE9-8A3B-0B28-C1E9-FE54809CB67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7BBBF801-7638-835C-2C9B-7EDC2EB9719C}"/>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D6C2EF7E-FF8D-500C-CB00-8E0F1704E4D1}"/>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150FC0AD-93DA-A7E9-B338-809A960E3BC9}"/>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4722151D-DDBE-8E7E-2158-9606235DC8BB}"/>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4763E0A8-659E-4073-CF42-4ABA0D40F83E}"/>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126EF6CA-3FF8-2FF6-B8B6-A322AB6FB3F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E24580C2-72EF-8CF3-CEEC-1F0C42CB74B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7E0321C2-369B-0C31-EFBD-CD50AD98B56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98CE03C5-FFAD-52E4-D025-A21AE4FA71D3}"/>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AE3C4844-E765-DD45-9299-7508E0700E0D}"/>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553A5BAC-17E6-39F2-5361-6CCEF0EA1B11}"/>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62856" y="4377926"/>
            <a:ext cx="1755648" cy="1508760"/>
          </a:xfrm>
          <a:prstGeom prst="rect">
            <a:avLst/>
          </a:prstGeom>
        </p:spPr>
      </p:pic>
      <p:sp>
        <p:nvSpPr>
          <p:cNvPr id="16" name="Rectangle: Rounded Corners 15">
            <a:extLst>
              <a:ext uri="{FF2B5EF4-FFF2-40B4-BE49-F238E27FC236}">
                <a16:creationId xmlns:a16="http://schemas.microsoft.com/office/drawing/2014/main" id="{A471E27B-3D4B-9141-E9A5-3128078AE30C}"/>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A1F63721-68A7-91D4-CCCB-F801A927874E}"/>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5F661FD2-D565-0B7C-A3FC-7D15B1C06D66}"/>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D1F7ABB0-E0A8-AA74-6146-23A25420D006}"/>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085E5EE1-BF4F-6B55-53CB-8651D4C73B0F}"/>
              </a:ext>
            </a:extLst>
          </p:cNvPr>
          <p:cNvSpPr txBox="1"/>
          <p:nvPr/>
        </p:nvSpPr>
        <p:spPr>
          <a:xfrm>
            <a:off x="10613455" y="4870696"/>
            <a:ext cx="1454450"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21" name="Rectangle: Rounded Corners 20">
            <a:extLst>
              <a:ext uri="{FF2B5EF4-FFF2-40B4-BE49-F238E27FC236}">
                <a16:creationId xmlns:a16="http://schemas.microsoft.com/office/drawing/2014/main" id="{43486937-6683-6D57-0691-A7D5C6CC4B60}"/>
              </a:ext>
            </a:extLst>
          </p:cNvPr>
          <p:cNvSpPr/>
          <p:nvPr/>
        </p:nvSpPr>
        <p:spPr>
          <a:xfrm>
            <a:off x="484913" y="1568569"/>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8F0C17CE-64DC-40E2-3C31-A7EEDFCED53D}"/>
              </a:ext>
            </a:extLst>
          </p:cNvPr>
          <p:cNvSpPr txBox="1">
            <a:spLocks/>
          </p:cNvSpPr>
          <p:nvPr/>
        </p:nvSpPr>
        <p:spPr>
          <a:xfrm>
            <a:off x="555433" y="1663728"/>
            <a:ext cx="10030867"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Introversion &amp; Sensing (IS) Preferences :</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often respond to uncertainty with quiet steadiness, drawing on your past experiences to navigate change.</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focus on what’s tangible and proven, offering calm reassurance during disruption.</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willing to experiment beyond known approaches even if the path forward isn’t yet fully defined.</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open to sharing your insights with others more readily; your observations can help steady the wider team.</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Introversion &amp; Intuition (IN) Preferences :</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reflect deeply on change, often uncovering patterns and long-term meaning within uncertainty.</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find internal motivation to change by connecting it to a personal or visionary purpose.</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Balance inner processing with outward communication; your insights can shape and guide others if shared.</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Take care not to get stuck in analysis or future scenarios; bring your vision into practical steps.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7E43FE2B-474C-D74D-B6EF-B18250248ED0}"/>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63769" y="4374849"/>
            <a:ext cx="1757812" cy="1512750"/>
          </a:xfrm>
          <a:prstGeom prst="rect">
            <a:avLst/>
          </a:prstGeom>
        </p:spPr>
      </p:pic>
      <p:sp>
        <p:nvSpPr>
          <p:cNvPr id="13" name="TextBox 12">
            <a:extLst>
              <a:ext uri="{FF2B5EF4-FFF2-40B4-BE49-F238E27FC236}">
                <a16:creationId xmlns:a16="http://schemas.microsoft.com/office/drawing/2014/main" id="{6E6EBB5C-4D9F-8F7B-DB8C-991CE097564F}"/>
              </a:ext>
            </a:extLst>
          </p:cNvPr>
          <p:cNvSpPr txBox="1"/>
          <p:nvPr/>
        </p:nvSpPr>
        <p:spPr>
          <a:xfrm>
            <a:off x="10618612" y="4868092"/>
            <a:ext cx="1445940"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Tree>
    <p:custDataLst>
      <p:tags r:id="rId1"/>
    </p:custDataLst>
    <p:extLst>
      <p:ext uri="{BB962C8B-B14F-4D97-AF65-F5344CB8AC3E}">
        <p14:creationId xmlns:p14="http://schemas.microsoft.com/office/powerpoint/2010/main" val="48355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5BDD-793F-97C7-198C-9363FAE460B5}"/>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E3980ABA-143E-0BED-E5C2-6B523F80BF50}"/>
              </a:ext>
            </a:extLst>
          </p:cNvPr>
          <p:cNvSpPr txBox="1"/>
          <p:nvPr/>
        </p:nvSpPr>
        <p:spPr>
          <a:xfrm>
            <a:off x="1091878" y="1086992"/>
            <a:ext cx="3819487"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4" name="Title 3">
            <a:extLst>
              <a:ext uri="{FF2B5EF4-FFF2-40B4-BE49-F238E27FC236}">
                <a16:creationId xmlns:a16="http://schemas.microsoft.com/office/drawing/2014/main" id="{32EAA573-8E11-161D-2F74-3893FF446542}"/>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 name="Rectangle: Rounded Corners 2">
            <a:extLst>
              <a:ext uri="{FF2B5EF4-FFF2-40B4-BE49-F238E27FC236}">
                <a16:creationId xmlns:a16="http://schemas.microsoft.com/office/drawing/2014/main" id="{D272B623-6F6D-407F-C7C8-14B1AEC9AB76}"/>
              </a:ext>
            </a:extLst>
          </p:cNvPr>
          <p:cNvSpPr/>
          <p:nvPr/>
        </p:nvSpPr>
        <p:spPr>
          <a:xfrm>
            <a:off x="545522" y="3067269"/>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FBD93CC-12E9-021F-FCBB-5B85212CEBEE}"/>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rId4" action="ppaction://hlinksldjump"/>
              <a:extLst>
                <a:ext uri="{FF2B5EF4-FFF2-40B4-BE49-F238E27FC236}">
                  <a16:creationId xmlns:a16="http://schemas.microsoft.com/office/drawing/2014/main" id="{C0D282E0-1EB4-DD12-E39A-7D29F8FB5C4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B2E9464B-300D-C2F5-7D10-6A5D2F143928}"/>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81ADDFD8-5E4B-57B1-541B-1B01C602028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AFD186D6-BCF6-F1F1-157A-08D0BC98DC88}"/>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E2C028B5-6029-A00A-AE65-309427D931F8}"/>
              </a:ext>
            </a:extLst>
          </p:cNvPr>
          <p:cNvGrpSpPr/>
          <p:nvPr/>
        </p:nvGrpSpPr>
        <p:grpSpPr>
          <a:xfrm>
            <a:off x="4113407" y="2459736"/>
            <a:ext cx="3418829" cy="652657"/>
            <a:chOff x="4113407" y="2214340"/>
            <a:chExt cx="3418829" cy="652657"/>
          </a:xfrm>
          <a:solidFill>
            <a:schemeClr val="tx2"/>
          </a:solidFill>
        </p:grpSpPr>
        <p:grpSp>
          <p:nvGrpSpPr>
            <p:cNvPr id="34" name="Group 33">
              <a:extLst>
                <a:ext uri="{FF2B5EF4-FFF2-40B4-BE49-F238E27FC236}">
                  <a16:creationId xmlns:a16="http://schemas.microsoft.com/office/drawing/2014/main" id="{03197A90-14CE-5E54-894D-6E8774A0B427}"/>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7C297F33-7767-5FCB-9B74-7FDE83EE9673}"/>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9E42C18-D38A-E4DA-858E-DD61C5F1E29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92319599-F3B9-7C3C-814F-D7B35C3A73C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9950AFEF-8802-123D-9706-2113649E632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1F9C7184-6018-BCBC-1080-20F48002D007}"/>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18AE3CDE-1FC0-3E22-FE05-8E8F1BE8BDB6}"/>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EF74F35A-8110-88C8-C3EA-DB60EB779B71}"/>
              </a:ext>
            </a:extLst>
          </p:cNvPr>
          <p:cNvGrpSpPr/>
          <p:nvPr/>
        </p:nvGrpSpPr>
        <p:grpSpPr>
          <a:xfrm>
            <a:off x="7681292" y="2459736"/>
            <a:ext cx="3418829" cy="652657"/>
            <a:chOff x="7681292" y="2214340"/>
            <a:chExt cx="3418829" cy="652657"/>
          </a:xfrm>
          <a:solidFill>
            <a:schemeClr val="tx2"/>
          </a:solidFill>
        </p:grpSpPr>
        <p:grpSp>
          <p:nvGrpSpPr>
            <p:cNvPr id="35" name="Group 34">
              <a:extLst>
                <a:ext uri="{FF2B5EF4-FFF2-40B4-BE49-F238E27FC236}">
                  <a16:creationId xmlns:a16="http://schemas.microsoft.com/office/drawing/2014/main" id="{BDD1F554-F165-D938-973C-3591C7A63719}"/>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18C12EF4-5073-8A84-1A30-93AAE869A539}"/>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A8BC7C9A-70F0-8FD7-4481-FAAB2B85C7C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579E3CDA-05AD-E328-BE97-3321DE6CE94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BB3F9B57-1001-2D4B-F046-F417114D52FE}"/>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69FF1544-B837-06DA-07D2-6DDC79ECA6F6}"/>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47273B5E-FC0A-811B-EB26-8B5338DA426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FFA3856D-7EDD-374E-293B-8B71532760FE}"/>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62856" y="4377926"/>
            <a:ext cx="1755648" cy="1508760"/>
          </a:xfrm>
          <a:prstGeom prst="rect">
            <a:avLst/>
          </a:prstGeom>
        </p:spPr>
      </p:pic>
      <p:sp>
        <p:nvSpPr>
          <p:cNvPr id="16" name="Rectangle: Rounded Corners 15">
            <a:extLst>
              <a:ext uri="{FF2B5EF4-FFF2-40B4-BE49-F238E27FC236}">
                <a16:creationId xmlns:a16="http://schemas.microsoft.com/office/drawing/2014/main" id="{FFC2A523-D62F-31DA-3B04-97616161076F}"/>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91BA2F8F-F536-9B0D-B45E-B64BAD29DF45}"/>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A4916F90-FBE3-BC77-84FD-E54359F12005}"/>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E702D212-205B-C9E4-C2C3-05FAB9C49C8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63B2AD61-BBD3-A07E-9879-B4F4E9029A77}"/>
              </a:ext>
            </a:extLst>
          </p:cNvPr>
          <p:cNvSpPr txBox="1"/>
          <p:nvPr/>
        </p:nvSpPr>
        <p:spPr>
          <a:xfrm>
            <a:off x="10611529" y="4870696"/>
            <a:ext cx="1458302"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
        <p:nvSpPr>
          <p:cNvPr id="21" name="Rectangle: Rounded Corners 20">
            <a:extLst>
              <a:ext uri="{FF2B5EF4-FFF2-40B4-BE49-F238E27FC236}">
                <a16:creationId xmlns:a16="http://schemas.microsoft.com/office/drawing/2014/main" id="{B5CD6FF9-AF70-CC89-D53D-1FD41FEA6811}"/>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38BFA123-FC2C-685D-8A2B-FAA0D92A02DF}"/>
              </a:ext>
            </a:extLst>
          </p:cNvPr>
          <p:cNvSpPr txBox="1">
            <a:spLocks/>
          </p:cNvSpPr>
          <p:nvPr/>
        </p:nvSpPr>
        <p:spPr>
          <a:xfrm>
            <a:off x="552345" y="1637787"/>
            <a:ext cx="10033955"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Extraversion &amp; Sensing (ES)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take action quickly and keep momentum going, even in the face of uncertainty.</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stay grounded in the present and use practical experience to make forward progress.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Take time to reflect before acting; uncertainty may require strategic thinking rather than immediate response.</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open to exploring broader possibilities, not just what’s immediately observable or familiar.</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Extraversion &amp; Intuition (EN)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energize others with your forward-looking vision and ability to see opportunities in change.</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generate multiple creative responses to change and are quick to reframe challenges as growth opportunities.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Temper your enthusiasm with careful evaluation; ensure ideas are grounded and viable.</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Give others space to process change at their own pace, especially those who prefer incremental change over rapid transformation.</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24F8584D-87A1-5B07-12CB-F2995D29778C}"/>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463769" y="4374849"/>
            <a:ext cx="1757812" cy="1512750"/>
          </a:xfrm>
          <a:prstGeom prst="rect">
            <a:avLst/>
          </a:prstGeom>
        </p:spPr>
      </p:pic>
      <p:sp>
        <p:nvSpPr>
          <p:cNvPr id="13" name="TextBox 12">
            <a:extLst>
              <a:ext uri="{FF2B5EF4-FFF2-40B4-BE49-F238E27FC236}">
                <a16:creationId xmlns:a16="http://schemas.microsoft.com/office/drawing/2014/main" id="{A235ECD7-2339-AFC3-E76F-970AE3F52B83}"/>
              </a:ext>
            </a:extLst>
          </p:cNvPr>
          <p:cNvSpPr txBox="1"/>
          <p:nvPr/>
        </p:nvSpPr>
        <p:spPr>
          <a:xfrm>
            <a:off x="10614386" y="4868092"/>
            <a:ext cx="1454392" cy="523220"/>
          </a:xfrm>
          <a:prstGeom prst="rect">
            <a:avLst/>
          </a:prstGeom>
          <a:noFill/>
        </p:spPr>
        <p:txBody>
          <a:bodyPr wrap="square" rtlCol="0">
            <a:spAutoFit/>
          </a:bodyPr>
          <a:lstStyle/>
          <a:p>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Transforming Uncertainty</a:t>
            </a:r>
          </a:p>
        </p:txBody>
      </p:sp>
    </p:spTree>
    <p:custDataLst>
      <p:tags r:id="rId1"/>
    </p:custDataLst>
    <p:extLst>
      <p:ext uri="{BB962C8B-B14F-4D97-AF65-F5344CB8AC3E}">
        <p14:creationId xmlns:p14="http://schemas.microsoft.com/office/powerpoint/2010/main" val="237583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61EE1-4396-75CB-F62A-A7B4F6FC653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2CE8F654-8C5A-468F-EE99-93DF97A8EB2E}"/>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CB2A9527-9DED-C171-B6EE-8882D48BFC8F}"/>
              </a:ext>
            </a:extLst>
          </p:cNvPr>
          <p:cNvGrpSpPr/>
          <p:nvPr/>
        </p:nvGrpSpPr>
        <p:grpSpPr>
          <a:xfrm>
            <a:off x="4113407" y="2459736"/>
            <a:ext cx="3418829" cy="652657"/>
            <a:chOff x="4113407" y="2214340"/>
            <a:chExt cx="3418829" cy="652657"/>
          </a:xfrm>
          <a:solidFill>
            <a:schemeClr val="tx2"/>
          </a:solidFill>
        </p:grpSpPr>
        <p:sp>
          <p:nvSpPr>
            <p:cNvPr id="7" name="Rectangle: Rounded Corners 6">
              <a:hlinkClick r:id="rId4" action="ppaction://hlinksldjump"/>
              <a:extLst>
                <a:ext uri="{FF2B5EF4-FFF2-40B4-BE49-F238E27FC236}">
                  <a16:creationId xmlns:a16="http://schemas.microsoft.com/office/drawing/2014/main" id="{5969FD17-9629-60E8-243F-07FE88F67E21}"/>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27999A33-8034-4A4F-F9FD-DDE7182FA9C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3C3BAA3B-B22A-01C6-DADB-6546869815E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82AB3F9-EB02-05EC-49F8-DF773760EE3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7A5CBE62-1559-9BBF-69C9-09795D64030C}"/>
              </a:ext>
            </a:extLst>
          </p:cNvPr>
          <p:cNvGrpSpPr/>
          <p:nvPr/>
        </p:nvGrpSpPr>
        <p:grpSpPr>
          <a:xfrm>
            <a:off x="7681292" y="2459736"/>
            <a:ext cx="3418829" cy="652657"/>
            <a:chOff x="7681292" y="2214340"/>
            <a:chExt cx="3418829" cy="652657"/>
          </a:xfrm>
          <a:solidFill>
            <a:schemeClr val="tx2"/>
          </a:solidFill>
        </p:grpSpPr>
        <p:sp>
          <p:nvSpPr>
            <p:cNvPr id="17" name="Rectangle: Rounded Corners 16">
              <a:hlinkClick r:id="" action="ppaction://noaction"/>
              <a:extLst>
                <a:ext uri="{FF2B5EF4-FFF2-40B4-BE49-F238E27FC236}">
                  <a16:creationId xmlns:a16="http://schemas.microsoft.com/office/drawing/2014/main" id="{5AA341D5-A1E8-723B-75F1-C7938A84B92C}"/>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CF76FDA9-BAF8-7407-3BAF-84828F2EC40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18B2BBAF-F93C-5A15-831F-421E6273CCA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5C2FA8B-6B47-0A57-BE68-0CC4893613FF}"/>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B1A9807A-0A2D-4637-25CB-7B14D64646A4}"/>
              </a:ext>
            </a:extLst>
          </p:cNvPr>
          <p:cNvGrpSpPr/>
          <p:nvPr/>
        </p:nvGrpSpPr>
        <p:grpSpPr>
          <a:xfrm>
            <a:off x="555434" y="2459736"/>
            <a:ext cx="3418829" cy="645618"/>
            <a:chOff x="555434" y="2583107"/>
            <a:chExt cx="3418829" cy="645618"/>
          </a:xfrm>
          <a:solidFill>
            <a:schemeClr val="tx2"/>
          </a:solidFill>
        </p:grpSpPr>
        <p:sp>
          <p:nvSpPr>
            <p:cNvPr id="2" name="Rectangle: Rounded Corners 1">
              <a:hlinkClick r:id="" action="ppaction://hlinkshowjump?jump=nextslide"/>
              <a:extLst>
                <a:ext uri="{FF2B5EF4-FFF2-40B4-BE49-F238E27FC236}">
                  <a16:creationId xmlns:a16="http://schemas.microsoft.com/office/drawing/2014/main" id="{057BDA87-F0F1-D57E-A6B5-4D4B4CFD446F}"/>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79FC088C-5AF3-ADA3-09D1-3ADAF6FA993E}"/>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BDE9FB12-AD96-5916-C847-6BCAEC8670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9785E4B7-D11D-1210-7E14-45328CB5D0B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73E07997-D283-E70C-0C55-60F8A7057958}"/>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39DABAA4-EDD9-B32F-29E0-6FF9CD983E72}"/>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4668D55C-975D-94D8-0020-06D015A76E24}"/>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06DD034-C868-34BC-D467-4BDA5D93D982}"/>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D78FF313-7F98-BD95-BAD2-5F001EF50A29}"/>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C91E24C-1F8F-0AF2-7064-5A003C56F9D3}"/>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5C1C7665-6E19-7012-80D3-7A9D3641D0A1}"/>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EEC72F76-1A05-5E76-BF3F-9BFE4B79C0F7}"/>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2" name="TextBox 21">
            <a:extLst>
              <a:ext uri="{FF2B5EF4-FFF2-40B4-BE49-F238E27FC236}">
                <a16:creationId xmlns:a16="http://schemas.microsoft.com/office/drawing/2014/main" id="{BDEEBBE1-09E2-858C-94F9-61CEFC3465CC}"/>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7" name="Title 3">
            <a:extLst>
              <a:ext uri="{FF2B5EF4-FFF2-40B4-BE49-F238E27FC236}">
                <a16:creationId xmlns:a16="http://schemas.microsoft.com/office/drawing/2014/main" id="{8E89988D-F89C-2562-7EAB-3131C09CC93F}"/>
              </a:ext>
            </a:extLst>
          </p:cNvPr>
          <p:cNvSpPr>
            <a:spLocks noGrp="1"/>
          </p:cNvSpPr>
          <p:nvPr>
            <p:ph type="title"/>
          </p:nvPr>
        </p:nvSpPr>
        <p:spPr>
          <a:xfrm>
            <a:off x="767270" y="659995"/>
            <a:ext cx="10246896" cy="980098"/>
          </a:xfrm>
        </p:spPr>
        <p:txBody>
          <a:bodyPr anchor="t"/>
          <a:lstStyle/>
          <a:p>
            <a:r>
              <a:rPr lang="en-GB" sz="3600"/>
              <a:t>Advanced Skills</a:t>
            </a:r>
          </a:p>
        </p:txBody>
      </p:sp>
    </p:spTree>
    <p:custDataLst>
      <p:tags r:id="rId1"/>
    </p:custDataLst>
    <p:extLst>
      <p:ext uri="{BB962C8B-B14F-4D97-AF65-F5344CB8AC3E}">
        <p14:creationId xmlns:p14="http://schemas.microsoft.com/office/powerpoint/2010/main" val="3341277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5DA21-39FB-3F49-07C2-AC6DD839E214}"/>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685AAF94-2FDF-47B4-8519-3F10B3C9E9CD}"/>
              </a:ext>
            </a:extLst>
          </p:cNvPr>
          <p:cNvGraphicFramePr>
            <a:graphicFrameLocks noGrp="1"/>
          </p:cNvGraphicFramePr>
          <p:nvPr>
            <p:extLst>
              <p:ext uri="{D42A27DB-BD31-4B8C-83A1-F6EECF244321}">
                <p14:modId xmlns:p14="http://schemas.microsoft.com/office/powerpoint/2010/main" val="3383759486"/>
              </p:ext>
            </p:extLst>
          </p:nvPr>
        </p:nvGraphicFramePr>
        <p:xfrm>
          <a:off x="1043120" y="1682761"/>
          <a:ext cx="10105761" cy="4321556"/>
        </p:xfrm>
        <a:graphic>
          <a:graphicData uri="http://schemas.openxmlformats.org/drawingml/2006/table">
            <a:tbl>
              <a:tblPr>
                <a:tableStyleId>{5C22544A-7EE6-4342-B048-85BDC9FD1C3A}</a:tableStyleId>
              </a:tblPr>
              <a:tblGrid>
                <a:gridCol w="2772817">
                  <a:extLst>
                    <a:ext uri="{9D8B030D-6E8A-4147-A177-3AD203B41FA5}">
                      <a16:colId xmlns:a16="http://schemas.microsoft.com/office/drawing/2014/main" val="1988431367"/>
                    </a:ext>
                  </a:extLst>
                </a:gridCol>
                <a:gridCol w="7332944">
                  <a:extLst>
                    <a:ext uri="{9D8B030D-6E8A-4147-A177-3AD203B41FA5}">
                      <a16:colId xmlns:a16="http://schemas.microsoft.com/office/drawing/2014/main" val="3553632243"/>
                    </a:ext>
                  </a:extLst>
                </a:gridCol>
              </a:tblGrid>
              <a:tr h="695044">
                <a:tc>
                  <a:txBody>
                    <a:bodyPr/>
                    <a:lstStyle/>
                    <a:p>
                      <a:pPr marL="0" marR="0">
                        <a:lnSpc>
                          <a:spcPct val="100000"/>
                        </a:lnSpc>
                        <a:spcBef>
                          <a:spcPts val="0"/>
                        </a:spcBef>
                        <a:spcAft>
                          <a:spcPts val="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Extraversion &amp; Sensing </a:t>
                      </a:r>
                    </a:p>
                    <a:p>
                      <a:pPr marL="0" marR="0">
                        <a:lnSpc>
                          <a:spcPct val="100000"/>
                        </a:lnSpc>
                        <a:spcBef>
                          <a:spcPts val="0"/>
                        </a:spcBef>
                        <a:spcAft>
                          <a:spcPts val="0"/>
                        </a:spcAft>
                      </a:pPr>
                      <a:r>
                        <a:rPr lang="en-US" sz="16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(ES) Preferences</a:t>
                      </a:r>
                      <a:endParaRPr lang="en-US" sz="16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4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Immediate, observable changes and practical actions that can be taken right now.</a:t>
                      </a:r>
                    </a:p>
                    <a:p>
                      <a:pPr marL="0" marR="0" lvl="0" indent="0">
                        <a:lnSpc>
                          <a:spcPct val="100000"/>
                        </a:lnSpc>
                        <a:spcBef>
                          <a:spcPts val="0"/>
                        </a:spcBef>
                        <a:spcAft>
                          <a:spcPts val="0"/>
                        </a:spcAft>
                        <a:buSzPts val="1000"/>
                        <a:buFont typeface="Symbol" panose="05050102010706020507" pitchFamily="18" charset="2"/>
                        <a:buNone/>
                        <a:tabLst>
                          <a:tab pos="228600" algn="l"/>
                        </a:tabLst>
                      </a:pPr>
                      <a:endPar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p>
                      <a:pPr marL="0" marR="0" lvl="0" indent="0">
                        <a:lnSpc>
                          <a:spcPct val="100000"/>
                        </a:lnSpc>
                        <a:spcBef>
                          <a:spcPts val="0"/>
                        </a:spcBef>
                        <a:spcAft>
                          <a:spcPts val="0"/>
                        </a:spcAft>
                        <a:buSzPts val="1000"/>
                        <a:buFont typeface="Symbol" panose="05050102010706020507" pitchFamily="18" charset="2"/>
                        <a:buNone/>
                        <a:tabLst>
                          <a:tab pos="228600" algn="l"/>
                        </a:tabLst>
                      </a:pPr>
                      <a:r>
                        <a:rPr lang="en-US" sz="14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Long-term implications, bigger picture connections, or future trends.</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9043468"/>
                  </a:ext>
                </a:extLst>
              </a:tr>
              <a:tr h="804672">
                <a:tc>
                  <a:txBody>
                    <a:bodyPr/>
                    <a:lstStyle/>
                    <a:p>
                      <a:pPr marL="0" marR="0">
                        <a:lnSpc>
                          <a:spcPct val="100000"/>
                        </a:lnSpc>
                        <a:spcBef>
                          <a:spcPts val="0"/>
                        </a:spcBef>
                        <a:spcAft>
                          <a:spcPts val="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Extraversion &amp; Intuition </a:t>
                      </a:r>
                    </a:p>
                    <a:p>
                      <a:pPr marL="0" marR="0">
                        <a:lnSpc>
                          <a:spcPct val="100000"/>
                        </a:lnSpc>
                        <a:spcBef>
                          <a:spcPts val="0"/>
                        </a:spcBef>
                        <a:spcAft>
                          <a:spcPts val="0"/>
                        </a:spcAft>
                      </a:pPr>
                      <a:r>
                        <a:rPr lang="en-US" sz="16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(EN) Preferences</a:t>
                      </a:r>
                      <a:endParaRPr lang="en-US" sz="16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4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Possibilities, future outcomes, and opportunities that change could lead to.</a:t>
                      </a: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endPar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p>
                      <a:pPr marL="0" marR="0" lvl="0" indent="0" algn="l" defTabSz="914400" rtl="0" eaLnBrk="1" latinLnBrk="0" hangingPunct="1">
                        <a:lnSpc>
                          <a:spcPct val="100000"/>
                        </a:lnSpc>
                        <a:spcBef>
                          <a:spcPts val="0"/>
                        </a:spcBef>
                        <a:spcAft>
                          <a:spcPts val="0"/>
                        </a:spcAft>
                        <a:buSzPts val="1000"/>
                        <a:buFont typeface="Symbol" panose="05050102010706020507" pitchFamily="18" charset="2"/>
                        <a:buNone/>
                        <a:tabLst>
                          <a:tab pos="228600" algn="l"/>
                        </a:tabLst>
                      </a:pPr>
                      <a:r>
                        <a:rPr lang="en-US" sz="1400" b="1"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may neglect: </a:t>
                      </a:r>
                      <a:r>
                        <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rPr>
                        <a:t>Step-by-step follow-through and present-moment realities.</a:t>
                      </a: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8167448"/>
                  </a:ext>
                </a:extLst>
              </a:tr>
              <a:tr h="854810">
                <a:tc>
                  <a:txBody>
                    <a:bodyPr/>
                    <a:lstStyle/>
                    <a:p>
                      <a:pPr marL="0" marR="0">
                        <a:lnSpc>
                          <a:spcPct val="100000"/>
                        </a:lnSpc>
                        <a:spcBef>
                          <a:spcPts val="0"/>
                        </a:spcBef>
                        <a:spcAft>
                          <a:spcPts val="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Introversion &amp; Sensing </a:t>
                      </a:r>
                    </a:p>
                    <a:p>
                      <a:pPr marL="0" marR="0">
                        <a:lnSpc>
                          <a:spcPct val="100000"/>
                        </a:lnSpc>
                        <a:spcBef>
                          <a:spcPts val="0"/>
                        </a:spcBef>
                        <a:spcAft>
                          <a:spcPts val="0"/>
                        </a:spcAft>
                      </a:pPr>
                      <a:r>
                        <a:rPr lang="en-US" sz="16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(IS) Preferences</a:t>
                      </a:r>
                      <a:endParaRPr lang="en-US" sz="16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15000"/>
                        </a:lnSpc>
                        <a:spcBef>
                          <a:spcPts val="600"/>
                        </a:spcBef>
                        <a:spcAft>
                          <a:spcPts val="800"/>
                        </a:spcAft>
                        <a:buSzPts val="1000"/>
                        <a:buFont typeface="Symbol" panose="05050102010706020507" pitchFamily="18" charset="2"/>
                        <a:buNone/>
                        <a:tabLst>
                          <a:tab pos="247015" algn="l"/>
                        </a:tabLst>
                      </a:pPr>
                      <a:r>
                        <a:rPr lang="en-US" sz="14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400">
                          <a:solidFill>
                            <a:srgbClr val="114853"/>
                          </a:solidFill>
                          <a:effectLst/>
                          <a:latin typeface="Open Sans" panose="020B0606030504020204" pitchFamily="34" charset="0"/>
                          <a:ea typeface="Calibri" panose="020F0502020204030204" pitchFamily="34" charset="0"/>
                          <a:cs typeface="Open Sans" panose="020B0606030504020204" pitchFamily="34" charset="0"/>
                        </a:rPr>
                        <a:t>Past experiences, proven routines, and maintaining internal stability.</a:t>
                      </a:r>
                      <a:endParaRPr lang="en-US" sz="14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a:buNone/>
                      </a:pPr>
                      <a:r>
                        <a:rPr lang="en-US" sz="1400" b="1">
                          <a:solidFill>
                            <a:srgbClr val="114853"/>
                          </a:solidFill>
                          <a:effectLst/>
                          <a:latin typeface="Open Sans" panose="020B0606030504020204" pitchFamily="34" charset="0"/>
                          <a:ea typeface="Calibri" panose="020F0502020204030204" pitchFamily="34" charset="0"/>
                        </a:rPr>
                        <a:t>What they may neglect: </a:t>
                      </a:r>
                      <a:r>
                        <a:rPr lang="en-US" sz="1400">
                          <a:solidFill>
                            <a:srgbClr val="114853"/>
                          </a:solidFill>
                          <a:effectLst/>
                          <a:latin typeface="Open Sans" panose="020B0606030504020204" pitchFamily="34" charset="0"/>
                          <a:ea typeface="Calibri" panose="020F0502020204030204" pitchFamily="34" charset="0"/>
                        </a:rPr>
                        <a:t>Exploring unfamiliar approaches or embracing the unknown.</a:t>
                      </a:r>
                      <a:endPar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52686694"/>
                  </a:ext>
                </a:extLst>
              </a:tr>
              <a:tr h="886339">
                <a:tc>
                  <a:txBody>
                    <a:bodyPr/>
                    <a:lstStyle/>
                    <a:p>
                      <a:pPr marL="0" marR="0">
                        <a:lnSpc>
                          <a:spcPct val="100000"/>
                        </a:lnSpc>
                        <a:spcBef>
                          <a:spcPts val="0"/>
                        </a:spcBef>
                        <a:spcAft>
                          <a:spcPts val="0"/>
                        </a:spcAft>
                      </a:pPr>
                      <a:r>
                        <a:rPr lang="en-US" sz="1600" b="1">
                          <a:solidFill>
                            <a:srgbClr val="003E46"/>
                          </a:solidFill>
                          <a:effectLst/>
                          <a:latin typeface="Open Sans" panose="020B0606030504020204" pitchFamily="34" charset="0"/>
                          <a:ea typeface="Calibri" panose="020F0502020204030204" pitchFamily="34" charset="0"/>
                          <a:cs typeface="Open Sans" panose="020B0606030504020204" pitchFamily="34" charset="0"/>
                        </a:rPr>
                        <a:t>Introversion &amp; Intuition </a:t>
                      </a:r>
                    </a:p>
                    <a:p>
                      <a:pPr marL="0" marR="0">
                        <a:lnSpc>
                          <a:spcPct val="100000"/>
                        </a:lnSpc>
                        <a:spcBef>
                          <a:spcPts val="0"/>
                        </a:spcBef>
                        <a:spcAft>
                          <a:spcPts val="0"/>
                        </a:spcAft>
                      </a:pPr>
                      <a:r>
                        <a:rPr lang="en-US" sz="1600" b="1" kern="1200">
                          <a:solidFill>
                            <a:srgbClr val="003E46"/>
                          </a:solidFill>
                          <a:effectLst/>
                          <a:latin typeface="Open Sans" panose="020B0606030504020204" pitchFamily="34" charset="0"/>
                          <a:ea typeface="Calibri" panose="020F0502020204030204" pitchFamily="34" charset="0"/>
                          <a:cs typeface="Open Sans" panose="020B0606030504020204" pitchFamily="34" charset="0"/>
                        </a:rPr>
                        <a:t>(IN) Preferences</a:t>
                      </a:r>
                      <a:endParaRPr lang="en-US" sz="160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nSpc>
                          <a:spcPct val="115000"/>
                        </a:lnSpc>
                        <a:spcBef>
                          <a:spcPts val="600"/>
                        </a:spcBef>
                        <a:spcAft>
                          <a:spcPts val="800"/>
                        </a:spcAft>
                        <a:buSzPts val="1000"/>
                        <a:buFont typeface="Symbol" panose="05050102010706020507" pitchFamily="18" charset="2"/>
                        <a:buNone/>
                        <a:tabLst>
                          <a:tab pos="247015" algn="l"/>
                        </a:tabLst>
                      </a:pPr>
                      <a:r>
                        <a:rPr lang="en-US" sz="1400" b="1">
                          <a:solidFill>
                            <a:srgbClr val="114853"/>
                          </a:solidFill>
                          <a:effectLst/>
                          <a:latin typeface="Open Sans" panose="020B0606030504020204" pitchFamily="34" charset="0"/>
                          <a:ea typeface="Calibri" panose="020F0502020204030204" pitchFamily="34" charset="0"/>
                          <a:cs typeface="Open Sans" panose="020B0606030504020204" pitchFamily="34" charset="0"/>
                        </a:rPr>
                        <a:t>What they tend to pay attention to: </a:t>
                      </a:r>
                      <a:r>
                        <a:rPr lang="en-US" sz="1400">
                          <a:solidFill>
                            <a:srgbClr val="114853"/>
                          </a:solidFill>
                          <a:effectLst/>
                          <a:latin typeface="Open Sans" panose="020B0606030504020204" pitchFamily="34" charset="0"/>
                          <a:ea typeface="Calibri" panose="020F0502020204030204" pitchFamily="34" charset="0"/>
                          <a:cs typeface="Open Sans" panose="020B0606030504020204" pitchFamily="34" charset="0"/>
                        </a:rPr>
                        <a:t>Deeper meaning, underlying patterns, and how change aligns with future vision.</a:t>
                      </a:r>
                      <a:endParaRPr lang="en-US" sz="1400">
                        <a:solidFill>
                          <a:srgbClr val="595959"/>
                        </a:solidFill>
                        <a:effectLst/>
                        <a:latin typeface="Open Sans" panose="020B0606030504020204" pitchFamily="34" charset="0"/>
                        <a:ea typeface="Calibri" panose="020F0502020204030204" pitchFamily="34" charset="0"/>
                        <a:cs typeface="Times New Roman" panose="02020603050405020304" pitchFamily="18" charset="0"/>
                      </a:endParaRPr>
                    </a:p>
                    <a:p>
                      <a:pPr>
                        <a:buNone/>
                      </a:pPr>
                      <a:r>
                        <a:rPr lang="en-US" sz="1400" b="1">
                          <a:solidFill>
                            <a:srgbClr val="114853"/>
                          </a:solidFill>
                          <a:effectLst/>
                          <a:latin typeface="Open Sans" panose="020B0606030504020204" pitchFamily="34" charset="0"/>
                          <a:ea typeface="Calibri" panose="020F0502020204030204" pitchFamily="34" charset="0"/>
                        </a:rPr>
                        <a:t>What they may neglect: </a:t>
                      </a:r>
                      <a:r>
                        <a:rPr lang="en-US" sz="1400">
                          <a:solidFill>
                            <a:srgbClr val="114853"/>
                          </a:solidFill>
                          <a:effectLst/>
                          <a:latin typeface="Open Sans" panose="020B0606030504020204" pitchFamily="34" charset="0"/>
                          <a:ea typeface="Calibri" panose="020F0502020204030204" pitchFamily="34" charset="0"/>
                        </a:rPr>
                        <a:t>Immediate practical needs or communicating their thoughts externally.</a:t>
                      </a:r>
                      <a:endParaRPr lang="en-US" sz="1400" b="0" kern="1200">
                        <a:solidFill>
                          <a:srgbClr val="114853"/>
                        </a:solidFill>
                        <a:effectLst/>
                        <a:latin typeface="Open Sans" panose="020B0606030504020204" pitchFamily="34" charset="0"/>
                        <a:ea typeface="Calibri" panose="020F0502020204030204" pitchFamily="34" charset="0"/>
                        <a:cs typeface="Open Sans" panose="020B0606030504020204" pitchFamily="34" charset="0"/>
                      </a:endParaRPr>
                    </a:p>
                  </a:txBody>
                  <a:tcPr marL="71755" marR="36195" marT="107950" marB="36195">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98336178"/>
                  </a:ext>
                </a:extLst>
              </a:tr>
            </a:tbl>
          </a:graphicData>
        </a:graphic>
      </p:graphicFrame>
      <p:sp>
        <p:nvSpPr>
          <p:cNvPr id="2" name="Title 1">
            <a:extLst>
              <a:ext uri="{FF2B5EF4-FFF2-40B4-BE49-F238E27FC236}">
                <a16:creationId xmlns:a16="http://schemas.microsoft.com/office/drawing/2014/main" id="{C2931FB6-BF35-DBA8-6704-754095D3052E}"/>
              </a:ext>
            </a:extLst>
          </p:cNvPr>
          <p:cNvSpPr>
            <a:spLocks noGrp="1"/>
          </p:cNvSpPr>
          <p:nvPr>
            <p:ph type="title"/>
          </p:nvPr>
        </p:nvSpPr>
        <p:spPr>
          <a:xfrm>
            <a:off x="1101969" y="708197"/>
            <a:ext cx="10515600" cy="900113"/>
          </a:xfrm>
        </p:spPr>
        <p:txBody>
          <a:bodyPr/>
          <a:lstStyle/>
          <a:p>
            <a:r>
              <a:rPr lang="en-GB" sz="3600"/>
              <a:t>Type Preferences in Dealing with Change</a:t>
            </a:r>
          </a:p>
        </p:txBody>
      </p:sp>
      <p:sp>
        <p:nvSpPr>
          <p:cNvPr id="3" name="Oval 2">
            <a:extLst>
              <a:ext uri="{FF2B5EF4-FFF2-40B4-BE49-F238E27FC236}">
                <a16:creationId xmlns:a16="http://schemas.microsoft.com/office/drawing/2014/main" id="{331DA5AD-5425-793D-FE6E-4E79F09696EA}"/>
              </a:ext>
            </a:extLst>
          </p:cNvPr>
          <p:cNvSpPr/>
          <p:nvPr/>
        </p:nvSpPr>
        <p:spPr>
          <a:xfrm>
            <a:off x="11322957" y="6126515"/>
            <a:ext cx="545925" cy="512811"/>
          </a:xfrm>
          <a:prstGeom prst="ellipse">
            <a:avLst/>
          </a:prstGeom>
          <a:solidFill>
            <a:srgbClr val="3698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Action Button: Go Forward or Next 3">
            <a:hlinkClick r:id="" action="ppaction://hlinkshowjump?jump=nextslide" highlightClick="1"/>
            <a:hlinkHover r:id="" action="ppaction://hlinkshowjump?jump=nextslide"/>
            <a:extLst>
              <a:ext uri="{FF2B5EF4-FFF2-40B4-BE49-F238E27FC236}">
                <a16:creationId xmlns:a16="http://schemas.microsoft.com/office/drawing/2014/main" id="{30ADAC81-5817-3E7F-34AF-6E0D915CDF7A}"/>
              </a:ext>
            </a:extLst>
          </p:cNvPr>
          <p:cNvSpPr/>
          <p:nvPr/>
        </p:nvSpPr>
        <p:spPr>
          <a:xfrm>
            <a:off x="11429047" y="6246884"/>
            <a:ext cx="379450" cy="272074"/>
          </a:xfrm>
          <a:prstGeom prst="actionButtonForwardNex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accent5"/>
              </a:solidFill>
            </a:endParaRPr>
          </a:p>
        </p:txBody>
      </p:sp>
    </p:spTree>
    <p:custDataLst>
      <p:tags r:id="rId1"/>
    </p:custDataLst>
    <p:extLst>
      <p:ext uri="{BB962C8B-B14F-4D97-AF65-F5344CB8AC3E}">
        <p14:creationId xmlns:p14="http://schemas.microsoft.com/office/powerpoint/2010/main" val="14165140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91983-36D1-EBBE-2E6B-A452A58ACA82}"/>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BF7991D8-E64A-1D77-5D18-FFC965C267F6}"/>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8F87B6AC-4DA6-4D4E-F436-278672B7D402}"/>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6B9B1EE9-4864-8934-7A28-A132A4812673}"/>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4AC248B-2B47-F91F-E203-3009DFAB965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227244C8-154E-BD7C-0EA0-7D67D21F181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C73B3B4-436D-7C8A-CBCF-6A79BB66A79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57515632-C8AB-6867-BE43-0FC94AEDE819}"/>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9FA64243-3BCA-248B-4156-19188722F22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B2B5D44D-CAB9-A5FD-4BB6-1202E4650C9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DE8AA257-4E53-3B68-B8D2-DBAF87B8F9F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334E619E-8367-379B-7239-B96CC93766B2}"/>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E23D98EC-48AA-624A-F27D-FF3CDEB2BE51}"/>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263D4E8A-566D-8D6F-9609-DD897763A13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CF5E3286-62F9-40D6-C005-FAB2CD8D9C27}"/>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E5C7C07B-A7AB-BD7A-97F0-E0BC1873F9B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425AB302-56B3-4ED0-5F8F-4D7420775BE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0F7C28F6-7DE6-D1F2-EA5B-8EFE41C333FD}"/>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EED72990-55F0-52F7-0EA9-F99C95178D17}"/>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6BF9C6CE-1A15-EB8F-07ED-49134C5E449A}"/>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2C5B5AA2-4D2C-C81B-B0F5-318066F65F5F}"/>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607E5FD6-BB13-A3E3-1BC1-80AFAE5630CD}"/>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25C29734-9631-038A-D9BB-B2077A233212}"/>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668236C4-473E-8F19-AC9B-4189E0035B3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3327559-4E57-9290-0707-EB9C044E5CA0}"/>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2" name="TextBox 21">
            <a:extLst>
              <a:ext uri="{FF2B5EF4-FFF2-40B4-BE49-F238E27FC236}">
                <a16:creationId xmlns:a16="http://schemas.microsoft.com/office/drawing/2014/main" id="{FA65A560-B4EB-EE52-776A-958B40270F2A}"/>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7" name="Title 3">
            <a:extLst>
              <a:ext uri="{FF2B5EF4-FFF2-40B4-BE49-F238E27FC236}">
                <a16:creationId xmlns:a16="http://schemas.microsoft.com/office/drawing/2014/main" id="{21F2ED6A-C014-EBAE-6E32-B5B639DF2523}"/>
              </a:ext>
            </a:extLst>
          </p:cNvPr>
          <p:cNvSpPr>
            <a:spLocks noGrp="1"/>
          </p:cNvSpPr>
          <p:nvPr>
            <p:ph type="title"/>
          </p:nvPr>
        </p:nvSpPr>
        <p:spPr>
          <a:xfrm>
            <a:off x="767270" y="659995"/>
            <a:ext cx="10246896" cy="980098"/>
          </a:xfrm>
        </p:spPr>
        <p:txBody>
          <a:bodyPr anchor="t"/>
          <a:lstStyle/>
          <a:p>
            <a:r>
              <a:rPr lang="en-GB" sz="3600"/>
              <a:t>Advanced Skills</a:t>
            </a:r>
          </a:p>
        </p:txBody>
      </p:sp>
      <p:pic>
        <p:nvPicPr>
          <p:cNvPr id="4" name="Picture 3">
            <a:extLst>
              <a:ext uri="{FF2B5EF4-FFF2-40B4-BE49-F238E27FC236}">
                <a16:creationId xmlns:a16="http://schemas.microsoft.com/office/drawing/2014/main" id="{EFE255B1-DD87-649B-FF1E-1FF69A9C0862}"/>
              </a:ext>
            </a:extLst>
          </p:cNvPr>
          <p:cNvPicPr>
            <a:picLocks noChangeAspect="1"/>
          </p:cNvPicPr>
          <p:nvPr/>
        </p:nvPicPr>
        <p:blipFill>
          <a:blip r:embed="rId6"/>
          <a:stretch>
            <a:fillRect/>
          </a:stretch>
        </p:blipFill>
        <p:spPr>
          <a:xfrm>
            <a:off x="555434" y="1696819"/>
            <a:ext cx="3419475" cy="647700"/>
          </a:xfrm>
          <a:prstGeom prst="rect">
            <a:avLst/>
          </a:prstGeom>
        </p:spPr>
      </p:pic>
      <p:sp>
        <p:nvSpPr>
          <p:cNvPr id="6" name="Rectangle: Rounded Corners 5">
            <a:extLst>
              <a:ext uri="{FF2B5EF4-FFF2-40B4-BE49-F238E27FC236}">
                <a16:creationId xmlns:a16="http://schemas.microsoft.com/office/drawing/2014/main" id="{DE0A3F53-E7A8-8F79-E1A4-F56BC75F6FB8}"/>
              </a:ext>
            </a:extLst>
          </p:cNvPr>
          <p:cNvSpPr/>
          <p:nvPr/>
        </p:nvSpPr>
        <p:spPr>
          <a:xfrm>
            <a:off x="541466" y="2344519"/>
            <a:ext cx="10558656" cy="3918629"/>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
            <a:extLst>
              <a:ext uri="{FF2B5EF4-FFF2-40B4-BE49-F238E27FC236}">
                <a16:creationId xmlns:a16="http://schemas.microsoft.com/office/drawing/2014/main" id="{A9CC4945-B8DB-DAA3-11D7-322DDF165F49}"/>
              </a:ext>
            </a:extLst>
          </p:cNvPr>
          <p:cNvSpPr txBox="1">
            <a:spLocks/>
          </p:cNvSpPr>
          <p:nvPr/>
        </p:nvSpPr>
        <p:spPr>
          <a:xfrm>
            <a:off x="827252" y="261549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Creates buy-in for new initiatives by helping others to see value</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Guides and supports others through the emotional stages of change</a:t>
            </a:r>
          </a:p>
        </p:txBody>
      </p:sp>
      <p:pic>
        <p:nvPicPr>
          <p:cNvPr id="21" name="Picture 20" descr="A black background with a black square&#10;&#10;Description automatically generated with medium confidence">
            <a:extLst>
              <a:ext uri="{FF2B5EF4-FFF2-40B4-BE49-F238E27FC236}">
                <a16:creationId xmlns:a16="http://schemas.microsoft.com/office/drawing/2014/main" id="{F4B9EBCE-3CF9-ADAA-6C24-A68346B328C7}"/>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28" name="TextBox 27">
            <a:extLst>
              <a:ext uri="{FF2B5EF4-FFF2-40B4-BE49-F238E27FC236}">
                <a16:creationId xmlns:a16="http://schemas.microsoft.com/office/drawing/2014/main" id="{15BC4F34-6AAB-B749-FC12-D58A84CA453C}"/>
              </a:ext>
            </a:extLst>
          </p:cNvPr>
          <p:cNvSpPr txBox="1"/>
          <p:nvPr/>
        </p:nvSpPr>
        <p:spPr>
          <a:xfrm>
            <a:off x="10259786" y="482372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Change Agent</a:t>
            </a:r>
          </a:p>
        </p:txBody>
      </p:sp>
    </p:spTree>
    <p:custDataLst>
      <p:tags r:id="rId1"/>
    </p:custDataLst>
    <p:extLst>
      <p:ext uri="{BB962C8B-B14F-4D97-AF65-F5344CB8AC3E}">
        <p14:creationId xmlns:p14="http://schemas.microsoft.com/office/powerpoint/2010/main" val="26474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675" decel="100000" fill="hold"/>
                                        <p:tgtEl>
                                          <p:spTgt spid="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ppt_x</p:attrName>
                                        </p:attrNameLst>
                                      </p:cBhvr>
                                      <p:tavLst>
                                        <p:tav tm="0">
                                          <p:val>
                                            <p:strVal val="#ppt_x"/>
                                          </p:val>
                                        </p:tav>
                                        <p:tav tm="100000">
                                          <p:val>
                                            <p:strVal val="#ppt_x"/>
                                          </p:val>
                                        </p:tav>
                                      </p:tavLst>
                                    </p:anim>
                                    <p:anim calcmode="lin" valueType="num">
                                      <p:cBhvr>
                                        <p:cTn id="21" dur="675" decel="100000" fill="hold"/>
                                        <p:tgtEl>
                                          <p:spTgt spid="12"/>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anim calcmode="lin" valueType="num">
                                      <p:cBhvr>
                                        <p:cTn id="26" dur="750" fill="hold"/>
                                        <p:tgtEl>
                                          <p:spTgt spid="28"/>
                                        </p:tgtEl>
                                        <p:attrNameLst>
                                          <p:attrName>ppt_x</p:attrName>
                                        </p:attrNameLst>
                                      </p:cBhvr>
                                      <p:tavLst>
                                        <p:tav tm="0">
                                          <p:val>
                                            <p:strVal val="#ppt_x"/>
                                          </p:val>
                                        </p:tav>
                                        <p:tav tm="100000">
                                          <p:val>
                                            <p:strVal val="#ppt_x"/>
                                          </p:val>
                                        </p:tav>
                                      </p:tavLst>
                                    </p:anim>
                                    <p:anim calcmode="lin" valueType="num">
                                      <p:cBhvr>
                                        <p:cTn id="27" dur="675" decel="100000" fill="hold"/>
                                        <p:tgtEl>
                                          <p:spTgt spid="2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750"/>
                                        <p:tgtEl>
                                          <p:spTgt spid="21"/>
                                        </p:tgtEl>
                                      </p:cBhvr>
                                    </p:animEffect>
                                    <p:anim calcmode="lin" valueType="num">
                                      <p:cBhvr>
                                        <p:cTn id="32" dur="750" fill="hold"/>
                                        <p:tgtEl>
                                          <p:spTgt spid="21"/>
                                        </p:tgtEl>
                                        <p:attrNameLst>
                                          <p:attrName>ppt_x</p:attrName>
                                        </p:attrNameLst>
                                      </p:cBhvr>
                                      <p:tavLst>
                                        <p:tav tm="0">
                                          <p:val>
                                            <p:strVal val="#ppt_x"/>
                                          </p:val>
                                        </p:tav>
                                        <p:tav tm="100000">
                                          <p:val>
                                            <p:strVal val="#ppt_x"/>
                                          </p:val>
                                        </p:tav>
                                      </p:tavLst>
                                    </p:anim>
                                    <p:anim calcmode="lin" valueType="num">
                                      <p:cBhvr>
                                        <p:cTn id="33" dur="675" decel="100000" fill="hold"/>
                                        <p:tgtEl>
                                          <p:spTgt spid="2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4E1D6-C413-3481-FEC7-B68918D60AD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704C6AD-9407-925E-57B3-74A30ADDC5EC}"/>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B9A621D7-29FC-3F7C-501D-BB7AEB2FCC39}"/>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75F2EA77-0B64-AD22-A8D5-576A0A03CBB4}"/>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12AB6900-EF63-D839-BE72-2A4704242802}"/>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E66F371-216A-1569-31E3-8686702D8DF2}"/>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AF85FA5B-4CB7-BC41-F11A-1677F5A2CF7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84DD8119-6B39-0B0D-B892-FF68FD0C2DDE}"/>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63313E0F-996D-DAEC-4252-C7B58E6AD4F0}"/>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7831D95-579C-B47E-D2D8-AEA5FB950A7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CC9AB8B9-710D-AC0A-070D-E503A5AA0208}"/>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507A8CC9-3B5D-4FF6-1F2B-F46E81E50C98}"/>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A77FBB8D-41AB-F9C3-8089-631B31D7BF8C}"/>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E86A7E8C-8C0D-9F40-EB87-722C43B70DF2}"/>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DFBF7051-70D7-7214-3CF7-DDDBABF283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F974D09B-711B-571A-43DA-3FF640F6606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7534A4C3-4C8F-C908-64CB-4C97A698A787}"/>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600028B7-8F2D-D7CF-B363-24A2AF353D1E}"/>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450CB8E0-907D-77C5-777B-DDE9ECDA531D}"/>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16217E7E-736E-1EFA-FB9E-7F44E982CCA9}"/>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D76F265E-C0F7-480F-2FB8-9FFC3D68F9B5}"/>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1354806F-27D6-77B8-F13B-E226322B44C7}"/>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CA07A4F7-DE70-921F-2743-0A48629E312A}"/>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9B4DE5C6-5D74-6335-2F2D-C989C3B6C9F1}"/>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2C9BBD5C-A7FC-BB91-985B-ECB85AC58E44}"/>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2" name="TextBox 21">
            <a:extLst>
              <a:ext uri="{FF2B5EF4-FFF2-40B4-BE49-F238E27FC236}">
                <a16:creationId xmlns:a16="http://schemas.microsoft.com/office/drawing/2014/main" id="{4C8A23B9-3FF8-511A-8C1F-CF00C32922AA}"/>
              </a:ext>
            </a:extLst>
          </p:cNvPr>
          <p:cNvSpPr txBox="1"/>
          <p:nvPr/>
        </p:nvSpPr>
        <p:spPr>
          <a:xfrm>
            <a:off x="1091878" y="1086992"/>
            <a:ext cx="3470741"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7" name="Title 3">
            <a:extLst>
              <a:ext uri="{FF2B5EF4-FFF2-40B4-BE49-F238E27FC236}">
                <a16:creationId xmlns:a16="http://schemas.microsoft.com/office/drawing/2014/main" id="{83127B22-0BF2-E011-9A8D-F47F5767FA92}"/>
              </a:ext>
            </a:extLst>
          </p:cNvPr>
          <p:cNvSpPr>
            <a:spLocks noGrp="1"/>
          </p:cNvSpPr>
          <p:nvPr>
            <p:ph type="title"/>
          </p:nvPr>
        </p:nvSpPr>
        <p:spPr>
          <a:xfrm>
            <a:off x="767270" y="659995"/>
            <a:ext cx="10246896" cy="980098"/>
          </a:xfrm>
        </p:spPr>
        <p:txBody>
          <a:bodyPr anchor="t"/>
          <a:lstStyle/>
          <a:p>
            <a:r>
              <a:rPr lang="en-GB" sz="3600"/>
              <a:t>Advanced Skills</a:t>
            </a:r>
          </a:p>
        </p:txBody>
      </p:sp>
      <p:sp>
        <p:nvSpPr>
          <p:cNvPr id="39" name="Rectangle: Rounded Corners 38">
            <a:extLst>
              <a:ext uri="{FF2B5EF4-FFF2-40B4-BE49-F238E27FC236}">
                <a16:creationId xmlns:a16="http://schemas.microsoft.com/office/drawing/2014/main" id="{AF115B5D-812B-F00A-4C5B-0F037FED0B7A}"/>
              </a:ext>
            </a:extLst>
          </p:cNvPr>
          <p:cNvSpPr/>
          <p:nvPr/>
        </p:nvSpPr>
        <p:spPr>
          <a:xfrm>
            <a:off x="4113406" y="1546515"/>
            <a:ext cx="3493008"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40" name="Group 39">
            <a:extLst>
              <a:ext uri="{FF2B5EF4-FFF2-40B4-BE49-F238E27FC236}">
                <a16:creationId xmlns:a16="http://schemas.microsoft.com/office/drawing/2014/main" id="{9C647DA5-ABAC-8608-2588-42903F212916}"/>
              </a:ext>
            </a:extLst>
          </p:cNvPr>
          <p:cNvGrpSpPr/>
          <p:nvPr/>
        </p:nvGrpSpPr>
        <p:grpSpPr>
          <a:xfrm>
            <a:off x="4224292" y="1696140"/>
            <a:ext cx="338328" cy="338328"/>
            <a:chOff x="687637" y="2265052"/>
            <a:chExt cx="338328" cy="338328"/>
          </a:xfrm>
        </p:grpSpPr>
        <p:sp>
          <p:nvSpPr>
            <p:cNvPr id="41" name="Oval 40">
              <a:extLst>
                <a:ext uri="{FF2B5EF4-FFF2-40B4-BE49-F238E27FC236}">
                  <a16:creationId xmlns:a16="http://schemas.microsoft.com/office/drawing/2014/main" id="{A550D16F-489D-F248-6C2E-38E00FB36971}"/>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2" name="Graphic 8">
              <a:extLst>
                <a:ext uri="{FF2B5EF4-FFF2-40B4-BE49-F238E27FC236}">
                  <a16:creationId xmlns:a16="http://schemas.microsoft.com/office/drawing/2014/main" id="{8400023A-BC88-A85E-8E0F-B44B951E308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3" name="Rectangle: Rounded Corners 42">
            <a:extLst>
              <a:ext uri="{FF2B5EF4-FFF2-40B4-BE49-F238E27FC236}">
                <a16:creationId xmlns:a16="http://schemas.microsoft.com/office/drawing/2014/main" id="{10D4D93B-BB6F-2A59-8F52-3F7E4977FAEA}"/>
              </a:ext>
            </a:extLst>
          </p:cNvPr>
          <p:cNvSpPr/>
          <p:nvPr/>
        </p:nvSpPr>
        <p:spPr>
          <a:xfrm>
            <a:off x="555434" y="2381639"/>
            <a:ext cx="10544688" cy="3871677"/>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Content Placeholder 1">
            <a:extLst>
              <a:ext uri="{FF2B5EF4-FFF2-40B4-BE49-F238E27FC236}">
                <a16:creationId xmlns:a16="http://schemas.microsoft.com/office/drawing/2014/main" id="{0F9F840C-B1BB-640C-4F26-D504F034F11B}"/>
              </a:ext>
            </a:extLst>
          </p:cNvPr>
          <p:cNvSpPr txBox="1">
            <a:spLocks/>
          </p:cNvSpPr>
          <p:nvPr/>
        </p:nvSpPr>
        <p:spPr>
          <a:xfrm>
            <a:off x="827252" y="2617040"/>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can play the role of a change agent in organizations. Some may help others to see the value of future possibilities, whereas others can respond to questions about specifics. Some will lay out the logic of change, while others will look to provide emotional support.</a:t>
            </a:r>
          </a:p>
        </p:txBody>
      </p:sp>
      <p:grpSp>
        <p:nvGrpSpPr>
          <p:cNvPr id="45" name="Group 44">
            <a:extLst>
              <a:ext uri="{FF2B5EF4-FFF2-40B4-BE49-F238E27FC236}">
                <a16:creationId xmlns:a16="http://schemas.microsoft.com/office/drawing/2014/main" id="{986E0966-4A49-47B8-54FE-91F48E718D1E}"/>
              </a:ext>
            </a:extLst>
          </p:cNvPr>
          <p:cNvGrpSpPr/>
          <p:nvPr/>
        </p:nvGrpSpPr>
        <p:grpSpPr>
          <a:xfrm>
            <a:off x="10259786" y="4243254"/>
            <a:ext cx="1575637" cy="1757812"/>
            <a:chOff x="8311429" y="4243254"/>
            <a:chExt cx="1575637" cy="1757812"/>
          </a:xfrm>
        </p:grpSpPr>
        <p:pic>
          <p:nvPicPr>
            <p:cNvPr id="46" name="Picture 45" descr="A black background with a black square&#10;&#10;Description automatically generated with medium confidence">
              <a:extLst>
                <a:ext uri="{FF2B5EF4-FFF2-40B4-BE49-F238E27FC236}">
                  <a16:creationId xmlns:a16="http://schemas.microsoft.com/office/drawing/2014/main" id="{F8248AD3-A259-8F8E-F468-8038D6D68542}"/>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47" name="TextBox 46">
              <a:extLst>
                <a:ext uri="{FF2B5EF4-FFF2-40B4-BE49-F238E27FC236}">
                  <a16:creationId xmlns:a16="http://schemas.microsoft.com/office/drawing/2014/main" id="{8A60C3C4-BF90-73B9-5262-831634B90447}"/>
                </a:ext>
              </a:extLst>
            </p:cNvPr>
            <p:cNvSpPr txBox="1"/>
            <p:nvPr/>
          </p:nvSpPr>
          <p:spPr>
            <a:xfrm>
              <a:off x="8311429"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Change Agent</a:t>
              </a:r>
            </a:p>
          </p:txBody>
        </p:sp>
      </p:grpSp>
    </p:spTree>
    <p:custDataLst>
      <p:tags r:id="rId1"/>
    </p:custDataLst>
    <p:extLst>
      <p:ext uri="{BB962C8B-B14F-4D97-AF65-F5344CB8AC3E}">
        <p14:creationId xmlns:p14="http://schemas.microsoft.com/office/powerpoint/2010/main" val="101945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750"/>
                                        <p:tgtEl>
                                          <p:spTgt spid="43"/>
                                        </p:tgtEl>
                                      </p:cBhvr>
                                    </p:animEffect>
                                    <p:anim calcmode="lin" valueType="num">
                                      <p:cBhvr>
                                        <p:cTn id="19" dur="750" fill="hold"/>
                                        <p:tgtEl>
                                          <p:spTgt spid="43"/>
                                        </p:tgtEl>
                                        <p:attrNameLst>
                                          <p:attrName>ppt_x</p:attrName>
                                        </p:attrNameLst>
                                      </p:cBhvr>
                                      <p:tavLst>
                                        <p:tav tm="0">
                                          <p:val>
                                            <p:strVal val="#ppt_x"/>
                                          </p:val>
                                        </p:tav>
                                        <p:tav tm="100000">
                                          <p:val>
                                            <p:strVal val="#ppt_x"/>
                                          </p:val>
                                        </p:tav>
                                      </p:tavLst>
                                    </p:anim>
                                    <p:anim calcmode="lin" valueType="num">
                                      <p:cBhvr>
                                        <p:cTn id="20" dur="675" decel="100000" fill="hold"/>
                                        <p:tgtEl>
                                          <p:spTgt spid="43"/>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750"/>
                                        <p:tgtEl>
                                          <p:spTgt spid="44"/>
                                        </p:tgtEl>
                                      </p:cBhvr>
                                    </p:animEffect>
                                    <p:anim calcmode="lin" valueType="num">
                                      <p:cBhvr>
                                        <p:cTn id="25" dur="750" fill="hold"/>
                                        <p:tgtEl>
                                          <p:spTgt spid="44"/>
                                        </p:tgtEl>
                                        <p:attrNameLst>
                                          <p:attrName>ppt_x</p:attrName>
                                        </p:attrNameLst>
                                      </p:cBhvr>
                                      <p:tavLst>
                                        <p:tav tm="0">
                                          <p:val>
                                            <p:strVal val="#ppt_x"/>
                                          </p:val>
                                        </p:tav>
                                        <p:tav tm="100000">
                                          <p:val>
                                            <p:strVal val="#ppt_x"/>
                                          </p:val>
                                        </p:tav>
                                      </p:tavLst>
                                    </p:anim>
                                    <p:anim calcmode="lin" valueType="num">
                                      <p:cBhvr>
                                        <p:cTn id="26" dur="675" decel="100000" fill="hold"/>
                                        <p:tgtEl>
                                          <p:spTgt spid="44"/>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anim calcmode="lin" valueType="num">
                                      <p:cBhvr>
                                        <p:cTn id="31" dur="750" fill="hold"/>
                                        <p:tgtEl>
                                          <p:spTgt spid="45"/>
                                        </p:tgtEl>
                                        <p:attrNameLst>
                                          <p:attrName>ppt_x</p:attrName>
                                        </p:attrNameLst>
                                      </p:cBhvr>
                                      <p:tavLst>
                                        <p:tav tm="0">
                                          <p:val>
                                            <p:strVal val="#ppt_x"/>
                                          </p:val>
                                        </p:tav>
                                        <p:tav tm="100000">
                                          <p:val>
                                            <p:strVal val="#ppt_x"/>
                                          </p:val>
                                        </p:tav>
                                      </p:tavLst>
                                    </p:anim>
                                    <p:anim calcmode="lin" valueType="num">
                                      <p:cBhvr>
                                        <p:cTn id="32" dur="675" decel="100000" fill="hold"/>
                                        <p:tgtEl>
                                          <p:spTgt spid="45"/>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3" grpId="0" animBg="1"/>
      <p:bldP spid="4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67D85-E1D2-C7B8-BF7D-707D51E3AB97}"/>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DEB48DE-A0CE-CC04-3D38-6E8B2141BCE1}"/>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E81348DC-AE95-DB12-B8A5-6B51830705CF}"/>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87F70B1B-4975-0B91-E0C1-2426740F027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A00BD994-BCDD-AAFC-AF06-57AD4EC9C87B}"/>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EDECF871-E5B8-6643-BF28-FE665425649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70E5B900-333B-7492-E69B-D8E5745A43D3}"/>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DDFB6B99-AFF8-148D-AEC3-A493ECB9FC7B}"/>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3965119F-1E8A-8F45-406D-E64C24F99231}"/>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0E5AF14-B6BD-0AAC-1ACE-80A3D4B33F19}"/>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7BD0F741-1032-35B8-22C9-09319983234A}"/>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536E8F2-CAE1-3C6A-F4ED-722C8C0EE4C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F79D64A7-E773-98D4-9DD0-10CB3C071427}"/>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52BAF5C7-2467-A916-D4F9-38AE958FDD3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E03F4521-2AEC-72D6-14FD-FF97393B9EDA}"/>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F0C81BB-8900-C8B6-1BDC-EF8467EFDD5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F7D8097-0E45-0867-2607-CD71B08612B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D60F36E5-92D0-10C8-6A0E-9A3FC16391D7}"/>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1E1EC0C2-50D7-374A-0BBC-2EA3D4D92F38}"/>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11739050-76E7-4B3E-89E1-20AE3CE18FAE}"/>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A25C928C-0C69-3697-54E0-B001A565CB43}"/>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80BC32BC-A096-AD20-9740-BBA32DED5AFB}"/>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91FD5F23-596B-814B-8F1D-F05285F17BA5}"/>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E90B479-A2E5-975C-497A-2F53421AF042}"/>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76BE19BC-D7E9-1DEF-F78A-A0223E6BAD90}"/>
              </a:ext>
            </a:extLst>
          </p:cNvPr>
          <p:cNvSpPr txBox="1"/>
          <p:nvPr/>
        </p:nvSpPr>
        <p:spPr>
          <a:xfrm>
            <a:off x="10297463"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2" name="TextBox 21">
            <a:extLst>
              <a:ext uri="{FF2B5EF4-FFF2-40B4-BE49-F238E27FC236}">
                <a16:creationId xmlns:a16="http://schemas.microsoft.com/office/drawing/2014/main" id="{201A5AFA-FA1C-1D63-11B6-B835FD20B089}"/>
              </a:ext>
            </a:extLst>
          </p:cNvPr>
          <p:cNvSpPr txBox="1"/>
          <p:nvPr/>
        </p:nvSpPr>
        <p:spPr>
          <a:xfrm>
            <a:off x="1091878" y="1086992"/>
            <a:ext cx="341882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7" name="Title 3">
            <a:extLst>
              <a:ext uri="{FF2B5EF4-FFF2-40B4-BE49-F238E27FC236}">
                <a16:creationId xmlns:a16="http://schemas.microsoft.com/office/drawing/2014/main" id="{708EB9EB-1924-8093-F86B-4A82CF97E210}"/>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F91B4FBC-C583-081F-BA16-029C94E07FBA}"/>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6" name="Group 5">
            <a:extLst>
              <a:ext uri="{FF2B5EF4-FFF2-40B4-BE49-F238E27FC236}">
                <a16:creationId xmlns:a16="http://schemas.microsoft.com/office/drawing/2014/main" id="{38E16371-D682-44CF-A5E4-B1064E01AE97}"/>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F18840DB-0D40-7F0A-08EF-FE6D053E1748}"/>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A8B11094-2D62-31C9-FAF1-01DFDA410868}"/>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43C581AD-DEF2-E0D0-FA56-4D6C990A25E7}"/>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F0ACC43C-A842-73F6-BF15-DB8CAFF12A5F}"/>
              </a:ext>
            </a:extLst>
          </p:cNvPr>
          <p:cNvGrpSpPr/>
          <p:nvPr/>
        </p:nvGrpSpPr>
        <p:grpSpPr>
          <a:xfrm>
            <a:off x="10297464" y="4243254"/>
            <a:ext cx="1537959" cy="1757812"/>
            <a:chOff x="8349107" y="4243254"/>
            <a:chExt cx="1537959"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0D22ECC6-72D4-9240-4DFB-B093E5D6769E}"/>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B64F2B17-74DD-3B51-FB59-AC75407F8935}"/>
                </a:ext>
              </a:extLst>
            </p:cNvPr>
            <p:cNvSpPr txBox="1"/>
            <p:nvPr/>
          </p:nvSpPr>
          <p:spPr>
            <a:xfrm>
              <a:off x="8349107" y="4825648"/>
              <a:ext cx="143340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Change Agent</a:t>
              </a:r>
            </a:p>
          </p:txBody>
        </p:sp>
      </p:grpSp>
      <p:sp>
        <p:nvSpPr>
          <p:cNvPr id="23" name="Content Placeholder 1">
            <a:extLst>
              <a:ext uri="{FF2B5EF4-FFF2-40B4-BE49-F238E27FC236}">
                <a16:creationId xmlns:a16="http://schemas.microsoft.com/office/drawing/2014/main" id="{A712EF05-9273-4AAD-CE34-E7F3D668D8A0}"/>
              </a:ext>
            </a:extLst>
          </p:cNvPr>
          <p:cNvSpPr txBox="1">
            <a:spLocks/>
          </p:cNvSpPr>
          <p:nvPr/>
        </p:nvSpPr>
        <p:spPr>
          <a:xfrm>
            <a:off x="656681" y="1762706"/>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Intuition &amp; Thinking (NT) Preferences:</a:t>
            </a:r>
          </a:p>
          <a:p>
            <a:pPr marL="714379" lvl="1" indent="-285750">
              <a:spcBef>
                <a:spcPts val="0"/>
              </a:spcBef>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drive change through strategic insight, helping others see future benefits and system-wide improvements.</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explain change in terms of innovation, logic, and long-term benefits.</a:t>
            </a:r>
          </a:p>
          <a:p>
            <a:pPr marL="714379" lvl="1" indent="-285750">
              <a:spcBef>
                <a:spcPts val="0"/>
              </a:spcBef>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 </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Take time to build trust and connection; change isn’t just conceptual for others, it’s personal.</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mindful of pushing ahead too quickly; others may need time to adjust or may want more emotional grounding.</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Intuition &amp; Feeling (NF) Preferences:</a:t>
            </a:r>
          </a:p>
          <a:p>
            <a:pPr marL="714379" lvl="1" indent="-285750">
              <a:spcBef>
                <a:spcPts val="0"/>
              </a:spcBef>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inspire others by connecting change to shared values and purpose.</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guide others empathetically, helping them process their emotions and find meaning in the change.</a:t>
            </a:r>
          </a:p>
          <a:p>
            <a:pPr marL="714379" lvl="1" indent="-285750">
              <a:spcBef>
                <a:spcPts val="0"/>
              </a:spcBef>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Balance vision and emotion with practical planning to ensure successful implementation.</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aware that some team members may be more motivated by facts or efficiency than values.</a:t>
            </a:r>
          </a:p>
          <a:p>
            <a:pPr marL="714379" lvl="1"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3329097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96B8F-8A6D-2549-7844-00919EABD718}"/>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C662F52-35C5-E1D1-DBB8-37D4E0E58EA9}"/>
              </a:ext>
            </a:extLst>
          </p:cNvPr>
          <p:cNvSpPr/>
          <p:nvPr/>
        </p:nvSpPr>
        <p:spPr>
          <a:xfrm>
            <a:off x="545522" y="3067271"/>
            <a:ext cx="10554600" cy="3200400"/>
          </a:xfrm>
          <a:prstGeom prst="roundRect">
            <a:avLst>
              <a:gd name="adj" fmla="val 3188"/>
            </a:avLst>
          </a:prstGeom>
          <a:solidFill>
            <a:schemeClr val="tx2"/>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4" name="Group 33">
            <a:extLst>
              <a:ext uri="{FF2B5EF4-FFF2-40B4-BE49-F238E27FC236}">
                <a16:creationId xmlns:a16="http://schemas.microsoft.com/office/drawing/2014/main" id="{A4B2F17B-C9AB-64D8-1586-7EAA509C7ACB}"/>
              </a:ext>
            </a:extLst>
          </p:cNvPr>
          <p:cNvGrpSpPr/>
          <p:nvPr/>
        </p:nvGrpSpPr>
        <p:grpSpPr>
          <a:xfrm>
            <a:off x="4113407" y="2459736"/>
            <a:ext cx="3418829" cy="652657"/>
            <a:chOff x="4113407" y="2214340"/>
            <a:chExt cx="3418829" cy="652657"/>
          </a:xfrm>
          <a:solidFill>
            <a:schemeClr val="tx2"/>
          </a:solidFill>
        </p:grpSpPr>
        <p:sp>
          <p:nvSpPr>
            <p:cNvPr id="7" name="Rectangle: Rounded Corners 6">
              <a:extLst>
                <a:ext uri="{FF2B5EF4-FFF2-40B4-BE49-F238E27FC236}">
                  <a16:creationId xmlns:a16="http://schemas.microsoft.com/office/drawing/2014/main" id="{EBA388C5-F989-FD2A-6214-B657D8D80B57}"/>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4EC6B71E-3920-DA37-A47F-18072538B28A}"/>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00565870-F3C4-903B-8710-BA8CF36B979C}"/>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3134FCE0-C811-25A8-3D05-129EC94E8329}"/>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5" name="Group 34">
            <a:extLst>
              <a:ext uri="{FF2B5EF4-FFF2-40B4-BE49-F238E27FC236}">
                <a16:creationId xmlns:a16="http://schemas.microsoft.com/office/drawing/2014/main" id="{024BD1B7-EBC4-A882-157A-0CC3D898762F}"/>
              </a:ext>
            </a:extLst>
          </p:cNvPr>
          <p:cNvGrpSpPr/>
          <p:nvPr/>
        </p:nvGrpSpPr>
        <p:grpSpPr>
          <a:xfrm>
            <a:off x="7681292" y="2459736"/>
            <a:ext cx="3418829" cy="652657"/>
            <a:chOff x="7681292" y="2214340"/>
            <a:chExt cx="3418829" cy="652657"/>
          </a:xfrm>
          <a:solidFill>
            <a:schemeClr val="tx2"/>
          </a:solidFill>
        </p:grpSpPr>
        <p:sp>
          <p:nvSpPr>
            <p:cNvPr id="17" name="Rectangle: Rounded Corners 16">
              <a:extLst>
                <a:ext uri="{FF2B5EF4-FFF2-40B4-BE49-F238E27FC236}">
                  <a16:creationId xmlns:a16="http://schemas.microsoft.com/office/drawing/2014/main" id="{3E2BB861-7822-60D8-D058-CFA1380C42B2}"/>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01808F3D-1DC2-6E30-DCB2-48719D5CBF80}"/>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298C0D07-3119-4265-5D28-0B5A5749619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F8BE1B03-4710-1A6C-1973-79B189C7C9E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33" name="Group 32">
            <a:extLst>
              <a:ext uri="{FF2B5EF4-FFF2-40B4-BE49-F238E27FC236}">
                <a16:creationId xmlns:a16="http://schemas.microsoft.com/office/drawing/2014/main" id="{9FD3F187-0626-5104-1677-0A4987D400B4}"/>
              </a:ext>
            </a:extLst>
          </p:cNvPr>
          <p:cNvGrpSpPr/>
          <p:nvPr/>
        </p:nvGrpSpPr>
        <p:grpSpPr>
          <a:xfrm>
            <a:off x="555434" y="2459736"/>
            <a:ext cx="3418829" cy="645618"/>
            <a:chOff x="555434" y="2583107"/>
            <a:chExt cx="3418829" cy="645618"/>
          </a:xfrm>
          <a:solidFill>
            <a:schemeClr val="tx2"/>
          </a:solidFill>
        </p:grpSpPr>
        <p:sp>
          <p:nvSpPr>
            <p:cNvPr id="2" name="Rectangle: Rounded Corners 1">
              <a:extLst>
                <a:ext uri="{FF2B5EF4-FFF2-40B4-BE49-F238E27FC236}">
                  <a16:creationId xmlns:a16="http://schemas.microsoft.com/office/drawing/2014/main" id="{DA813182-BC80-200D-5425-B4F6DA5F355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CFCC266-5814-B276-6BFF-D4F02B51214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2B513DBB-2935-B63C-640F-FA743D389671}"/>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E3A42D02-C665-3897-4F3F-D0011950CE8A}"/>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3" name="Oval 12">
            <a:extLst>
              <a:ext uri="{FF2B5EF4-FFF2-40B4-BE49-F238E27FC236}">
                <a16:creationId xmlns:a16="http://schemas.microsoft.com/office/drawing/2014/main" id="{BC31162E-BD2F-E5A2-8A41-08C2784E2BC5}"/>
              </a:ext>
            </a:extLst>
          </p:cNvPr>
          <p:cNvSpPr/>
          <p:nvPr/>
        </p:nvSpPr>
        <p:spPr>
          <a:xfrm>
            <a:off x="70175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4" name="Plus Sign 13">
            <a:extLst>
              <a:ext uri="{FF2B5EF4-FFF2-40B4-BE49-F238E27FC236}">
                <a16:creationId xmlns:a16="http://schemas.microsoft.com/office/drawing/2014/main" id="{404E6EC1-DA4F-0F3C-2F90-F33C95508BFB}"/>
              </a:ext>
            </a:extLst>
          </p:cNvPr>
          <p:cNvSpPr/>
          <p:nvPr/>
        </p:nvSpPr>
        <p:spPr>
          <a:xfrm>
            <a:off x="743749"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a:extLst>
              <a:ext uri="{FF2B5EF4-FFF2-40B4-BE49-F238E27FC236}">
                <a16:creationId xmlns:a16="http://schemas.microsoft.com/office/drawing/2014/main" id="{68D10AF1-0B43-5AB6-DCC2-DE6D5F633073}"/>
              </a:ext>
            </a:extLst>
          </p:cNvPr>
          <p:cNvSpPr/>
          <p:nvPr/>
        </p:nvSpPr>
        <p:spPr>
          <a:xfrm>
            <a:off x="4229331"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6" name="Plus Sign 15">
            <a:extLst>
              <a:ext uri="{FF2B5EF4-FFF2-40B4-BE49-F238E27FC236}">
                <a16:creationId xmlns:a16="http://schemas.microsoft.com/office/drawing/2014/main" id="{EF476DC5-6097-01AD-BFB7-28FCF47886A6}"/>
              </a:ext>
            </a:extLst>
          </p:cNvPr>
          <p:cNvSpPr/>
          <p:nvPr/>
        </p:nvSpPr>
        <p:spPr>
          <a:xfrm>
            <a:off x="4271321"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8" name="Oval 17">
            <a:extLst>
              <a:ext uri="{FF2B5EF4-FFF2-40B4-BE49-F238E27FC236}">
                <a16:creationId xmlns:a16="http://schemas.microsoft.com/office/drawing/2014/main" id="{2E1856A5-24A2-5930-9086-2B8984D37794}"/>
              </a:ext>
            </a:extLst>
          </p:cNvPr>
          <p:cNvSpPr/>
          <p:nvPr/>
        </p:nvSpPr>
        <p:spPr>
          <a:xfrm>
            <a:off x="7827697"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9" name="Plus Sign 18">
            <a:extLst>
              <a:ext uri="{FF2B5EF4-FFF2-40B4-BE49-F238E27FC236}">
                <a16:creationId xmlns:a16="http://schemas.microsoft.com/office/drawing/2014/main" id="{C57D6CC7-BD7C-B997-C5DE-E3A37657B849}"/>
              </a:ext>
            </a:extLst>
          </p:cNvPr>
          <p:cNvSpPr/>
          <p:nvPr/>
        </p:nvSpPr>
        <p:spPr>
          <a:xfrm>
            <a:off x="7869687" y="2660904"/>
            <a:ext cx="250986" cy="250986"/>
          </a:xfrm>
          <a:prstGeom prst="mathPlus">
            <a:avLst>
              <a:gd name="adj1" fmla="val 6253"/>
            </a:avLst>
          </a:prstGeom>
          <a:solidFill>
            <a:schemeClr val="tx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E368267B-3865-F1F4-B93C-8E51982A0072}"/>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1" name="TextBox 10">
            <a:extLst>
              <a:ext uri="{FF2B5EF4-FFF2-40B4-BE49-F238E27FC236}">
                <a16:creationId xmlns:a16="http://schemas.microsoft.com/office/drawing/2014/main" id="{B64646CA-9FD1-BEEB-35E1-EA36899B637B}"/>
              </a:ext>
            </a:extLst>
          </p:cNvPr>
          <p:cNvSpPr txBox="1"/>
          <p:nvPr/>
        </p:nvSpPr>
        <p:spPr>
          <a:xfrm>
            <a:off x="10297463" y="4828251"/>
            <a:ext cx="1433405"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2" name="TextBox 21">
            <a:extLst>
              <a:ext uri="{FF2B5EF4-FFF2-40B4-BE49-F238E27FC236}">
                <a16:creationId xmlns:a16="http://schemas.microsoft.com/office/drawing/2014/main" id="{754D8B1A-74C2-D618-8C74-6A59F01B2651}"/>
              </a:ext>
            </a:extLst>
          </p:cNvPr>
          <p:cNvSpPr txBox="1"/>
          <p:nvPr/>
        </p:nvSpPr>
        <p:spPr>
          <a:xfrm>
            <a:off x="1091878" y="1086992"/>
            <a:ext cx="3418829"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Change Agent</a:t>
            </a:r>
          </a:p>
        </p:txBody>
      </p:sp>
      <p:sp>
        <p:nvSpPr>
          <p:cNvPr id="27" name="Title 3">
            <a:extLst>
              <a:ext uri="{FF2B5EF4-FFF2-40B4-BE49-F238E27FC236}">
                <a16:creationId xmlns:a16="http://schemas.microsoft.com/office/drawing/2014/main" id="{82E790AF-3B6B-346C-82FA-0252240AFA0D}"/>
              </a:ext>
            </a:extLst>
          </p:cNvPr>
          <p:cNvSpPr>
            <a:spLocks noGrp="1"/>
          </p:cNvSpPr>
          <p:nvPr>
            <p:ph type="title"/>
          </p:nvPr>
        </p:nvSpPr>
        <p:spPr>
          <a:xfrm>
            <a:off x="767270" y="659995"/>
            <a:ext cx="10246896" cy="980098"/>
          </a:xfrm>
        </p:spPr>
        <p:txBody>
          <a:bodyPr anchor="t"/>
          <a:lstStyle/>
          <a:p>
            <a:r>
              <a:rPr lang="en-GB" sz="3600"/>
              <a:t>Advanced Skills</a:t>
            </a:r>
          </a:p>
        </p:txBody>
      </p:sp>
      <p:sp>
        <p:nvSpPr>
          <p:cNvPr id="4" name="Rectangle: Rounded Corners 3">
            <a:extLst>
              <a:ext uri="{FF2B5EF4-FFF2-40B4-BE49-F238E27FC236}">
                <a16:creationId xmlns:a16="http://schemas.microsoft.com/office/drawing/2014/main" id="{E57C8B5D-2692-CA81-9D06-473EED7A3542}"/>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6" name="Group 5">
            <a:extLst>
              <a:ext uri="{FF2B5EF4-FFF2-40B4-BE49-F238E27FC236}">
                <a16:creationId xmlns:a16="http://schemas.microsoft.com/office/drawing/2014/main" id="{9E7786E0-5723-4FB6-FF51-005754EC2473}"/>
              </a:ext>
            </a:extLst>
          </p:cNvPr>
          <p:cNvGrpSpPr/>
          <p:nvPr/>
        </p:nvGrpSpPr>
        <p:grpSpPr>
          <a:xfrm>
            <a:off x="7798004" y="1039057"/>
            <a:ext cx="338328" cy="338328"/>
            <a:chOff x="687637" y="2265052"/>
            <a:chExt cx="338328" cy="338328"/>
          </a:xfrm>
        </p:grpSpPr>
        <p:sp>
          <p:nvSpPr>
            <p:cNvPr id="12" name="Oval 11">
              <a:extLst>
                <a:ext uri="{FF2B5EF4-FFF2-40B4-BE49-F238E27FC236}">
                  <a16:creationId xmlns:a16="http://schemas.microsoft.com/office/drawing/2014/main" id="{52C90B93-E9C7-C1DF-BB73-1321EF32958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136372CE-927F-DC94-9C2B-E16F71418F8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70F8EA8F-7700-F318-3965-B0CA379CAB29}"/>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nvGrpSpPr>
          <p:cNvPr id="28" name="Group 27">
            <a:extLst>
              <a:ext uri="{FF2B5EF4-FFF2-40B4-BE49-F238E27FC236}">
                <a16:creationId xmlns:a16="http://schemas.microsoft.com/office/drawing/2014/main" id="{A1A6E5B0-2E9A-4D6A-B132-76FBC6554443}"/>
              </a:ext>
            </a:extLst>
          </p:cNvPr>
          <p:cNvGrpSpPr/>
          <p:nvPr/>
        </p:nvGrpSpPr>
        <p:grpSpPr>
          <a:xfrm>
            <a:off x="10297464" y="4243254"/>
            <a:ext cx="1537959" cy="1757812"/>
            <a:chOff x="8349107" y="4243254"/>
            <a:chExt cx="1537959" cy="1757812"/>
          </a:xfrm>
        </p:grpSpPr>
        <p:pic>
          <p:nvPicPr>
            <p:cNvPr id="29" name="Picture 28" descr="A black background with a black square&#10;&#10;Description automatically generated with medium confidence">
              <a:extLst>
                <a:ext uri="{FF2B5EF4-FFF2-40B4-BE49-F238E27FC236}">
                  <a16:creationId xmlns:a16="http://schemas.microsoft.com/office/drawing/2014/main" id="{84B63E63-4268-811D-2738-EC1DA8A9622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36" name="TextBox 35">
              <a:extLst>
                <a:ext uri="{FF2B5EF4-FFF2-40B4-BE49-F238E27FC236}">
                  <a16:creationId xmlns:a16="http://schemas.microsoft.com/office/drawing/2014/main" id="{3EC949AE-3B9C-58A8-D7BF-7267D5240B2A}"/>
                </a:ext>
              </a:extLst>
            </p:cNvPr>
            <p:cNvSpPr txBox="1"/>
            <p:nvPr/>
          </p:nvSpPr>
          <p:spPr>
            <a:xfrm>
              <a:off x="8349107" y="4825648"/>
              <a:ext cx="1433404"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Change Agent</a:t>
              </a:r>
            </a:p>
          </p:txBody>
        </p:sp>
      </p:grpSp>
      <p:sp>
        <p:nvSpPr>
          <p:cNvPr id="23" name="Content Placeholder 1">
            <a:extLst>
              <a:ext uri="{FF2B5EF4-FFF2-40B4-BE49-F238E27FC236}">
                <a16:creationId xmlns:a16="http://schemas.microsoft.com/office/drawing/2014/main" id="{51B4BE71-3040-3078-1FF2-69F37CDECA46}"/>
              </a:ext>
            </a:extLst>
          </p:cNvPr>
          <p:cNvSpPr txBox="1">
            <a:spLocks/>
          </p:cNvSpPr>
          <p:nvPr/>
        </p:nvSpPr>
        <p:spPr>
          <a:xfrm>
            <a:off x="660220" y="1775830"/>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Sensing &amp; Thinking (ST) Preferences:</a:t>
            </a:r>
          </a:p>
          <a:p>
            <a:pPr marL="714379" lvl="1" indent="-285750">
              <a:spcBef>
                <a:spcPts val="0"/>
              </a:spcBef>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lead change through clear, logical plans and a structured implementation approach. </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communicate the practical reasons behind change, helping others understand what needs to be done.</a:t>
            </a:r>
          </a:p>
          <a:p>
            <a:pPr marL="714379" lvl="1" indent="-285750">
              <a:spcBef>
                <a:spcPts val="0"/>
              </a:spcBef>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 </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Remember to engage with the heart as well as the head; not everyone is persuaded by facts and logic alone.</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Create space for dialogue and questions, rather than assuming clarity means that everyone will be on board.</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Sensing &amp; Feeling (SF) Preferences:</a:t>
            </a:r>
          </a:p>
          <a:p>
            <a:pPr marL="714379" lvl="1" indent="-285750">
              <a:spcBef>
                <a:spcPts val="0"/>
              </a:spcBef>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support others through times of change by providing reassurance and empathy grounded in real-world understanding.</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focus on how change affects people’s roles, well-being, and everyday life.</a:t>
            </a:r>
          </a:p>
          <a:p>
            <a:pPr marL="714379" lvl="1" indent="-285750">
              <a:spcBef>
                <a:spcPts val="0"/>
              </a:spcBef>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Practice stepping back to view the bigger picture; don’t lose sight of the long-term goals amidst people-focused concerns.</a:t>
            </a:r>
          </a:p>
          <a:p>
            <a:pPr marL="1143005" lvl="2" indent="-285750">
              <a:spcBef>
                <a:spcPts val="0"/>
              </a:spcBef>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ready to challenge others when needed, even if it disrupts harmony in the short term.</a:t>
            </a:r>
          </a:p>
          <a:p>
            <a:pPr marL="714379" lvl="1" indent="-285750">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3421945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50"/>
                                        <p:tgtEl>
                                          <p:spTgt spid="28"/>
                                        </p:tgtEl>
                                      </p:cBhvr>
                                    </p:animEffect>
                                    <p:anim calcmode="lin" valueType="num">
                                      <p:cBhvr>
                                        <p:cTn id="25" dur="750" fill="hold"/>
                                        <p:tgtEl>
                                          <p:spTgt spid="28"/>
                                        </p:tgtEl>
                                        <p:attrNameLst>
                                          <p:attrName>ppt_x</p:attrName>
                                        </p:attrNameLst>
                                      </p:cBhvr>
                                      <p:tavLst>
                                        <p:tav tm="0">
                                          <p:val>
                                            <p:strVal val="#ppt_x"/>
                                          </p:val>
                                        </p:tav>
                                        <p:tav tm="100000">
                                          <p:val>
                                            <p:strVal val="#ppt_x"/>
                                          </p:val>
                                        </p:tav>
                                      </p:tavLst>
                                    </p:anim>
                                    <p:anim calcmode="lin" valueType="num">
                                      <p:cBhvr>
                                        <p:cTn id="26" dur="675" decel="100000" fill="hold"/>
                                        <p:tgtEl>
                                          <p:spTgt spid="2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750"/>
                                        <p:tgtEl>
                                          <p:spTgt spid="23"/>
                                        </p:tgtEl>
                                      </p:cBhvr>
                                    </p:animEffect>
                                    <p:anim calcmode="lin" valueType="num">
                                      <p:cBhvr>
                                        <p:cTn id="31" dur="750" fill="hold"/>
                                        <p:tgtEl>
                                          <p:spTgt spid="23"/>
                                        </p:tgtEl>
                                        <p:attrNameLst>
                                          <p:attrName>ppt_x</p:attrName>
                                        </p:attrNameLst>
                                      </p:cBhvr>
                                      <p:tavLst>
                                        <p:tav tm="0">
                                          <p:val>
                                            <p:strVal val="#ppt_x"/>
                                          </p:val>
                                        </p:tav>
                                        <p:tav tm="100000">
                                          <p:val>
                                            <p:strVal val="#ppt_x"/>
                                          </p:val>
                                        </p:tav>
                                      </p:tavLst>
                                    </p:anim>
                                    <p:anim calcmode="lin" valueType="num">
                                      <p:cBhvr>
                                        <p:cTn id="32" dur="675" decel="100000" fill="hold"/>
                                        <p:tgtEl>
                                          <p:spTgt spid="2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7FF1FC-9B6B-D06C-2A7A-5F9A8C3BD74F}"/>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9C390EC-47C4-064A-F7A7-C31F4015E9BD}"/>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CBB3E7A8-1A0B-AB23-2AD3-F918D90A57F1}"/>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4FE2C12B-435A-8A6F-C51D-C446B809D69A}"/>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9114A484-D7E0-B42D-0EF3-15731379F9C7}"/>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645A855-8A7D-9E65-E35A-0A387FDAA575}"/>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44786FA3-E4A3-84A7-3424-283217572C2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0A6F9F67-7430-E4F6-4414-D1F6B2F59BDE}"/>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35BA5A9-F885-AB0E-F4B8-5FD7D2196936}"/>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B98F27B1-6BCA-A888-924A-208811E65944}"/>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CAC2AC09-66E1-4545-C52E-3FD7F8691C4A}"/>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4CDD5F16-18A2-18BB-3562-358D8F7919D6}"/>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88648D62-2D16-FF49-5728-E85BF15D9370}"/>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3D081306-CB0E-CA1A-05F9-56835ECAAE33}"/>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35420608-AFDD-F990-50F5-395CBF6753B3}"/>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1EC57737-A9C4-AE10-E28A-92D79507EA22}"/>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9022F904-7D2F-6EA2-E626-0D51D25A55D0}"/>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F5024C8C-FCC1-9683-8A36-DF4FF1D38D58}"/>
              </a:ext>
            </a:extLst>
          </p:cNvPr>
          <p:cNvPicPr>
            <a:picLocks noChangeAspect="1"/>
          </p:cNvPicPr>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0" name="TextBox 29">
            <a:extLst>
              <a:ext uri="{FF2B5EF4-FFF2-40B4-BE49-F238E27FC236}">
                <a16:creationId xmlns:a16="http://schemas.microsoft.com/office/drawing/2014/main" id="{7F5022C0-BBCC-00C2-121A-00E500152389}"/>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
        <p:nvSpPr>
          <p:cNvPr id="33" name="TextBox 32">
            <a:extLst>
              <a:ext uri="{FF2B5EF4-FFF2-40B4-BE49-F238E27FC236}">
                <a16:creationId xmlns:a16="http://schemas.microsoft.com/office/drawing/2014/main" id="{B140D508-2CBE-E46B-8633-6DBF3203A620}"/>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
        <p:nvSpPr>
          <p:cNvPr id="36" name="Title 3">
            <a:extLst>
              <a:ext uri="{FF2B5EF4-FFF2-40B4-BE49-F238E27FC236}">
                <a16:creationId xmlns:a16="http://schemas.microsoft.com/office/drawing/2014/main" id="{712088F0-BEB2-CB2F-A0B2-15ADF89A7E79}"/>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7" action="ppaction://hlinksldjump"/>
            <a:extLst>
              <a:ext uri="{FF2B5EF4-FFF2-40B4-BE49-F238E27FC236}">
                <a16:creationId xmlns:a16="http://schemas.microsoft.com/office/drawing/2014/main" id="{F9F864DC-9217-6F2C-625E-63685831833D}"/>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705993CA-4A37-E402-D918-5816AE341761}"/>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2D9E68EA-203A-4370-5AF9-F2526DAB6C1F}"/>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custDataLst>
      <p:tags r:id="rId1"/>
    </p:custDataLst>
    <p:extLst>
      <p:ext uri="{BB962C8B-B14F-4D97-AF65-F5344CB8AC3E}">
        <p14:creationId xmlns:p14="http://schemas.microsoft.com/office/powerpoint/2010/main" val="4148038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E731-4FE1-A854-5A71-DBE94CCA178D}"/>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0C427F02-2F2B-2909-CB67-C93FA5091D8C}"/>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0D657B32-F9CA-65A0-D81F-A579EE003FF9}"/>
              </a:ext>
            </a:extLst>
          </p:cNvPr>
          <p:cNvGrpSpPr/>
          <p:nvPr/>
        </p:nvGrpSpPr>
        <p:grpSpPr>
          <a:xfrm>
            <a:off x="555434" y="2459736"/>
            <a:ext cx="3418829" cy="645618"/>
            <a:chOff x="555434" y="2583107"/>
            <a:chExt cx="3418829" cy="645618"/>
          </a:xfrm>
          <a:solidFill>
            <a:schemeClr val="accent1"/>
          </a:solidFill>
        </p:grpSpPr>
        <p:sp>
          <p:nvSpPr>
            <p:cNvPr id="2" name="Rectangle: Rounded Corners 1">
              <a:extLst>
                <a:ext uri="{FF2B5EF4-FFF2-40B4-BE49-F238E27FC236}">
                  <a16:creationId xmlns:a16="http://schemas.microsoft.com/office/drawing/2014/main" id="{1BC20B57-F283-86FB-56B3-A607E8E6602C}"/>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5D0D073E-DB39-E6E5-122E-B8CC00B57EE3}"/>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F9D629F-B234-F11C-F16C-D7E3D91F7343}"/>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FD370F24-F68B-D5D2-163D-7F08D82EAC24}"/>
                  </a:ext>
                </a:extLst>
              </p:cNvPr>
              <p:cNvSpPr/>
              <p:nvPr/>
            </p:nvSpPr>
            <p:spPr>
              <a:xfrm>
                <a:off x="693364" y="2272660"/>
                <a:ext cx="353056" cy="353058"/>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8CADA42B-6C35-7934-A1CB-A2763C90287B}"/>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E6E2D789-F11F-055C-05DF-EEE0AB5C7456}"/>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D0D3D23D-36B1-C84F-F5AD-03B6F88B97E0}"/>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EEAA334-3203-9A36-4BE2-8C331FBADAA4}"/>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F579D1DA-F3FE-5FFD-63F9-B41551A0BE9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FAC07570-C695-7EDC-206A-AFE28A10AF01}"/>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019B19D9-41AA-BB25-2356-8596CC1379B2}"/>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extLst>
                <a:ext uri="{FF2B5EF4-FFF2-40B4-BE49-F238E27FC236}">
                  <a16:creationId xmlns:a16="http://schemas.microsoft.com/office/drawing/2014/main" id="{EF37CC04-1F7A-719A-74F0-F4BAA74F50FF}"/>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7" name="Rectangle: Rounded Corners 16">
            <a:extLst>
              <a:ext uri="{FF2B5EF4-FFF2-40B4-BE49-F238E27FC236}">
                <a16:creationId xmlns:a16="http://schemas.microsoft.com/office/drawing/2014/main" id="{9D1159E8-287D-B494-EC3A-20C7AA5A9482}"/>
              </a:ext>
            </a:extLst>
          </p:cNvPr>
          <p:cNvSpPr/>
          <p:nvPr/>
        </p:nvSpPr>
        <p:spPr>
          <a:xfrm>
            <a:off x="7681292"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1" name="Group 10">
            <a:extLst>
              <a:ext uri="{FF2B5EF4-FFF2-40B4-BE49-F238E27FC236}">
                <a16:creationId xmlns:a16="http://schemas.microsoft.com/office/drawing/2014/main" id="{FFE3BA63-E044-7B0C-9509-4900E9EA7AF3}"/>
              </a:ext>
            </a:extLst>
          </p:cNvPr>
          <p:cNvGrpSpPr/>
          <p:nvPr/>
        </p:nvGrpSpPr>
        <p:grpSpPr>
          <a:xfrm>
            <a:off x="10323575" y="4242815"/>
            <a:ext cx="1508760" cy="1755648"/>
            <a:chOff x="10257633" y="4285861"/>
            <a:chExt cx="1439417" cy="1672599"/>
          </a:xfrm>
        </p:grpSpPr>
        <p:pic>
          <p:nvPicPr>
            <p:cNvPr id="12" name="Picture 11" descr="A black background with a black square&#10;&#10;Description automatically generated with medium confidence">
              <a:extLst>
                <a:ext uri="{FF2B5EF4-FFF2-40B4-BE49-F238E27FC236}">
                  <a16:creationId xmlns:a16="http://schemas.microsoft.com/office/drawing/2014/main" id="{9B542DAA-5237-FE68-0B01-EBC86D689DC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141042" y="4402452"/>
              <a:ext cx="1672599" cy="1439417"/>
            </a:xfrm>
            <a:prstGeom prst="rect">
              <a:avLst/>
            </a:prstGeom>
          </p:spPr>
        </p:pic>
        <p:sp>
          <p:nvSpPr>
            <p:cNvPr id="14" name="TextBox 13">
              <a:extLst>
                <a:ext uri="{FF2B5EF4-FFF2-40B4-BE49-F238E27FC236}">
                  <a16:creationId xmlns:a16="http://schemas.microsoft.com/office/drawing/2014/main" id="{FFD202FF-2D84-2021-06F8-47968376ED28}"/>
                </a:ext>
              </a:extLst>
            </p:cNvPr>
            <p:cNvSpPr txBox="1"/>
            <p:nvPr/>
          </p:nvSpPr>
          <p:spPr>
            <a:xfrm>
              <a:off x="10370219" y="4723835"/>
              <a:ext cx="1214243" cy="322539"/>
            </a:xfrm>
            <a:prstGeom prst="rect">
              <a:avLst/>
            </a:prstGeom>
            <a:noFill/>
          </p:spPr>
          <p:txBody>
            <a:bodyPr wrap="square" rtlCol="0">
              <a:spAutoFit/>
            </a:bodyPr>
            <a:lstStyle/>
            <a:p>
              <a:pPr algn="ctr"/>
              <a:endPar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6" name="TextBox 15">
            <a:extLst>
              <a:ext uri="{FF2B5EF4-FFF2-40B4-BE49-F238E27FC236}">
                <a16:creationId xmlns:a16="http://schemas.microsoft.com/office/drawing/2014/main" id="{ED4F4392-8E90-CB51-0668-90C5002E9D9A}"/>
              </a:ext>
            </a:extLst>
          </p:cNvPr>
          <p:cNvSpPr txBox="1"/>
          <p:nvPr/>
        </p:nvSpPr>
        <p:spPr>
          <a:xfrm>
            <a:off x="10256698" y="4823045"/>
            <a:ext cx="1508759"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Readiness to Change</a:t>
            </a:r>
          </a:p>
        </p:txBody>
      </p:sp>
      <p:pic>
        <p:nvPicPr>
          <p:cNvPr id="37" name="Picture 36">
            <a:extLst>
              <a:ext uri="{FF2B5EF4-FFF2-40B4-BE49-F238E27FC236}">
                <a16:creationId xmlns:a16="http://schemas.microsoft.com/office/drawing/2014/main" id="{ECF8BA4D-FE55-BCA9-77B2-69C1BCA1630C}"/>
              </a:ext>
            </a:extLst>
          </p:cNvPr>
          <p:cNvPicPr>
            <a:picLocks noChangeAspect="1"/>
          </p:cNvPicPr>
          <p:nvPr/>
        </p:nvPicPr>
        <p:blipFill>
          <a:blip r:embed="rId6"/>
          <a:stretch>
            <a:fillRect/>
          </a:stretch>
        </p:blipFill>
        <p:spPr>
          <a:xfrm>
            <a:off x="544876" y="1832340"/>
            <a:ext cx="3419475" cy="647700"/>
          </a:xfrm>
          <a:prstGeom prst="rect">
            <a:avLst/>
          </a:prstGeom>
        </p:spPr>
      </p:pic>
      <p:grpSp>
        <p:nvGrpSpPr>
          <p:cNvPr id="18" name="Group 17">
            <a:extLst>
              <a:ext uri="{FF2B5EF4-FFF2-40B4-BE49-F238E27FC236}">
                <a16:creationId xmlns:a16="http://schemas.microsoft.com/office/drawing/2014/main" id="{86F7F6BD-14AB-B101-161A-978AB79C8DED}"/>
              </a:ext>
            </a:extLst>
          </p:cNvPr>
          <p:cNvGrpSpPr/>
          <p:nvPr/>
        </p:nvGrpSpPr>
        <p:grpSpPr>
          <a:xfrm>
            <a:off x="7803145" y="2609743"/>
            <a:ext cx="360121" cy="340712"/>
            <a:chOff x="4202499" y="2618581"/>
            <a:chExt cx="360121" cy="340712"/>
          </a:xfrm>
        </p:grpSpPr>
        <p:grpSp>
          <p:nvGrpSpPr>
            <p:cNvPr id="19" name="Group 18">
              <a:extLst>
                <a:ext uri="{FF2B5EF4-FFF2-40B4-BE49-F238E27FC236}">
                  <a16:creationId xmlns:a16="http://schemas.microsoft.com/office/drawing/2014/main" id="{8852AD76-131A-1290-C673-2FE155135DFD}"/>
                </a:ext>
              </a:extLst>
            </p:cNvPr>
            <p:cNvGrpSpPr>
              <a:grpSpLocks/>
            </p:cNvGrpSpPr>
            <p:nvPr/>
          </p:nvGrpSpPr>
          <p:grpSpPr>
            <a:xfrm>
              <a:off x="4227654" y="2618581"/>
              <a:ext cx="334966" cy="334965"/>
              <a:chOff x="634298" y="2216636"/>
              <a:chExt cx="471189" cy="471188"/>
            </a:xfrm>
            <a:solidFill>
              <a:schemeClr val="accent1"/>
            </a:solidFill>
          </p:grpSpPr>
          <p:sp>
            <p:nvSpPr>
              <p:cNvPr id="22" name="Oval 21">
                <a:extLst>
                  <a:ext uri="{FF2B5EF4-FFF2-40B4-BE49-F238E27FC236}">
                    <a16:creationId xmlns:a16="http://schemas.microsoft.com/office/drawing/2014/main" id="{8F106E7D-8FD4-D1FB-B1DE-B73BEA1C63C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Plus Sign 22">
                <a:extLst>
                  <a:ext uri="{FF2B5EF4-FFF2-40B4-BE49-F238E27FC236}">
                    <a16:creationId xmlns:a16="http://schemas.microsoft.com/office/drawing/2014/main" id="{E49AC717-5CAE-00E2-06E5-A9BEB933070E}"/>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0" name="Oval 19">
              <a:extLst>
                <a:ext uri="{FF2B5EF4-FFF2-40B4-BE49-F238E27FC236}">
                  <a16:creationId xmlns:a16="http://schemas.microsoft.com/office/drawing/2014/main" id="{DDEEEBC7-3E63-B520-9299-547EAF292A8E}"/>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 name="Plus Sign 20">
              <a:extLst>
                <a:ext uri="{FF2B5EF4-FFF2-40B4-BE49-F238E27FC236}">
                  <a16:creationId xmlns:a16="http://schemas.microsoft.com/office/drawing/2014/main" id="{6128A9BB-E299-B506-2455-6BEBBF6B9C46}"/>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46" name="Rectangle: Rounded Corners 45">
            <a:extLst>
              <a:ext uri="{FF2B5EF4-FFF2-40B4-BE49-F238E27FC236}">
                <a16:creationId xmlns:a16="http://schemas.microsoft.com/office/drawing/2014/main" id="{FBC7A2CC-9F45-0BFD-E39B-A04BF6900782}"/>
              </a:ext>
            </a:extLst>
          </p:cNvPr>
          <p:cNvSpPr/>
          <p:nvPr/>
        </p:nvSpPr>
        <p:spPr>
          <a:xfrm>
            <a:off x="545521" y="2457418"/>
            <a:ext cx="10554600" cy="3810251"/>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7" name="Content Placeholder 1">
            <a:extLst>
              <a:ext uri="{FF2B5EF4-FFF2-40B4-BE49-F238E27FC236}">
                <a16:creationId xmlns:a16="http://schemas.microsoft.com/office/drawing/2014/main" id="{7FED1E40-8075-FFA2-59B0-9C8C2EDACDF2}"/>
              </a:ext>
            </a:extLst>
          </p:cNvPr>
          <p:cNvSpPr txBox="1">
            <a:spLocks/>
          </p:cNvSpPr>
          <p:nvPr/>
        </p:nvSpPr>
        <p:spPr>
          <a:xfrm>
            <a:off x="763871" y="2542032"/>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GB" b="1">
                <a:solidFill>
                  <a:srgbClr val="FFFFFF"/>
                </a:solidFill>
                <a:latin typeface="Open Sans" panose="020B0606030504020204" pitchFamily="34" charset="0"/>
                <a:ea typeface="Open Sans" panose="020B0606030504020204" pitchFamily="34" charset="0"/>
                <a:cs typeface="Open Sans" panose="020B0606030504020204" pitchFamily="34" charset="0"/>
              </a:rPr>
              <a:t>What Excellence Looks Like:</a:t>
            </a:r>
          </a:p>
          <a:p>
            <a:pPr marL="182880" indent="-182880">
              <a:spcBef>
                <a:spcPts val="0"/>
              </a:spcBef>
              <a:buFont typeface="Arial" panose="020B0604020202020204" pitchFamily="34" charset="0"/>
              <a:buChar char="•"/>
              <a:defRPr/>
            </a:pPr>
            <a:endParaRPr lang="en-US">
              <a:solidFill>
                <a:srgbClr val="FFFFFF"/>
              </a:solidFill>
              <a:latin typeface="Open Sans" panose="020B0606030504020204" pitchFamily="34" charset="0"/>
              <a:ea typeface="Open Sans" panose="020B0606030504020204" pitchFamily="34" charset="0"/>
              <a:cs typeface="Open Sans" panose="020B0606030504020204" pitchFamily="34" charset="0"/>
            </a:endParaRP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Demonstrates willingness to try new ways of doing things</a:t>
            </a:r>
          </a:p>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Maintains a positive attitude during workplace transitions</a:t>
            </a:r>
          </a:p>
        </p:txBody>
      </p:sp>
      <p:grpSp>
        <p:nvGrpSpPr>
          <p:cNvPr id="48" name="Group 47">
            <a:extLst>
              <a:ext uri="{FF2B5EF4-FFF2-40B4-BE49-F238E27FC236}">
                <a16:creationId xmlns:a16="http://schemas.microsoft.com/office/drawing/2014/main" id="{5FD37510-F0C9-4755-1D27-06248B66C3BF}"/>
              </a:ext>
            </a:extLst>
          </p:cNvPr>
          <p:cNvGrpSpPr/>
          <p:nvPr/>
        </p:nvGrpSpPr>
        <p:grpSpPr>
          <a:xfrm>
            <a:off x="10259786" y="4243254"/>
            <a:ext cx="1575637" cy="1757812"/>
            <a:chOff x="8311429" y="4243254"/>
            <a:chExt cx="1575637" cy="1757812"/>
          </a:xfrm>
        </p:grpSpPr>
        <p:pic>
          <p:nvPicPr>
            <p:cNvPr id="49" name="Picture 48" descr="A black background with a black square&#10;&#10;Description automatically generated with medium confidence">
              <a:extLst>
                <a:ext uri="{FF2B5EF4-FFF2-40B4-BE49-F238E27FC236}">
                  <a16:creationId xmlns:a16="http://schemas.microsoft.com/office/drawing/2014/main" id="{D7424BDE-CA1E-FD28-6489-47A0057452A5}"/>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8251785" y="4365785"/>
              <a:ext cx="1757812" cy="1512750"/>
            </a:xfrm>
            <a:prstGeom prst="rect">
              <a:avLst/>
            </a:prstGeom>
          </p:spPr>
        </p:pic>
        <p:sp>
          <p:nvSpPr>
            <p:cNvPr id="50" name="TextBox 49">
              <a:extLst>
                <a:ext uri="{FF2B5EF4-FFF2-40B4-BE49-F238E27FC236}">
                  <a16:creationId xmlns:a16="http://schemas.microsoft.com/office/drawing/2014/main" id="{A3EA9A6F-8DDB-F873-B8FF-C0A1D657D9DE}"/>
                </a:ext>
              </a:extLst>
            </p:cNvPr>
            <p:cNvSpPr txBox="1"/>
            <p:nvPr/>
          </p:nvSpPr>
          <p:spPr>
            <a:xfrm>
              <a:off x="8311429"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Readiness to Change</a:t>
              </a:r>
            </a:p>
          </p:txBody>
        </p:sp>
      </p:grpSp>
      <p:sp>
        <p:nvSpPr>
          <p:cNvPr id="61" name="TextBox 60">
            <a:extLst>
              <a:ext uri="{FF2B5EF4-FFF2-40B4-BE49-F238E27FC236}">
                <a16:creationId xmlns:a16="http://schemas.microsoft.com/office/drawing/2014/main" id="{97740209-AEF1-AB08-E922-BFE920ACAB67}"/>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
        <p:nvSpPr>
          <p:cNvPr id="62" name="Title 3">
            <a:extLst>
              <a:ext uri="{FF2B5EF4-FFF2-40B4-BE49-F238E27FC236}">
                <a16:creationId xmlns:a16="http://schemas.microsoft.com/office/drawing/2014/main" id="{8173C6D6-D6A2-158F-3673-1F1A9F3EBFA4}"/>
              </a:ext>
            </a:extLst>
          </p:cNvPr>
          <p:cNvSpPr>
            <a:spLocks noGrp="1"/>
          </p:cNvSpPr>
          <p:nvPr>
            <p:ph type="title"/>
          </p:nvPr>
        </p:nvSpPr>
        <p:spPr>
          <a:xfrm>
            <a:off x="767270" y="659995"/>
            <a:ext cx="10246896" cy="980098"/>
          </a:xfrm>
        </p:spPr>
        <p:txBody>
          <a:bodyPr anchor="t"/>
          <a:lstStyle/>
          <a:p>
            <a:r>
              <a:rPr lang="en-GB" sz="3600"/>
              <a:t>Basic Skills</a:t>
            </a:r>
          </a:p>
        </p:txBody>
      </p:sp>
    </p:spTree>
    <p:custDataLst>
      <p:tags r:id="rId1"/>
    </p:custDataLst>
    <p:extLst>
      <p:ext uri="{BB962C8B-B14F-4D97-AF65-F5344CB8AC3E}">
        <p14:creationId xmlns:p14="http://schemas.microsoft.com/office/powerpoint/2010/main" val="104422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anim calcmode="lin" valueType="num">
                                      <p:cBhvr>
                                        <p:cTn id="14" dur="750" fill="hold"/>
                                        <p:tgtEl>
                                          <p:spTgt spid="46"/>
                                        </p:tgtEl>
                                        <p:attrNameLst>
                                          <p:attrName>ppt_x</p:attrName>
                                        </p:attrNameLst>
                                      </p:cBhvr>
                                      <p:tavLst>
                                        <p:tav tm="0">
                                          <p:val>
                                            <p:strVal val="#ppt_x"/>
                                          </p:val>
                                        </p:tav>
                                        <p:tav tm="100000">
                                          <p:val>
                                            <p:strVal val="#ppt_x"/>
                                          </p:val>
                                        </p:tav>
                                      </p:tavLst>
                                    </p:anim>
                                    <p:anim calcmode="lin" valueType="num">
                                      <p:cBhvr>
                                        <p:cTn id="15" dur="675" decel="100000" fill="hold"/>
                                        <p:tgtEl>
                                          <p:spTgt spid="4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50"/>
                                        <p:tgtEl>
                                          <p:spTgt spid="47"/>
                                        </p:tgtEl>
                                      </p:cBhvr>
                                    </p:animEffect>
                                    <p:anim calcmode="lin" valueType="num">
                                      <p:cBhvr>
                                        <p:cTn id="20" dur="750" fill="hold"/>
                                        <p:tgtEl>
                                          <p:spTgt spid="47"/>
                                        </p:tgtEl>
                                        <p:attrNameLst>
                                          <p:attrName>ppt_x</p:attrName>
                                        </p:attrNameLst>
                                      </p:cBhvr>
                                      <p:tavLst>
                                        <p:tav tm="0">
                                          <p:val>
                                            <p:strVal val="#ppt_x"/>
                                          </p:val>
                                        </p:tav>
                                        <p:tav tm="100000">
                                          <p:val>
                                            <p:strVal val="#ppt_x"/>
                                          </p:val>
                                        </p:tav>
                                      </p:tavLst>
                                    </p:anim>
                                    <p:anim calcmode="lin" valueType="num">
                                      <p:cBhvr>
                                        <p:cTn id="21" dur="675" decel="100000" fill="hold"/>
                                        <p:tgtEl>
                                          <p:spTgt spid="47"/>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750"/>
                                        <p:tgtEl>
                                          <p:spTgt spid="48"/>
                                        </p:tgtEl>
                                      </p:cBhvr>
                                    </p:animEffect>
                                    <p:anim calcmode="lin" valueType="num">
                                      <p:cBhvr>
                                        <p:cTn id="26" dur="750" fill="hold"/>
                                        <p:tgtEl>
                                          <p:spTgt spid="48"/>
                                        </p:tgtEl>
                                        <p:attrNameLst>
                                          <p:attrName>ppt_x</p:attrName>
                                        </p:attrNameLst>
                                      </p:cBhvr>
                                      <p:tavLst>
                                        <p:tav tm="0">
                                          <p:val>
                                            <p:strVal val="#ppt_x"/>
                                          </p:val>
                                        </p:tav>
                                        <p:tav tm="100000">
                                          <p:val>
                                            <p:strVal val="#ppt_x"/>
                                          </p:val>
                                        </p:tav>
                                      </p:tavLst>
                                    </p:anim>
                                    <p:anim calcmode="lin" valueType="num">
                                      <p:cBhvr>
                                        <p:cTn id="27" dur="675" decel="100000" fill="hold"/>
                                        <p:tgtEl>
                                          <p:spTgt spid="48"/>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4D941-C82D-7BEB-5BB0-4FED888AB3E6}"/>
            </a:ext>
          </a:extLst>
        </p:cNvPr>
        <p:cNvGrpSpPr/>
        <p:nvPr/>
      </p:nvGrpSpPr>
      <p:grpSpPr>
        <a:xfrm>
          <a:off x="0" y="0"/>
          <a:ext cx="0" cy="0"/>
          <a:chOff x="0" y="0"/>
          <a:chExt cx="0" cy="0"/>
        </a:xfrm>
      </p:grpSpPr>
      <p:sp>
        <p:nvSpPr>
          <p:cNvPr id="46" name="TextBox 45">
            <a:extLst>
              <a:ext uri="{FF2B5EF4-FFF2-40B4-BE49-F238E27FC236}">
                <a16:creationId xmlns:a16="http://schemas.microsoft.com/office/drawing/2014/main" id="{15A6E0E8-CA16-F1EB-650E-A3FB99D6FF08}"/>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
        <p:nvSpPr>
          <p:cNvPr id="3" name="Rectangle: Rounded Corners 2">
            <a:extLst>
              <a:ext uri="{FF2B5EF4-FFF2-40B4-BE49-F238E27FC236}">
                <a16:creationId xmlns:a16="http://schemas.microsoft.com/office/drawing/2014/main" id="{7F630EAB-23E1-DBD0-46FC-DF10084C8AFB}"/>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20070043-8D23-7B68-14DA-926BCE1A3CB0}"/>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5A245B22-E26E-D714-F459-5F51CD9DEF97}"/>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66E4EA88-17CC-22F5-3908-D7E841A933BB}"/>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3A72A23C-ADF8-4949-781F-94726BA15D42}"/>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6EB42046-0C7C-8FE2-BDED-1385616352EE}"/>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DEFE1044-8D52-3CB8-D019-814BC6D23A12}"/>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24EF15C1-20F4-CE02-B975-928AC170E71A}"/>
                </a:ext>
              </a:extLst>
            </p:cNvPr>
            <p:cNvGrpSpPr/>
            <p:nvPr/>
          </p:nvGrpSpPr>
          <p:grpSpPr>
            <a:xfrm>
              <a:off x="4113407" y="2214340"/>
              <a:ext cx="3418829" cy="652657"/>
              <a:chOff x="4113407" y="2214340"/>
              <a:chExt cx="3418829" cy="652657"/>
            </a:xfrm>
            <a:grpFill/>
          </p:grpSpPr>
          <p:sp>
            <p:nvSpPr>
              <p:cNvPr id="7" name="Rectangle: Rounded Corners 6">
                <a:hlinkClick r:id="rId4" action="ppaction://hlinksldjump"/>
                <a:extLst>
                  <a:ext uri="{FF2B5EF4-FFF2-40B4-BE49-F238E27FC236}">
                    <a16:creationId xmlns:a16="http://schemas.microsoft.com/office/drawing/2014/main" id="{DCFD0826-874F-555A-AF0C-7CBC481B0AC7}"/>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DD63B531-ECCE-B6DD-928A-148CCE7AC471}"/>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1473E865-1E06-14EA-7DD2-24D08A5405C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B711E0E3-CE9F-4A5B-7F7E-5E413E548D2D}"/>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49316DCB-3B7F-4468-6465-1E43631D4016}"/>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5" action="ppaction://hlinksldjump"/>
              <a:extLst>
                <a:ext uri="{FF2B5EF4-FFF2-40B4-BE49-F238E27FC236}">
                  <a16:creationId xmlns:a16="http://schemas.microsoft.com/office/drawing/2014/main" id="{92375762-D346-59F3-8629-FDF588676D0E}"/>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7AFBB678-5146-CB2C-B7F6-78295D2EABC2}"/>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5C38F091-AD0F-5CD9-E96C-00E41E39D097}"/>
                </a:ext>
              </a:extLst>
            </p:cNvPr>
            <p:cNvGrpSpPr/>
            <p:nvPr/>
          </p:nvGrpSpPr>
          <p:grpSpPr>
            <a:xfrm>
              <a:off x="7681292" y="2214340"/>
              <a:ext cx="3418829" cy="652657"/>
              <a:chOff x="7681292" y="2214340"/>
              <a:chExt cx="3418829" cy="652657"/>
            </a:xfrm>
            <a:grpFill/>
          </p:grpSpPr>
          <p:sp>
            <p:nvSpPr>
              <p:cNvPr id="17" name="Rectangle: Rounded Corners 16">
                <a:hlinkClick r:id="rId6" action="ppaction://hlinksldjump"/>
                <a:extLst>
                  <a:ext uri="{FF2B5EF4-FFF2-40B4-BE49-F238E27FC236}">
                    <a16:creationId xmlns:a16="http://schemas.microsoft.com/office/drawing/2014/main" id="{8CCF3EF5-3164-3C46-4C5F-AAA95113B0E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22584D9D-B8E5-99D9-988C-FF8F38A2779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B99C8A53-1DBC-E5BA-82C5-0D6C5350FD50}"/>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9BDB034-191C-6B1B-574B-0946140AF12C}"/>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4CF408A4-6B3F-33F9-650B-86EAC7F934CB}"/>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4" action="ppaction://hlinksldjump"/>
              <a:extLst>
                <a:ext uri="{FF2B5EF4-FFF2-40B4-BE49-F238E27FC236}">
                  <a16:creationId xmlns:a16="http://schemas.microsoft.com/office/drawing/2014/main" id="{715B82C2-8287-E4AD-E281-DEA586226CE5}"/>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11402EE1-6F56-CA19-F6A0-E39DC5FAF756}"/>
              </a:ext>
            </a:extLst>
          </p:cNvPr>
          <p:cNvPicPr>
            <a:picLocks noChangeAspect="1"/>
          </p:cNvPicPr>
          <p:nvPr/>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37" name="TextBox 36">
            <a:extLst>
              <a:ext uri="{FF2B5EF4-FFF2-40B4-BE49-F238E27FC236}">
                <a16:creationId xmlns:a16="http://schemas.microsoft.com/office/drawing/2014/main" id="{84BE1127-E5E2-BD61-5F04-D4A5CB3BFE83}"/>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
        <p:nvSpPr>
          <p:cNvPr id="16" name="Rectangle: Rounded Corners 15">
            <a:extLst>
              <a:ext uri="{FF2B5EF4-FFF2-40B4-BE49-F238E27FC236}">
                <a16:creationId xmlns:a16="http://schemas.microsoft.com/office/drawing/2014/main" id="{AFD6CE49-55F9-9D5E-FBF0-89B839DCFF46}"/>
              </a:ext>
            </a:extLst>
          </p:cNvPr>
          <p:cNvSpPr/>
          <p:nvPr/>
        </p:nvSpPr>
        <p:spPr>
          <a:xfrm>
            <a:off x="4113407" y="1805401"/>
            <a:ext cx="3418829" cy="654335"/>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18" name="Group 17">
            <a:extLst>
              <a:ext uri="{FF2B5EF4-FFF2-40B4-BE49-F238E27FC236}">
                <a16:creationId xmlns:a16="http://schemas.microsoft.com/office/drawing/2014/main" id="{252A8587-07BC-45EE-B504-B6BDE49FC98D}"/>
              </a:ext>
            </a:extLst>
          </p:cNvPr>
          <p:cNvGrpSpPr/>
          <p:nvPr/>
        </p:nvGrpSpPr>
        <p:grpSpPr>
          <a:xfrm>
            <a:off x="4226538" y="1961808"/>
            <a:ext cx="338328" cy="338328"/>
            <a:chOff x="687637" y="2265052"/>
            <a:chExt cx="338328" cy="338328"/>
          </a:xfrm>
        </p:grpSpPr>
        <p:sp>
          <p:nvSpPr>
            <p:cNvPr id="19" name="Oval 18">
              <a:extLst>
                <a:ext uri="{FF2B5EF4-FFF2-40B4-BE49-F238E27FC236}">
                  <a16:creationId xmlns:a16="http://schemas.microsoft.com/office/drawing/2014/main" id="{2620061E-684D-58E3-AAFF-5B9B2F57894F}"/>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4E02176C-6F7E-A42B-101D-C529E7EB5A03}"/>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21" name="Rectangle: Rounded Corners 20">
            <a:extLst>
              <a:ext uri="{FF2B5EF4-FFF2-40B4-BE49-F238E27FC236}">
                <a16:creationId xmlns:a16="http://schemas.microsoft.com/office/drawing/2014/main" id="{B00780A9-59B1-FE58-50D3-2A0B97A82A12}"/>
              </a:ext>
            </a:extLst>
          </p:cNvPr>
          <p:cNvSpPr/>
          <p:nvPr/>
        </p:nvSpPr>
        <p:spPr>
          <a:xfrm>
            <a:off x="548640" y="2459736"/>
            <a:ext cx="10552176" cy="3809228"/>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8AE86010-65C6-7963-26D3-42E7B46181F3}"/>
              </a:ext>
            </a:extLst>
          </p:cNvPr>
          <p:cNvSpPr txBox="1">
            <a:spLocks/>
          </p:cNvSpPr>
          <p:nvPr/>
        </p:nvSpPr>
        <p:spPr>
          <a:xfrm>
            <a:off x="767270" y="2541599"/>
            <a:ext cx="9198864" cy="2392761"/>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marL="182880" indent="-182880">
              <a:lnSpc>
                <a:spcPct val="150000"/>
              </a:lnSpc>
              <a:spcBef>
                <a:spcPts val="0"/>
              </a:spcBef>
              <a:buFont typeface="Arial" panose="020B0604020202020204" pitchFamily="34" charset="0"/>
              <a:buChar char="•"/>
              <a:defRPr/>
            </a:pPr>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All types approach the prospect of change in different ways, and all perspectives are needed to navigate change successfully. Some will naturally focus more on what the future will bring, while others will be more concerned with preserving the best of what is.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53E4DE09-3384-8F2D-B755-1C90754FE757}"/>
              </a:ext>
            </a:extLst>
          </p:cNvPr>
          <p:cNvPicPr>
            <a:picLocks noChangeAspect="1"/>
          </p:cNvPicPr>
          <p:nvPr/>
        </p:nvPicPr>
        <p:blipFill>
          <a:blip r:embed="rId7">
            <a:duotone>
              <a:schemeClr val="accent4">
                <a:shade val="45000"/>
                <a:satMod val="135000"/>
              </a:schemeClr>
              <a:prstClr val="white"/>
            </a:duotone>
            <a:extLst>
              <a:ext uri="{BEBA8EAE-BF5A-486C-A8C5-ECC9F3942E4B}">
                <a14:imgProps xmlns:a14="http://schemas.microsoft.com/office/drawing/2010/main">
                  <a14:imgLayer r:embed="rId9">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47" name="Title 3">
            <a:extLst>
              <a:ext uri="{FF2B5EF4-FFF2-40B4-BE49-F238E27FC236}">
                <a16:creationId xmlns:a16="http://schemas.microsoft.com/office/drawing/2014/main" id="{9F80AF78-1411-6366-6CD7-0D43D67E5D9B}"/>
              </a:ext>
            </a:extLst>
          </p:cNvPr>
          <p:cNvSpPr>
            <a:spLocks noGrp="1"/>
          </p:cNvSpPr>
          <p:nvPr>
            <p:ph type="title"/>
          </p:nvPr>
        </p:nvSpPr>
        <p:spPr>
          <a:xfrm>
            <a:off x="767270" y="659995"/>
            <a:ext cx="10246896" cy="980098"/>
          </a:xfrm>
        </p:spPr>
        <p:txBody>
          <a:bodyPr anchor="t"/>
          <a:lstStyle/>
          <a:p>
            <a:r>
              <a:rPr lang="en-GB" sz="3600"/>
              <a:t>Basic Skills</a:t>
            </a:r>
          </a:p>
        </p:txBody>
      </p:sp>
      <p:sp>
        <p:nvSpPr>
          <p:cNvPr id="4" name="TextBox 3">
            <a:extLst>
              <a:ext uri="{FF2B5EF4-FFF2-40B4-BE49-F238E27FC236}">
                <a16:creationId xmlns:a16="http://schemas.microsoft.com/office/drawing/2014/main" id="{50EC7AD0-8235-5E94-D6B3-7F9B741F32FC}"/>
              </a:ext>
            </a:extLst>
          </p:cNvPr>
          <p:cNvSpPr txBox="1"/>
          <p:nvPr/>
        </p:nvSpPr>
        <p:spPr>
          <a:xfrm>
            <a:off x="10259786" y="4819410"/>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Tree>
    <p:custDataLst>
      <p:tags r:id="rId1"/>
    </p:custDataLst>
    <p:extLst>
      <p:ext uri="{BB962C8B-B14F-4D97-AF65-F5344CB8AC3E}">
        <p14:creationId xmlns:p14="http://schemas.microsoft.com/office/powerpoint/2010/main" val="1640885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675" decel="100000" fill="hold"/>
                                        <p:tgtEl>
                                          <p:spTgt spid="4"/>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D3C28-5821-43DF-4F11-9A26E3A3F1BD}"/>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68495AE7-8E2E-35FB-EA33-26DF619CF9C5}"/>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
        <p:nvSpPr>
          <p:cNvPr id="4" name="Title 3">
            <a:extLst>
              <a:ext uri="{FF2B5EF4-FFF2-40B4-BE49-F238E27FC236}">
                <a16:creationId xmlns:a16="http://schemas.microsoft.com/office/drawing/2014/main" id="{5B7523EB-BE45-8D2F-1B9D-3E57D290CAD3}"/>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54712820-EBDA-2831-E3B3-A0D9A3A4CFE7}"/>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5BB41DAE-1441-E41A-F1A6-06B50BD8DF3C}"/>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C3093CAD-4442-0DA4-BBB3-83768486A799}"/>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4BD64C5D-29AA-5679-FCE6-8D44BF046711}"/>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47934FF6-2AE3-9F7C-1FC1-979E4EEF810E}"/>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0097F659-6596-37D4-CF0A-8117AEE63605}"/>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620DE390-1B2C-EAD9-31AC-D78CDFCCDB68}"/>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AC138082-2264-2161-414B-9E1278524071}"/>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561FF35F-AB8B-09E8-1C63-A1C8BEEC1369}"/>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5BA41C38-1066-B659-CBA9-CB2593FF8D58}"/>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8FBAF6E2-B583-EAFF-0456-F6ADE6384776}"/>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827FB14D-4EDD-E326-E43C-EC690E0D1E9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3D46C79B-F88E-0E46-D2DC-4AB619F4B85A}"/>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3755A05B-B392-8229-3FBD-32E304F97300}"/>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6855C59C-E817-9ADB-5F84-2DF018393B95}"/>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D8DF5FA8-519F-3446-2E7C-C4BA8531A476}"/>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0B72E0AB-95EC-1D98-F71E-FBB28C4DB50D}"/>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703BFF9F-F8BD-B34D-5C83-7A4F043560B1}"/>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82B9C789-F203-8B5A-F7D4-209DBB9E2684}"/>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889CDE7-23C0-8761-B1CB-602C4A0F482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A6E51A60-91B8-BEDC-3CE3-CB62693E8F4C}"/>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52D9E49E-81DA-4047-D384-DEBE425D4358}"/>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EF228D16-72F4-583C-8C43-D43B90DA0728}"/>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A608D7DC-9F23-B925-5159-6D2E44A96D5F}"/>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18" name="Group 17">
            <a:extLst>
              <a:ext uri="{FF2B5EF4-FFF2-40B4-BE49-F238E27FC236}">
                <a16:creationId xmlns:a16="http://schemas.microsoft.com/office/drawing/2014/main" id="{E8FF599A-34D6-F48D-503F-7A43B194C8D6}"/>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2066A2FF-9B1A-CB4C-51C7-88FE4DF49FF9}"/>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FE94BAC2-4C6E-2E05-4F6E-4713E25A73DA}"/>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B20D069D-D2CD-11BD-03C6-AEAEA0E885F3}"/>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
        <p:nvSpPr>
          <p:cNvPr id="21" name="Rectangle: Rounded Corners 20">
            <a:extLst>
              <a:ext uri="{FF2B5EF4-FFF2-40B4-BE49-F238E27FC236}">
                <a16:creationId xmlns:a16="http://schemas.microsoft.com/office/drawing/2014/main" id="{D32BCB47-8417-CDF0-E1B7-C6AC6F890F1E}"/>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CEB8C486-2ABA-B80B-03EA-B692E3399462}"/>
              </a:ext>
            </a:extLst>
          </p:cNvPr>
          <p:cNvSpPr txBox="1">
            <a:spLocks/>
          </p:cNvSpPr>
          <p:nvPr/>
        </p:nvSpPr>
        <p:spPr>
          <a:xfrm>
            <a:off x="659318" y="1719496"/>
            <a:ext cx="9662904"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Extraversion &amp; Sensing (ES)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engage actively with change when it involves practical, immediate action.</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adapt well in fast-paced environments, and your enthusiasm motivates others.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Take time to reflect on the broader purpose of change—not just what's happening now.</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Avoid rushing into action before fully understanding the longer-term implications.</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Extraversion &amp; Intuition (EN)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welcome change as an exciting opportunity for growth, innovation, and exploration.</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energize others with your future-oriented perspective and openness to new possibilities.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Stay grounded in the current realities and use practical steps needed for change to succeed.</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mindful of how others may feel overwhelmed by rapid or abstract change ideas.</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CDCA0C31-8B6C-6DA5-1650-E053E870A502}"/>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E30009C9-93E8-EB35-E9CA-0E64B6E3CAF8}"/>
              </a:ext>
            </a:extLst>
          </p:cNvPr>
          <p:cNvSpPr txBox="1"/>
          <p:nvPr/>
        </p:nvSpPr>
        <p:spPr>
          <a:xfrm>
            <a:off x="10259786"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Tree>
    <p:custDataLst>
      <p:tags r:id="rId1"/>
    </p:custDataLst>
    <p:extLst>
      <p:ext uri="{BB962C8B-B14F-4D97-AF65-F5344CB8AC3E}">
        <p14:creationId xmlns:p14="http://schemas.microsoft.com/office/powerpoint/2010/main" val="282810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5287B-9B26-9EE0-C42A-1842AF0D71FB}"/>
            </a:ext>
          </a:extLst>
        </p:cNvPr>
        <p:cNvGrpSpPr/>
        <p:nvPr/>
      </p:nvGrpSpPr>
      <p:grpSpPr>
        <a:xfrm>
          <a:off x="0" y="0"/>
          <a:ext cx="0" cy="0"/>
          <a:chOff x="0" y="0"/>
          <a:chExt cx="0" cy="0"/>
        </a:xfrm>
      </p:grpSpPr>
      <p:sp>
        <p:nvSpPr>
          <p:cNvPr id="23" name="TextBox 22">
            <a:extLst>
              <a:ext uri="{FF2B5EF4-FFF2-40B4-BE49-F238E27FC236}">
                <a16:creationId xmlns:a16="http://schemas.microsoft.com/office/drawing/2014/main" id="{3E52AF16-E654-4CC0-1439-7A92E986E52A}"/>
              </a:ext>
            </a:extLst>
          </p:cNvPr>
          <p:cNvSpPr txBox="1"/>
          <p:nvPr/>
        </p:nvSpPr>
        <p:spPr>
          <a:xfrm>
            <a:off x="1091879" y="1086992"/>
            <a:ext cx="3277014"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
        <p:nvSpPr>
          <p:cNvPr id="4" name="Title 3">
            <a:extLst>
              <a:ext uri="{FF2B5EF4-FFF2-40B4-BE49-F238E27FC236}">
                <a16:creationId xmlns:a16="http://schemas.microsoft.com/office/drawing/2014/main" id="{374B7B5B-ABE6-A74C-6683-B980C66EDD5A}"/>
              </a:ext>
            </a:extLst>
          </p:cNvPr>
          <p:cNvSpPr>
            <a:spLocks noGrp="1"/>
          </p:cNvSpPr>
          <p:nvPr>
            <p:ph type="title"/>
          </p:nvPr>
        </p:nvSpPr>
        <p:spPr>
          <a:xfrm>
            <a:off x="767270" y="659995"/>
            <a:ext cx="10246896" cy="980098"/>
          </a:xfrm>
        </p:spPr>
        <p:txBody>
          <a:bodyPr anchor="t"/>
          <a:lstStyle/>
          <a:p>
            <a:r>
              <a:rPr lang="en-GB" sz="3600"/>
              <a:t>Basic Skills</a:t>
            </a:r>
          </a:p>
        </p:txBody>
      </p:sp>
      <p:sp>
        <p:nvSpPr>
          <p:cNvPr id="3" name="Rectangle: Rounded Corners 2">
            <a:extLst>
              <a:ext uri="{FF2B5EF4-FFF2-40B4-BE49-F238E27FC236}">
                <a16:creationId xmlns:a16="http://schemas.microsoft.com/office/drawing/2014/main" id="{8FA7CFC0-E22B-EB49-07E2-92141C3A0028}"/>
              </a:ext>
            </a:extLst>
          </p:cNvPr>
          <p:cNvSpPr/>
          <p:nvPr/>
        </p:nvSpPr>
        <p:spPr>
          <a:xfrm>
            <a:off x="545522" y="3067269"/>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3" name="Group 32">
            <a:extLst>
              <a:ext uri="{FF2B5EF4-FFF2-40B4-BE49-F238E27FC236}">
                <a16:creationId xmlns:a16="http://schemas.microsoft.com/office/drawing/2014/main" id="{E02A1559-588D-5AD5-6D05-2C2272166B46}"/>
              </a:ext>
            </a:extLst>
          </p:cNvPr>
          <p:cNvGrpSpPr/>
          <p:nvPr/>
        </p:nvGrpSpPr>
        <p:grpSpPr>
          <a:xfrm>
            <a:off x="555434" y="2459736"/>
            <a:ext cx="3418829" cy="645618"/>
            <a:chOff x="555434" y="2583107"/>
            <a:chExt cx="3418829" cy="645618"/>
          </a:xfrm>
          <a:solidFill>
            <a:schemeClr val="accent1"/>
          </a:solidFill>
        </p:grpSpPr>
        <p:sp>
          <p:nvSpPr>
            <p:cNvPr id="2" name="Rectangle: Rounded Corners 1">
              <a:hlinkClick r:id="rId4" action="ppaction://hlinksldjump"/>
              <a:extLst>
                <a:ext uri="{FF2B5EF4-FFF2-40B4-BE49-F238E27FC236}">
                  <a16:creationId xmlns:a16="http://schemas.microsoft.com/office/drawing/2014/main" id="{363997E1-F8DB-303A-B5EB-8130DF1BA8FB}"/>
                </a:ext>
              </a:extLst>
            </p:cNvPr>
            <p:cNvSpPr/>
            <p:nvPr/>
          </p:nvSpPr>
          <p:spPr>
            <a:xfrm>
              <a:off x="555434" y="2583107"/>
              <a:ext cx="3418829" cy="645618"/>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30" name="Group 29">
              <a:extLst>
                <a:ext uri="{FF2B5EF4-FFF2-40B4-BE49-F238E27FC236}">
                  <a16:creationId xmlns:a16="http://schemas.microsoft.com/office/drawing/2014/main" id="{39E639AA-AFA7-2716-90C0-C07FAD86C607}"/>
                </a:ext>
              </a:extLst>
            </p:cNvPr>
            <p:cNvGrpSpPr/>
            <p:nvPr/>
          </p:nvGrpSpPr>
          <p:grpSpPr>
            <a:xfrm>
              <a:off x="659769" y="2738861"/>
              <a:ext cx="334966" cy="334965"/>
              <a:chOff x="634298" y="2216636"/>
              <a:chExt cx="471189" cy="471188"/>
            </a:xfrm>
            <a:grpFill/>
          </p:grpSpPr>
          <p:sp>
            <p:nvSpPr>
              <p:cNvPr id="31" name="Oval 30">
                <a:extLst>
                  <a:ext uri="{FF2B5EF4-FFF2-40B4-BE49-F238E27FC236}">
                    <a16:creationId xmlns:a16="http://schemas.microsoft.com/office/drawing/2014/main" id="{8A52AEB6-72CA-E7C6-3519-179BEF05CF9E}"/>
                  </a:ext>
                </a:extLst>
              </p:cNvPr>
              <p:cNvSpPr/>
              <p:nvPr/>
            </p:nvSpPr>
            <p:spPr>
              <a:xfrm>
                <a:off x="634298" y="2216636"/>
                <a:ext cx="471189" cy="47118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hlinkClick r:id="" action="ppaction://hlinkshowjump?jump=nextslide"/>
                <a:extLst>
                  <a:ext uri="{FF2B5EF4-FFF2-40B4-BE49-F238E27FC236}">
                    <a16:creationId xmlns:a16="http://schemas.microsoft.com/office/drawing/2014/main" id="{CAFAAD6A-C115-AC12-A406-A5855FEF9250}"/>
                  </a:ext>
                </a:extLst>
              </p:cNvPr>
              <p:cNvSpPr/>
              <p:nvPr/>
            </p:nvSpPr>
            <p:spPr>
              <a:xfrm>
                <a:off x="693364" y="2272663"/>
                <a:ext cx="353056" cy="35305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5" name="Group 4">
            <a:extLst>
              <a:ext uri="{FF2B5EF4-FFF2-40B4-BE49-F238E27FC236}">
                <a16:creationId xmlns:a16="http://schemas.microsoft.com/office/drawing/2014/main" id="{E809D5DD-6066-0C55-609E-23BD0D064B83}"/>
              </a:ext>
            </a:extLst>
          </p:cNvPr>
          <p:cNvGrpSpPr/>
          <p:nvPr/>
        </p:nvGrpSpPr>
        <p:grpSpPr>
          <a:xfrm>
            <a:off x="4113407" y="2459736"/>
            <a:ext cx="3418829" cy="652657"/>
            <a:chOff x="4113407" y="2214340"/>
            <a:chExt cx="3418829" cy="652657"/>
          </a:xfrm>
          <a:solidFill>
            <a:schemeClr val="accent1"/>
          </a:solidFill>
        </p:grpSpPr>
        <p:grpSp>
          <p:nvGrpSpPr>
            <p:cNvPr id="34" name="Group 33">
              <a:extLst>
                <a:ext uri="{FF2B5EF4-FFF2-40B4-BE49-F238E27FC236}">
                  <a16:creationId xmlns:a16="http://schemas.microsoft.com/office/drawing/2014/main" id="{8AC9CDC0-402E-B745-F9B0-D56D40AF77DA}"/>
                </a:ext>
              </a:extLst>
            </p:cNvPr>
            <p:cNvGrpSpPr/>
            <p:nvPr/>
          </p:nvGrpSpPr>
          <p:grpSpPr>
            <a:xfrm>
              <a:off x="4113407" y="2214340"/>
              <a:ext cx="3418829" cy="652657"/>
              <a:chOff x="4113407" y="2214340"/>
              <a:chExt cx="3418829" cy="652657"/>
            </a:xfrm>
            <a:grpFill/>
          </p:grpSpPr>
          <p:sp>
            <p:nvSpPr>
              <p:cNvPr id="7" name="Rectangle: Rounded Corners 6">
                <a:extLst>
                  <a:ext uri="{FF2B5EF4-FFF2-40B4-BE49-F238E27FC236}">
                    <a16:creationId xmlns:a16="http://schemas.microsoft.com/office/drawing/2014/main" id="{897AB044-A838-406A-BC0A-6A6DF36103DD}"/>
                  </a:ext>
                </a:extLst>
              </p:cNvPr>
              <p:cNvSpPr/>
              <p:nvPr/>
            </p:nvSpPr>
            <p:spPr>
              <a:xfrm>
                <a:off x="4113407"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grpSp>
            <p:nvGrpSpPr>
              <p:cNvPr id="8" name="Group 7">
                <a:extLst>
                  <a:ext uri="{FF2B5EF4-FFF2-40B4-BE49-F238E27FC236}">
                    <a16:creationId xmlns:a16="http://schemas.microsoft.com/office/drawing/2014/main" id="{7048CB76-20F3-F11F-F098-7D55C72E250F}"/>
                  </a:ext>
                </a:extLst>
              </p:cNvPr>
              <p:cNvGrpSpPr/>
              <p:nvPr/>
            </p:nvGrpSpPr>
            <p:grpSpPr>
              <a:xfrm>
                <a:off x="4227654" y="2373185"/>
                <a:ext cx="334966" cy="334965"/>
                <a:chOff x="634298" y="2216636"/>
                <a:chExt cx="471189" cy="471188"/>
              </a:xfrm>
              <a:grpFill/>
            </p:grpSpPr>
            <p:sp>
              <p:nvSpPr>
                <p:cNvPr id="9" name="Oval 8">
                  <a:extLst>
                    <a:ext uri="{FF2B5EF4-FFF2-40B4-BE49-F238E27FC236}">
                      <a16:creationId xmlns:a16="http://schemas.microsoft.com/office/drawing/2014/main" id="{7DF31EB1-CFC3-074C-6045-0C14175746BB}"/>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095AC9C8-505A-2D12-09F8-99BE8D0B1606}"/>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0" name="Oval 39">
              <a:extLst>
                <a:ext uri="{FF2B5EF4-FFF2-40B4-BE49-F238E27FC236}">
                  <a16:creationId xmlns:a16="http://schemas.microsoft.com/office/drawing/2014/main" id="{9D3D7561-D0AA-098C-B074-D6894747192E}"/>
                </a:ext>
              </a:extLst>
            </p:cNvPr>
            <p:cNvSpPr/>
            <p:nvPr/>
          </p:nvSpPr>
          <p:spPr>
            <a:xfrm>
              <a:off x="4236502"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1" name="Plus Sign 40">
              <a:hlinkClick r:id="rId4" action="ppaction://hlinksldjump"/>
              <a:extLst>
                <a:ext uri="{FF2B5EF4-FFF2-40B4-BE49-F238E27FC236}">
                  <a16:creationId xmlns:a16="http://schemas.microsoft.com/office/drawing/2014/main" id="{1649AD4D-D893-B900-B371-810A6590FCDF}"/>
                </a:ext>
              </a:extLst>
            </p:cNvPr>
            <p:cNvSpPr/>
            <p:nvPr/>
          </p:nvSpPr>
          <p:spPr>
            <a:xfrm>
              <a:off x="4278492"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B9AF1C3C-2580-8A73-76BC-040C24E84A98}"/>
              </a:ext>
            </a:extLst>
          </p:cNvPr>
          <p:cNvGrpSpPr/>
          <p:nvPr/>
        </p:nvGrpSpPr>
        <p:grpSpPr>
          <a:xfrm>
            <a:off x="7681292" y="2459736"/>
            <a:ext cx="3418829" cy="652657"/>
            <a:chOff x="7681292" y="2214340"/>
            <a:chExt cx="3418829" cy="652657"/>
          </a:xfrm>
          <a:solidFill>
            <a:schemeClr val="accent1"/>
          </a:solidFill>
        </p:grpSpPr>
        <p:grpSp>
          <p:nvGrpSpPr>
            <p:cNvPr id="35" name="Group 34">
              <a:extLst>
                <a:ext uri="{FF2B5EF4-FFF2-40B4-BE49-F238E27FC236}">
                  <a16:creationId xmlns:a16="http://schemas.microsoft.com/office/drawing/2014/main" id="{D24A2156-0993-C196-A7BC-B5DEBC927F6D}"/>
                </a:ext>
              </a:extLst>
            </p:cNvPr>
            <p:cNvGrpSpPr/>
            <p:nvPr/>
          </p:nvGrpSpPr>
          <p:grpSpPr>
            <a:xfrm>
              <a:off x="7681292" y="2214340"/>
              <a:ext cx="3418829" cy="652657"/>
              <a:chOff x="7681292" y="2214340"/>
              <a:chExt cx="3418829" cy="652657"/>
            </a:xfrm>
            <a:grpFill/>
          </p:grpSpPr>
          <p:sp>
            <p:nvSpPr>
              <p:cNvPr id="17" name="Rectangle: Rounded Corners 16">
                <a:extLst>
                  <a:ext uri="{FF2B5EF4-FFF2-40B4-BE49-F238E27FC236}">
                    <a16:creationId xmlns:a16="http://schemas.microsoft.com/office/drawing/2014/main" id="{323A24CA-EBF1-1C97-83B3-4303AC521828}"/>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D0CDE2F3-432F-89C3-EB3B-92B3E2E91425}"/>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2529D3EC-6772-04B7-46A4-4E6E2C60B7BF}"/>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E01D3E6A-BBD5-FD6B-5E25-06957B4C4050}"/>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2" name="Oval 41">
              <a:extLst>
                <a:ext uri="{FF2B5EF4-FFF2-40B4-BE49-F238E27FC236}">
                  <a16:creationId xmlns:a16="http://schemas.microsoft.com/office/drawing/2014/main" id="{913CE59C-8DBB-DAA4-E2B4-8ADBFFDD855D}"/>
                </a:ext>
              </a:extLst>
            </p:cNvPr>
            <p:cNvSpPr/>
            <p:nvPr/>
          </p:nvSpPr>
          <p:spPr>
            <a:xfrm>
              <a:off x="7795539" y="2371024"/>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3" name="Plus Sign 42">
              <a:hlinkClick r:id="rId5" action="ppaction://hlinksldjump"/>
              <a:extLst>
                <a:ext uri="{FF2B5EF4-FFF2-40B4-BE49-F238E27FC236}">
                  <a16:creationId xmlns:a16="http://schemas.microsoft.com/office/drawing/2014/main" id="{6BA9F97A-B7EE-58D0-5E31-D1B8B6B69EB1}"/>
                </a:ext>
              </a:extLst>
            </p:cNvPr>
            <p:cNvSpPr/>
            <p:nvPr/>
          </p:nvSpPr>
          <p:spPr>
            <a:xfrm>
              <a:off x="7837529" y="2410853"/>
              <a:ext cx="250986" cy="250986"/>
            </a:xfrm>
            <a:prstGeom prst="mathPlus">
              <a:avLst>
                <a:gd name="adj1" fmla="val 6253"/>
              </a:avLst>
            </a:prstGeom>
            <a:grp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pic>
        <p:nvPicPr>
          <p:cNvPr id="12" name="Picture 11" descr="A black background with a black square&#10;&#10;Description automatically generated with medium confidence">
            <a:extLst>
              <a:ext uri="{FF2B5EF4-FFF2-40B4-BE49-F238E27FC236}">
                <a16:creationId xmlns:a16="http://schemas.microsoft.com/office/drawing/2014/main" id="{A5BC04BA-78E4-FF36-11FF-C2B2EFBBF58D}"/>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16" name="Rectangle: Rounded Corners 15">
            <a:extLst>
              <a:ext uri="{FF2B5EF4-FFF2-40B4-BE49-F238E27FC236}">
                <a16:creationId xmlns:a16="http://schemas.microsoft.com/office/drawing/2014/main" id="{7AFCFA81-AE15-97A7-4D45-08D034E63EF0}"/>
              </a:ext>
            </a:extLst>
          </p:cNvPr>
          <p:cNvSpPr/>
          <p:nvPr/>
        </p:nvSpPr>
        <p:spPr>
          <a:xfrm>
            <a:off x="7681292" y="847870"/>
            <a:ext cx="3418829" cy="913221"/>
          </a:xfrm>
          <a:prstGeom prst="roundRect">
            <a:avLst>
              <a:gd name="adj" fmla="val 10984"/>
            </a:avLst>
          </a:prstGeom>
          <a:solidFill>
            <a:srgbClr val="0C4853"/>
          </a:solidFill>
          <a:ln w="12700" cap="flat" cmpd="sng" algn="ctr">
            <a:noFill/>
            <a:prstDash val="solid"/>
            <a:miter lim="800000"/>
          </a:ln>
          <a:effectLst/>
        </p:spPr>
        <p:txBody>
          <a:bodyPr lIns="548640" tIns="182880" rIns="342942" bIns="0" rtlCol="0" anchor="t" anchorCtr="0"/>
          <a:lstStyle/>
          <a:p>
            <a:pPr marL="0" marR="0" lvl="0" indent="0" defTabSz="436822"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rPr>
              <a:t>Development Tips (cont.)</a:t>
            </a:r>
          </a:p>
        </p:txBody>
      </p:sp>
      <p:grpSp>
        <p:nvGrpSpPr>
          <p:cNvPr id="18" name="Group 17">
            <a:extLst>
              <a:ext uri="{FF2B5EF4-FFF2-40B4-BE49-F238E27FC236}">
                <a16:creationId xmlns:a16="http://schemas.microsoft.com/office/drawing/2014/main" id="{2C99EBE2-B948-2C78-306A-551042BC2291}"/>
              </a:ext>
            </a:extLst>
          </p:cNvPr>
          <p:cNvGrpSpPr/>
          <p:nvPr/>
        </p:nvGrpSpPr>
        <p:grpSpPr>
          <a:xfrm>
            <a:off x="7838806" y="1002673"/>
            <a:ext cx="338328" cy="338328"/>
            <a:chOff x="687637" y="2265052"/>
            <a:chExt cx="338328" cy="338328"/>
          </a:xfrm>
        </p:grpSpPr>
        <p:sp>
          <p:nvSpPr>
            <p:cNvPr id="19" name="Oval 18">
              <a:extLst>
                <a:ext uri="{FF2B5EF4-FFF2-40B4-BE49-F238E27FC236}">
                  <a16:creationId xmlns:a16="http://schemas.microsoft.com/office/drawing/2014/main" id="{118EB59E-841F-0EF9-83D5-48C2B5D4ADBC}"/>
                </a:ext>
              </a:extLst>
            </p:cNvPr>
            <p:cNvSpPr/>
            <p:nvPr/>
          </p:nvSpPr>
          <p:spPr>
            <a:xfrm>
              <a:off x="687637" y="2265052"/>
              <a:ext cx="338328" cy="338328"/>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Graphic 8">
              <a:extLst>
                <a:ext uri="{FF2B5EF4-FFF2-40B4-BE49-F238E27FC236}">
                  <a16:creationId xmlns:a16="http://schemas.microsoft.com/office/drawing/2014/main" id="{598BEFE6-D5A9-D49E-B032-80A144311E59}"/>
                </a:ext>
              </a:extLst>
            </p:cNvPr>
            <p:cNvSpPr/>
            <p:nvPr/>
          </p:nvSpPr>
          <p:spPr>
            <a:xfrm>
              <a:off x="779005" y="2376039"/>
              <a:ext cx="147587" cy="124283"/>
            </a:xfrm>
            <a:custGeom>
              <a:avLst/>
              <a:gdLst>
                <a:gd name="connsiteX0" fmla="*/ 0 w 948656"/>
                <a:gd name="connsiteY0" fmla="*/ 419407 h 798868"/>
                <a:gd name="connsiteX1" fmla="*/ 379464 w 948656"/>
                <a:gd name="connsiteY1" fmla="*/ 798868 h 798868"/>
                <a:gd name="connsiteX2" fmla="*/ 948657 w 948656"/>
                <a:gd name="connsiteY2" fmla="*/ 0 h 798868"/>
              </a:gdLst>
              <a:ahLst/>
              <a:cxnLst>
                <a:cxn ang="0">
                  <a:pos x="connsiteX0" y="connsiteY0"/>
                </a:cxn>
                <a:cxn ang="0">
                  <a:pos x="connsiteX1" y="connsiteY1"/>
                </a:cxn>
                <a:cxn ang="0">
                  <a:pos x="connsiteX2" y="connsiteY2"/>
                </a:cxn>
              </a:cxnLst>
              <a:rect l="l" t="t" r="r" b="b"/>
              <a:pathLst>
                <a:path w="948656" h="798868">
                  <a:moveTo>
                    <a:pt x="0" y="419407"/>
                  </a:moveTo>
                  <a:lnTo>
                    <a:pt x="379464" y="798868"/>
                  </a:lnTo>
                  <a:lnTo>
                    <a:pt x="948657" y="0"/>
                  </a:lnTo>
                </a:path>
              </a:pathLst>
            </a:custGeom>
            <a:noFill/>
            <a:ln w="19050" cap="rnd">
              <a:solidFill>
                <a:srgbClr val="3598A3"/>
              </a:solidFill>
              <a:prstDash val="solid"/>
              <a:round/>
            </a:ln>
          </p:spPr>
          <p:txBody>
            <a:bodyPr rtlCol="0" anchor="ctr"/>
            <a:lstStyle/>
            <a:p>
              <a:pPr marL="0" marR="0" lvl="0" indent="0"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041726"/>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15" name="TextBox 14">
            <a:extLst>
              <a:ext uri="{FF2B5EF4-FFF2-40B4-BE49-F238E27FC236}">
                <a16:creationId xmlns:a16="http://schemas.microsoft.com/office/drawing/2014/main" id="{B2B2B79A-854A-C3A4-63AE-642215478FE9}"/>
              </a:ext>
            </a:extLst>
          </p:cNvPr>
          <p:cNvSpPr txBox="1"/>
          <p:nvPr/>
        </p:nvSpPr>
        <p:spPr>
          <a:xfrm>
            <a:off x="10259786" y="4828251"/>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
        <p:nvSpPr>
          <p:cNvPr id="21" name="Rectangle: Rounded Corners 20">
            <a:extLst>
              <a:ext uri="{FF2B5EF4-FFF2-40B4-BE49-F238E27FC236}">
                <a16:creationId xmlns:a16="http://schemas.microsoft.com/office/drawing/2014/main" id="{40C9C882-AB6C-DA81-20BA-821EC36C0EA6}"/>
              </a:ext>
            </a:extLst>
          </p:cNvPr>
          <p:cNvSpPr/>
          <p:nvPr/>
        </p:nvSpPr>
        <p:spPr>
          <a:xfrm>
            <a:off x="475489" y="1568572"/>
            <a:ext cx="10624634" cy="4699100"/>
          </a:xfrm>
          <a:prstGeom prst="roundRect">
            <a:avLst>
              <a:gd name="adj" fmla="val 3188"/>
            </a:avLst>
          </a:prstGeom>
          <a:solidFill>
            <a:srgbClr val="0C4853"/>
          </a:solidFill>
          <a:ln w="12700" cap="flat" cmpd="sng" algn="ctr">
            <a:no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
            <a:extLst>
              <a:ext uri="{FF2B5EF4-FFF2-40B4-BE49-F238E27FC236}">
                <a16:creationId xmlns:a16="http://schemas.microsoft.com/office/drawing/2014/main" id="{9890DA48-213B-5772-B4F9-126B919E46AC}"/>
              </a:ext>
            </a:extLst>
          </p:cNvPr>
          <p:cNvSpPr txBox="1">
            <a:spLocks/>
          </p:cNvSpPr>
          <p:nvPr/>
        </p:nvSpPr>
        <p:spPr>
          <a:xfrm>
            <a:off x="659769" y="1727553"/>
            <a:ext cx="9659816" cy="4163760"/>
          </a:xfrm>
          <a:prstGeom prst="rect">
            <a:avLst/>
          </a:prstGeom>
        </p:spPr>
        <p:txBody>
          <a:bodyPr vert="horz" lIns="0" tIns="0" rIns="0" bIns="0" rtlCol="0">
            <a:noAutofit/>
          </a:bodyPr>
          <a:lstStyle>
            <a:lvl1pPr marL="0" indent="0" algn="l" defTabSz="857255" rtl="0" eaLnBrk="1" latinLnBrk="0" hangingPunct="1">
              <a:lnSpc>
                <a:spcPct val="100000"/>
              </a:lnSpc>
              <a:spcBef>
                <a:spcPts val="938"/>
              </a:spcBef>
              <a:buFont typeface="Arial" panose="020B0604020202020204" pitchFamily="34" charset="0"/>
              <a:buNone/>
              <a:defRPr sz="1600" kern="1200">
                <a:solidFill>
                  <a:schemeClr val="tx1"/>
                </a:solidFill>
                <a:latin typeface="+mn-lt"/>
                <a:ea typeface="+mn-ea"/>
                <a:cs typeface="+mn-cs"/>
              </a:defRPr>
            </a:lvl1pPr>
            <a:lvl2pPr marL="428629"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2pPr>
            <a:lvl3pPr marL="85725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3pPr>
            <a:lvl4pPr marL="1285885"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4pPr>
            <a:lvl5pPr marL="1714513" indent="0" algn="l" defTabSz="857255" rtl="0" eaLnBrk="1" latinLnBrk="0" hangingPunct="1">
              <a:lnSpc>
                <a:spcPct val="100000"/>
              </a:lnSpc>
              <a:spcBef>
                <a:spcPts val="469"/>
              </a:spcBef>
              <a:buFont typeface="Arial" panose="020B0604020202020204" pitchFamily="34" charset="0"/>
              <a:buNone/>
              <a:defRPr sz="1600" kern="1200">
                <a:solidFill>
                  <a:schemeClr val="tx1"/>
                </a:solidFill>
                <a:latin typeface="+mn-lt"/>
                <a:ea typeface="+mn-ea"/>
                <a:cs typeface="+mn-cs"/>
              </a:defRPr>
            </a:lvl5pPr>
            <a:lvl6pPr marL="2357455"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6pPr>
            <a:lvl7pPr marL="2786084"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7pPr>
            <a:lvl8pPr marL="3214711"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8pPr>
            <a:lvl9pPr marL="3643339" indent="-214314" algn="l" defTabSz="857255" rtl="0" eaLnBrk="1" latinLnBrk="0" hangingPunct="1">
              <a:lnSpc>
                <a:spcPct val="90000"/>
              </a:lnSpc>
              <a:spcBef>
                <a:spcPts val="469"/>
              </a:spcBef>
              <a:buFont typeface="Arial" panose="020B0604020202020204" pitchFamily="34" charset="0"/>
              <a:buChar char="•"/>
              <a:defRPr sz="1688" kern="1200">
                <a:solidFill>
                  <a:schemeClr val="tx1"/>
                </a:solidFill>
                <a:latin typeface="+mn-lt"/>
                <a:ea typeface="+mn-ea"/>
                <a:cs typeface="+mn-cs"/>
              </a:defRPr>
            </a:lvl9pPr>
          </a:lstStyle>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Introversion &amp; Sensing (IS)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approach change thoughtfully and prefer to understand it through concrete examples and previous experience.</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bring steadiness and practical insight during times of uncertainty.</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Be open to trying new approaches so you can develop confidence in them.</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Challenge your comfort with routine by occasionally seeking out unfamiliar experiences.</a:t>
            </a:r>
          </a:p>
          <a:p>
            <a:pPr>
              <a:defRPr/>
            </a:pPr>
            <a:r>
              <a:rPr lang="en-US" b="1">
                <a:solidFill>
                  <a:srgbClr val="FFFFFF"/>
                </a:solidFill>
                <a:latin typeface="Open Sans" panose="020B0606030504020204" pitchFamily="34" charset="0"/>
                <a:ea typeface="Open Sans" panose="020B0606030504020204" pitchFamily="34" charset="0"/>
                <a:cs typeface="Open Sans" panose="020B0606030504020204" pitchFamily="34" charset="0"/>
              </a:rPr>
              <a:t>Introversion &amp; Intuition (IN) Preferences: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Likely Strengths: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tend to reflect deeply on the meaning and implications of change, often seeing patterns that others miss.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You are likely to understand how change aligns with long-term visions or values.</a:t>
            </a:r>
          </a:p>
          <a:p>
            <a:pPr marL="714379" lvl="1" indent="-285750">
              <a:buFont typeface="Arial" panose="020B0604020202020204" pitchFamily="34" charset="0"/>
              <a:buChar char="•"/>
              <a:defRPr/>
            </a:pPr>
            <a:r>
              <a:rPr lang="en-US" sz="1400" b="1">
                <a:solidFill>
                  <a:srgbClr val="FFFFFF"/>
                </a:solidFill>
                <a:latin typeface="Open Sans" panose="020B0606030504020204" pitchFamily="34" charset="0"/>
                <a:ea typeface="Open Sans" panose="020B0606030504020204" pitchFamily="34" charset="0"/>
                <a:cs typeface="Open Sans" panose="020B0606030504020204" pitchFamily="34" charset="0"/>
              </a:rPr>
              <a:t>Tips for Development:</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Balance your inner processing with outward communication to stay connected with others.</a:t>
            </a:r>
          </a:p>
          <a:p>
            <a:pPr marL="1143005" lvl="2" indent="-285750">
              <a:buFont typeface="Arial" panose="020B0604020202020204" pitchFamily="34" charset="0"/>
              <a:buChar char="•"/>
              <a:defRPr/>
            </a:pPr>
            <a:r>
              <a:rPr lang="en-US" sz="1400">
                <a:solidFill>
                  <a:srgbClr val="FFFFFF"/>
                </a:solidFill>
                <a:latin typeface="Open Sans" panose="020B0606030504020204" pitchFamily="34" charset="0"/>
                <a:ea typeface="Open Sans" panose="020B0606030504020204" pitchFamily="34" charset="0"/>
                <a:cs typeface="Open Sans" panose="020B0606030504020204" pitchFamily="34" charset="0"/>
              </a:rPr>
              <a:t>Avoid getting stuck overthinking or idealizing change before taking action.</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5E13A587-BF66-CD44-66AF-CFF76DDEE581}"/>
              </a:ext>
            </a:extLst>
          </p:cNvPr>
          <p:cNvPicPr>
            <a:picLocks noChangeAspect="1"/>
          </p:cNvPicPr>
          <p:nvPr/>
        </p:nvPicPr>
        <p:blipFill>
          <a:blip r:embed="rId6">
            <a:duotone>
              <a:schemeClr val="accent4">
                <a:shade val="45000"/>
                <a:satMod val="135000"/>
              </a:schemeClr>
              <a:prstClr val="white"/>
            </a:duotone>
            <a:extLst>
              <a:ext uri="{BEBA8EAE-BF5A-486C-A8C5-ECC9F3942E4B}">
                <a14:imgProps xmlns:a14="http://schemas.microsoft.com/office/drawing/2010/main">
                  <a14:imgLayer r:embed="rId8">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42" y="4365785"/>
            <a:ext cx="1757812" cy="1512750"/>
          </a:xfrm>
          <a:prstGeom prst="rect">
            <a:avLst/>
          </a:prstGeom>
        </p:spPr>
      </p:pic>
      <p:sp>
        <p:nvSpPr>
          <p:cNvPr id="13" name="TextBox 12">
            <a:extLst>
              <a:ext uri="{FF2B5EF4-FFF2-40B4-BE49-F238E27FC236}">
                <a16:creationId xmlns:a16="http://schemas.microsoft.com/office/drawing/2014/main" id="{61D1B456-5F0A-F97A-AF6F-6E95E19A53FF}"/>
              </a:ext>
            </a:extLst>
          </p:cNvPr>
          <p:cNvSpPr txBox="1"/>
          <p:nvPr/>
        </p:nvSpPr>
        <p:spPr>
          <a:xfrm>
            <a:off x="10259786" y="4825648"/>
            <a:ext cx="1508760" cy="584775"/>
          </a:xfrm>
          <a:prstGeom prst="rect">
            <a:avLst/>
          </a:prstGeom>
          <a:noFill/>
        </p:spPr>
        <p:txBody>
          <a:bodyPr wrap="square" rtlCol="0">
            <a:spAutoFit/>
          </a:bodyPr>
          <a:lstStyle/>
          <a:p>
            <a:pPr algn="ct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Readiness to Change</a:t>
            </a:r>
          </a:p>
        </p:txBody>
      </p:sp>
    </p:spTree>
    <p:custDataLst>
      <p:tags r:id="rId1"/>
    </p:custDataLst>
    <p:extLst>
      <p:ext uri="{BB962C8B-B14F-4D97-AF65-F5344CB8AC3E}">
        <p14:creationId xmlns:p14="http://schemas.microsoft.com/office/powerpoint/2010/main" val="300478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7"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675" decel="100000" fill="hold"/>
                                        <p:tgtEl>
                                          <p:spTgt spid="21"/>
                                        </p:tgtEl>
                                        <p:attrNameLst>
                                          <p:attrName>ppt_y</p:attrName>
                                        </p:attrNameLst>
                                      </p:cBhvr>
                                      <p:tavLst>
                                        <p:tav tm="0">
                                          <p:val>
                                            <p:strVal val="#ppt_y+1"/>
                                          </p:val>
                                        </p:tav>
                                        <p:tav tm="100000">
                                          <p:val>
                                            <p:strVal val="#ppt_y-.03"/>
                                          </p:val>
                                        </p:tav>
                                      </p:tavLst>
                                    </p:anim>
                                    <p:anim calcmode="lin" valueType="num">
                                      <p:cBhvr>
                                        <p:cTn id="2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675" decel="100000" fill="hold"/>
                                        <p:tgtEl>
                                          <p:spTgt spid="22"/>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750"/>
                                        <p:tgtEl>
                                          <p:spTgt spid="13"/>
                                        </p:tgtEl>
                                      </p:cBhvr>
                                    </p:animEffect>
                                    <p:anim calcmode="lin" valueType="num">
                                      <p:cBhvr>
                                        <p:cTn id="31" dur="750" fill="hold"/>
                                        <p:tgtEl>
                                          <p:spTgt spid="13"/>
                                        </p:tgtEl>
                                        <p:attrNameLst>
                                          <p:attrName>ppt_x</p:attrName>
                                        </p:attrNameLst>
                                      </p:cBhvr>
                                      <p:tavLst>
                                        <p:tav tm="0">
                                          <p:val>
                                            <p:strVal val="#ppt_x"/>
                                          </p:val>
                                        </p:tav>
                                        <p:tav tm="100000">
                                          <p:val>
                                            <p:strVal val="#ppt_x"/>
                                          </p:val>
                                        </p:tav>
                                      </p:tavLst>
                                    </p:anim>
                                    <p:anim calcmode="lin" valueType="num">
                                      <p:cBhvr>
                                        <p:cTn id="32" dur="675" decel="100000" fill="hold"/>
                                        <p:tgtEl>
                                          <p:spTgt spid="13"/>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3"/>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750"/>
                                        <p:tgtEl>
                                          <p:spTgt spid="28"/>
                                        </p:tgtEl>
                                      </p:cBhvr>
                                    </p:animEffect>
                                    <p:anim calcmode="lin" valueType="num">
                                      <p:cBhvr>
                                        <p:cTn id="37" dur="750" fill="hold"/>
                                        <p:tgtEl>
                                          <p:spTgt spid="28"/>
                                        </p:tgtEl>
                                        <p:attrNameLst>
                                          <p:attrName>ppt_x</p:attrName>
                                        </p:attrNameLst>
                                      </p:cBhvr>
                                      <p:tavLst>
                                        <p:tav tm="0">
                                          <p:val>
                                            <p:strVal val="#ppt_x"/>
                                          </p:val>
                                        </p:tav>
                                        <p:tav tm="100000">
                                          <p:val>
                                            <p:strVal val="#ppt_x"/>
                                          </p:val>
                                        </p:tav>
                                      </p:tavLst>
                                    </p:anim>
                                    <p:anim calcmode="lin" valueType="num">
                                      <p:cBhvr>
                                        <p:cTn id="38" dur="675" decel="100000" fill="hold"/>
                                        <p:tgtEl>
                                          <p:spTgt spid="28"/>
                                        </p:tgtEl>
                                        <p:attrNameLst>
                                          <p:attrName>ppt_y</p:attrName>
                                        </p:attrNameLst>
                                      </p:cBhvr>
                                      <p:tavLst>
                                        <p:tav tm="0">
                                          <p:val>
                                            <p:strVal val="#ppt_y+1"/>
                                          </p:val>
                                        </p:tav>
                                        <p:tav tm="100000">
                                          <p:val>
                                            <p:strVal val="#ppt_y-.03"/>
                                          </p:val>
                                        </p:tav>
                                      </p:tavLst>
                                    </p:anim>
                                    <p:anim calcmode="lin" valueType="num">
                                      <p:cBhvr>
                                        <p:cTn id="39" dur="75" accel="100000" fill="hold">
                                          <p:stCondLst>
                                            <p:cond delay="675"/>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C91A8-8242-570C-77B7-A8B7F09CC0C6}"/>
            </a:ext>
          </a:extLst>
        </p:cNvPr>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2AB4D1A-0393-9F58-5D17-9875D3FC04D6}"/>
              </a:ext>
            </a:extLst>
          </p:cNvPr>
          <p:cNvSpPr/>
          <p:nvPr/>
        </p:nvSpPr>
        <p:spPr>
          <a:xfrm>
            <a:off x="545522" y="3067271"/>
            <a:ext cx="10554600" cy="3200400"/>
          </a:xfrm>
          <a:prstGeom prst="roundRect">
            <a:avLst>
              <a:gd name="adj" fmla="val 3188"/>
            </a:avLst>
          </a:prstGeom>
          <a:solidFill>
            <a:schemeClr val="accent1"/>
          </a:solid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a:extLst>
              <a:ext uri="{FF2B5EF4-FFF2-40B4-BE49-F238E27FC236}">
                <a16:creationId xmlns:a16="http://schemas.microsoft.com/office/drawing/2014/main" id="{6292C840-5CA0-B2A5-57AE-4DB6FE978A0D}"/>
              </a:ext>
            </a:extLst>
          </p:cNvPr>
          <p:cNvGrpSpPr/>
          <p:nvPr/>
        </p:nvGrpSpPr>
        <p:grpSpPr>
          <a:xfrm>
            <a:off x="7681292" y="2459736"/>
            <a:ext cx="3418829" cy="652657"/>
            <a:chOff x="7681292" y="2214340"/>
            <a:chExt cx="3418829" cy="652657"/>
          </a:xfrm>
          <a:solidFill>
            <a:schemeClr val="accent1"/>
          </a:solidFill>
        </p:grpSpPr>
        <p:sp>
          <p:nvSpPr>
            <p:cNvPr id="17" name="Rectangle: Rounded Corners 16">
              <a:hlinkClick r:id="rId4" action="ppaction://hlinksldjump"/>
              <a:extLst>
                <a:ext uri="{FF2B5EF4-FFF2-40B4-BE49-F238E27FC236}">
                  <a16:creationId xmlns:a16="http://schemas.microsoft.com/office/drawing/2014/main" id="{7F0CB7FB-ECDC-9DA6-DC4B-1384678C2E46}"/>
                </a:ext>
              </a:extLst>
            </p:cNvPr>
            <p:cNvSpPr/>
            <p:nvPr/>
          </p:nvSpPr>
          <p:spPr>
            <a:xfrm>
              <a:off x="7681292" y="2214340"/>
              <a:ext cx="3418829" cy="652657"/>
            </a:xfrm>
            <a:prstGeom prst="roundRect">
              <a:avLst>
                <a:gd name="adj" fmla="val 10984"/>
              </a:avLst>
            </a:prstGeom>
            <a:grp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Development Tips</a:t>
              </a:r>
            </a:p>
          </p:txBody>
        </p:sp>
        <p:grpSp>
          <p:nvGrpSpPr>
            <p:cNvPr id="24" name="Group 23">
              <a:extLst>
                <a:ext uri="{FF2B5EF4-FFF2-40B4-BE49-F238E27FC236}">
                  <a16:creationId xmlns:a16="http://schemas.microsoft.com/office/drawing/2014/main" id="{61B2E2CA-66F3-B79C-AA59-DEB55ADB9242}"/>
                </a:ext>
              </a:extLst>
            </p:cNvPr>
            <p:cNvGrpSpPr/>
            <p:nvPr/>
          </p:nvGrpSpPr>
          <p:grpSpPr>
            <a:xfrm>
              <a:off x="7795539" y="2371024"/>
              <a:ext cx="334966" cy="334965"/>
              <a:chOff x="634298" y="2216636"/>
              <a:chExt cx="471189" cy="471188"/>
            </a:xfrm>
            <a:grpFill/>
          </p:grpSpPr>
          <p:sp>
            <p:nvSpPr>
              <p:cNvPr id="25" name="Oval 24">
                <a:extLst>
                  <a:ext uri="{FF2B5EF4-FFF2-40B4-BE49-F238E27FC236}">
                    <a16:creationId xmlns:a16="http://schemas.microsoft.com/office/drawing/2014/main" id="{4F067F1E-D0FD-DC36-0A82-F89A38B63287}"/>
                  </a:ext>
                </a:extLst>
              </p:cNvPr>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Plus Sign 25">
                <a:extLst>
                  <a:ext uri="{FF2B5EF4-FFF2-40B4-BE49-F238E27FC236}">
                    <a16:creationId xmlns:a16="http://schemas.microsoft.com/office/drawing/2014/main" id="{C2234102-F2F7-1B1F-2087-AB5204486585}"/>
                  </a:ext>
                </a:extLst>
              </p:cNvPr>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15" name="Rectangle: Rounded Corners 14">
            <a:hlinkClick r:id="" action="ppaction://hlinkshowjump?jump=nextslide"/>
            <a:extLst>
              <a:ext uri="{FF2B5EF4-FFF2-40B4-BE49-F238E27FC236}">
                <a16:creationId xmlns:a16="http://schemas.microsoft.com/office/drawing/2014/main" id="{C5D8DD98-31C7-C862-0889-9A73470C2495}"/>
              </a:ext>
            </a:extLst>
          </p:cNvPr>
          <p:cNvSpPr/>
          <p:nvPr/>
        </p:nvSpPr>
        <p:spPr>
          <a:xfrm>
            <a:off x="555434" y="2459736"/>
            <a:ext cx="3418829" cy="645618"/>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Skill Excellence</a:t>
            </a:r>
          </a:p>
        </p:txBody>
      </p:sp>
      <p:grpSp>
        <p:nvGrpSpPr>
          <p:cNvPr id="28" name="Group 27">
            <a:extLst>
              <a:ext uri="{FF2B5EF4-FFF2-40B4-BE49-F238E27FC236}">
                <a16:creationId xmlns:a16="http://schemas.microsoft.com/office/drawing/2014/main" id="{C21ECE83-F9F3-0D0C-77B7-52C458FF1821}"/>
              </a:ext>
            </a:extLst>
          </p:cNvPr>
          <p:cNvGrpSpPr/>
          <p:nvPr/>
        </p:nvGrpSpPr>
        <p:grpSpPr>
          <a:xfrm>
            <a:off x="669469" y="2610673"/>
            <a:ext cx="360121" cy="340712"/>
            <a:chOff x="4202499" y="2618581"/>
            <a:chExt cx="360121" cy="340712"/>
          </a:xfrm>
        </p:grpSpPr>
        <p:grpSp>
          <p:nvGrpSpPr>
            <p:cNvPr id="8" name="Group 7">
              <a:extLst>
                <a:ext uri="{FF2B5EF4-FFF2-40B4-BE49-F238E27FC236}">
                  <a16:creationId xmlns:a16="http://schemas.microsoft.com/office/drawing/2014/main" id="{69F95969-A42F-A6E7-FD4E-1A1928785203}"/>
                </a:ext>
              </a:extLst>
            </p:cNvPr>
            <p:cNvGrpSpPr>
              <a:grpSpLocks/>
            </p:cNvGrpSpPr>
            <p:nvPr/>
          </p:nvGrpSpPr>
          <p:grpSpPr>
            <a:xfrm>
              <a:off x="4227654" y="2618581"/>
              <a:ext cx="334966" cy="334965"/>
              <a:chOff x="634298" y="2216636"/>
              <a:chExt cx="471189" cy="471188"/>
            </a:xfrm>
            <a:solidFill>
              <a:schemeClr val="accent1"/>
            </a:solidFill>
          </p:grpSpPr>
          <p:sp>
            <p:nvSpPr>
              <p:cNvPr id="9" name="Oval 8">
                <a:extLst>
                  <a:ext uri="{FF2B5EF4-FFF2-40B4-BE49-F238E27FC236}">
                    <a16:creationId xmlns:a16="http://schemas.microsoft.com/office/drawing/2014/main" id="{1421DAD4-24A1-F590-F244-AB591D7F7E71}"/>
                  </a:ext>
                </a:extLst>
              </p:cNvPr>
              <p:cNvSpPr>
                <a:spLocks/>
              </p:cNvSpPr>
              <p:nvPr/>
            </p:nvSpPr>
            <p:spPr>
              <a:xfrm>
                <a:off x="634298" y="2216636"/>
                <a:ext cx="471189" cy="471188"/>
              </a:xfrm>
              <a:prstGeom prst="ellipse">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Plus Sign 9">
                <a:extLst>
                  <a:ext uri="{FF2B5EF4-FFF2-40B4-BE49-F238E27FC236}">
                    <a16:creationId xmlns:a16="http://schemas.microsoft.com/office/drawing/2014/main" id="{2D6231BC-2481-830E-2B61-C4500ADC86A3}"/>
                  </a:ext>
                </a:extLst>
              </p:cNvPr>
              <p:cNvSpPr>
                <a:spLocks/>
              </p:cNvSpPr>
              <p:nvPr/>
            </p:nvSpPr>
            <p:spPr>
              <a:xfrm>
                <a:off x="693364" y="2272663"/>
                <a:ext cx="353056" cy="353056"/>
              </a:xfrm>
              <a:prstGeom prst="mathPlus">
                <a:avLst>
                  <a:gd name="adj1" fmla="val 6253"/>
                </a:avLst>
              </a:prstGeom>
              <a:grpFill/>
              <a:ln w="12700" cap="flat" cmpd="sng" algn="ctr">
                <a:noFill/>
                <a:prstDash val="solid"/>
                <a:miter lim="800000"/>
              </a:ln>
              <a:effectLst/>
            </p:spPr>
            <p:txBody>
              <a:bodyPr lIns="548640" tIns="182880" rIns="342942" bIns="0" rtlCol="0" anchor="t" anchorCtr="0"/>
              <a:lstStyle/>
              <a:p>
                <a:pPr defTabSz="436822"/>
                <a:endPar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9" name="Oval 18">
              <a:extLst>
                <a:ext uri="{FF2B5EF4-FFF2-40B4-BE49-F238E27FC236}">
                  <a16:creationId xmlns:a16="http://schemas.microsoft.com/office/drawing/2014/main" id="{0CE8183B-AA98-505C-B4AC-E5FA1468D885}"/>
                </a:ext>
              </a:extLst>
            </p:cNvPr>
            <p:cNvSpPr>
              <a:spLocks/>
            </p:cNvSpPr>
            <p:nvPr/>
          </p:nvSpPr>
          <p:spPr>
            <a:xfrm>
              <a:off x="420249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 name="Plus Sign 19">
              <a:extLst>
                <a:ext uri="{FF2B5EF4-FFF2-40B4-BE49-F238E27FC236}">
                  <a16:creationId xmlns:a16="http://schemas.microsoft.com/office/drawing/2014/main" id="{8E8FCDD1-A400-BCB8-5D7F-497DC50B0235}"/>
                </a:ext>
              </a:extLst>
            </p:cNvPr>
            <p:cNvSpPr>
              <a:spLocks/>
            </p:cNvSpPr>
            <p:nvPr/>
          </p:nvSpPr>
          <p:spPr>
            <a:xfrm>
              <a:off x="4244489" y="266282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 name="Group 1">
            <a:extLst>
              <a:ext uri="{FF2B5EF4-FFF2-40B4-BE49-F238E27FC236}">
                <a16:creationId xmlns:a16="http://schemas.microsoft.com/office/drawing/2014/main" id="{FECA454B-B6A7-9619-B59C-4FF188A5DC94}"/>
              </a:ext>
            </a:extLst>
          </p:cNvPr>
          <p:cNvGrpSpPr/>
          <p:nvPr/>
        </p:nvGrpSpPr>
        <p:grpSpPr>
          <a:xfrm>
            <a:off x="7795539" y="2616420"/>
            <a:ext cx="334966" cy="334965"/>
            <a:chOff x="7795539" y="2624328"/>
            <a:chExt cx="334966" cy="334965"/>
          </a:xfrm>
        </p:grpSpPr>
        <p:sp>
          <p:nvSpPr>
            <p:cNvPr id="21" name="Oval 20">
              <a:extLst>
                <a:ext uri="{FF2B5EF4-FFF2-40B4-BE49-F238E27FC236}">
                  <a16:creationId xmlns:a16="http://schemas.microsoft.com/office/drawing/2014/main" id="{9F441078-6DAD-6717-9D77-8713560D6A8B}"/>
                </a:ext>
              </a:extLst>
            </p:cNvPr>
            <p:cNvSpPr/>
            <p:nvPr/>
          </p:nvSpPr>
          <p:spPr>
            <a:xfrm>
              <a:off x="7795539" y="2624328"/>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 name="Plus Sign 21">
              <a:extLst>
                <a:ext uri="{FF2B5EF4-FFF2-40B4-BE49-F238E27FC236}">
                  <a16:creationId xmlns:a16="http://schemas.microsoft.com/office/drawing/2014/main" id="{ACFBCE69-5776-B941-16E1-498A278D749A}"/>
                </a:ext>
              </a:extLst>
            </p:cNvPr>
            <p:cNvSpPr/>
            <p:nvPr/>
          </p:nvSpPr>
          <p:spPr>
            <a:xfrm>
              <a:off x="7837529" y="2664008"/>
              <a:ext cx="250986" cy="250986"/>
            </a:xfrm>
            <a:prstGeom prst="mathPlus">
              <a:avLst>
                <a:gd name="adj1" fmla="val 6253"/>
              </a:avLst>
            </a:prstGeom>
            <a:solidFill>
              <a:schemeClr val="tx2"/>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sp>
        <p:nvSpPr>
          <p:cNvPr id="33" name="TextBox 32">
            <a:extLst>
              <a:ext uri="{FF2B5EF4-FFF2-40B4-BE49-F238E27FC236}">
                <a16:creationId xmlns:a16="http://schemas.microsoft.com/office/drawing/2014/main" id="{80704074-DE2A-2ED1-BEDD-8520239EE585}"/>
              </a:ext>
            </a:extLst>
          </p:cNvPr>
          <p:cNvSpPr txBox="1"/>
          <p:nvPr/>
        </p:nvSpPr>
        <p:spPr>
          <a:xfrm>
            <a:off x="1091878" y="1086992"/>
            <a:ext cx="4111718" cy="461665"/>
          </a:xfrm>
          <a:prstGeom prst="rect">
            <a:avLst/>
          </a:prstGeom>
          <a:solidFill>
            <a:schemeClr val="bg1"/>
          </a:solidFill>
        </p:spPr>
        <p:txBody>
          <a:bodyPr wrap="square">
            <a:spAutoFit/>
          </a:bodyPr>
          <a:lstStyle/>
          <a:p>
            <a:r>
              <a:rPr lang="en-GB" sz="2400">
                <a:solidFill>
                  <a:schemeClr val="tx2"/>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
        <p:nvSpPr>
          <p:cNvPr id="36" name="Title 3">
            <a:extLst>
              <a:ext uri="{FF2B5EF4-FFF2-40B4-BE49-F238E27FC236}">
                <a16:creationId xmlns:a16="http://schemas.microsoft.com/office/drawing/2014/main" id="{23C11D34-4A6D-6B3A-F4A0-1ECF1E4051DC}"/>
              </a:ext>
            </a:extLst>
          </p:cNvPr>
          <p:cNvSpPr>
            <a:spLocks noGrp="1"/>
          </p:cNvSpPr>
          <p:nvPr>
            <p:ph type="title"/>
          </p:nvPr>
        </p:nvSpPr>
        <p:spPr>
          <a:xfrm>
            <a:off x="767270" y="659995"/>
            <a:ext cx="10246896" cy="980098"/>
          </a:xfrm>
        </p:spPr>
        <p:txBody>
          <a:bodyPr anchor="t"/>
          <a:lstStyle/>
          <a:p>
            <a:r>
              <a:rPr lang="en-GB" sz="3600"/>
              <a:t>Basic Skills</a:t>
            </a:r>
          </a:p>
        </p:txBody>
      </p:sp>
      <p:sp>
        <p:nvSpPr>
          <p:cNvPr id="29" name="Rectangle: Rounded Corners 28">
            <a:hlinkClick r:id="rId5" action="ppaction://hlinksldjump"/>
            <a:extLst>
              <a:ext uri="{FF2B5EF4-FFF2-40B4-BE49-F238E27FC236}">
                <a16:creationId xmlns:a16="http://schemas.microsoft.com/office/drawing/2014/main" id="{F1C4C721-CE4E-5FDF-539D-D8C938D0BC0E}"/>
              </a:ext>
            </a:extLst>
          </p:cNvPr>
          <p:cNvSpPr/>
          <p:nvPr/>
        </p:nvSpPr>
        <p:spPr>
          <a:xfrm>
            <a:off x="4113407" y="2459736"/>
            <a:ext cx="3418829" cy="652657"/>
          </a:xfrm>
          <a:prstGeom prst="roundRect">
            <a:avLst>
              <a:gd name="adj" fmla="val 10984"/>
            </a:avLst>
          </a:prstGeom>
          <a:solidFill>
            <a:schemeClr val="accent1"/>
          </a:solidFill>
          <a:ln w="12700" cap="flat" cmpd="sng" algn="ctr">
            <a:noFill/>
            <a:prstDash val="solid"/>
            <a:miter lim="800000"/>
          </a:ln>
          <a:effectLst/>
        </p:spPr>
        <p:txBody>
          <a:bodyPr lIns="548640" tIns="182880" rIns="342942" bIns="0" rtlCol="0" anchor="t" anchorCtr="0"/>
          <a:lstStyle/>
          <a:p>
            <a:pPr defTabSz="436822"/>
            <a:r>
              <a:rPr lang="en-US" sz="1400" kern="0">
                <a:solidFill>
                  <a:schemeClr val="bg1"/>
                </a:solidFill>
                <a:latin typeface="Open Sans" panose="020B0606030504020204" pitchFamily="34" charset="0"/>
                <a:ea typeface="Open Sans" panose="020B0606030504020204" pitchFamily="34" charset="0"/>
                <a:cs typeface="Open Sans" panose="020B0606030504020204" pitchFamily="34" charset="0"/>
              </a:rPr>
              <a:t>Type In Action</a:t>
            </a:r>
          </a:p>
        </p:txBody>
      </p:sp>
      <p:sp>
        <p:nvSpPr>
          <p:cNvPr id="31" name="Oval 30">
            <a:extLst>
              <a:ext uri="{FF2B5EF4-FFF2-40B4-BE49-F238E27FC236}">
                <a16:creationId xmlns:a16="http://schemas.microsoft.com/office/drawing/2014/main" id="{5A9AA660-8E64-9FF3-D068-17DA18C2F83D}"/>
              </a:ext>
            </a:extLst>
          </p:cNvPr>
          <p:cNvSpPr/>
          <p:nvPr/>
        </p:nvSpPr>
        <p:spPr>
          <a:xfrm>
            <a:off x="4236502" y="2616420"/>
            <a:ext cx="334966" cy="334965"/>
          </a:xfrm>
          <a:prstGeom prst="ellipse">
            <a:avLst/>
          </a:prstGeom>
          <a:solidFill>
            <a:schemeClr val="bg1"/>
          </a:solidFill>
          <a:ln w="254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613"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Plus Sign 31">
            <a:extLst>
              <a:ext uri="{FF2B5EF4-FFF2-40B4-BE49-F238E27FC236}">
                <a16:creationId xmlns:a16="http://schemas.microsoft.com/office/drawing/2014/main" id="{CB0FB9F0-3658-F5B4-2FA6-CCAF0309A00B}"/>
              </a:ext>
            </a:extLst>
          </p:cNvPr>
          <p:cNvSpPr/>
          <p:nvPr/>
        </p:nvSpPr>
        <p:spPr>
          <a:xfrm>
            <a:off x="4278492" y="2656249"/>
            <a:ext cx="250986" cy="250986"/>
          </a:xfrm>
          <a:prstGeom prst="mathPlus">
            <a:avLst>
              <a:gd name="adj1" fmla="val 6253"/>
            </a:avLst>
          </a:prstGeom>
          <a:solidFill>
            <a:schemeClr val="accent1"/>
          </a:solidFill>
          <a:ln w="12700" cap="flat" cmpd="sng" algn="ctr">
            <a:solidFill>
              <a:srgbClr val="3598A3"/>
            </a:solidFill>
            <a:prstDash val="solid"/>
            <a:miter lim="800000"/>
          </a:ln>
          <a:effectLst/>
        </p:spPr>
        <p:txBody>
          <a:bodyPr rtlCol="0" anchor="ctr"/>
          <a:lstStyle/>
          <a:p>
            <a:pPr marL="0" marR="0" lvl="0" indent="0" algn="ctr" defTabSz="436822" eaLnBrk="1" fontAlgn="auto" latinLnBrk="0" hangingPunct="1">
              <a:lnSpc>
                <a:spcPct val="100000"/>
              </a:lnSpc>
              <a:spcBef>
                <a:spcPts val="0"/>
              </a:spcBef>
              <a:spcAft>
                <a:spcPts val="0"/>
              </a:spcAft>
              <a:buClrTx/>
              <a:buSzTx/>
              <a:buFontTx/>
              <a:buNone/>
              <a:tabLst/>
              <a:defRPr/>
            </a:pPr>
            <a:endParaRPr kumimoji="0" lang="en-US" sz="1720" b="0" i="0" u="none" strike="noStrike" kern="0" cap="none" spc="0" normalizeH="0" baseline="0" noProof="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9F7A59FB-FAFE-02D7-B96B-CD59AE12C851}"/>
              </a:ext>
            </a:extLst>
          </p:cNvPr>
          <p:cNvPicPr>
            <a:picLocks noChangeAspect="1"/>
          </p:cNvPicPr>
          <p:nvPr/>
        </p:nvPicPr>
        <p:blipFill>
          <a:blip r:embed="rId6">
            <a:duotone>
              <a:schemeClr val="bg2">
                <a:shade val="45000"/>
                <a:satMod val="135000"/>
              </a:schemeClr>
              <a:prstClr val="white"/>
            </a:duotone>
            <a:extLst>
              <a:ext uri="{BEBA8EAE-BF5A-486C-A8C5-ECC9F3942E4B}">
                <a14:imgProps xmlns:a14="http://schemas.microsoft.com/office/drawing/2010/main">
                  <a14:imgLayer r:embed="rId7">
                    <a14:imgEffect>
                      <a14:sharpenSoften amount="94000"/>
                    </a14:imgEffect>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20363" t="23434" r="23436" b="32480"/>
          <a:stretch/>
        </p:blipFill>
        <p:spPr>
          <a:xfrm rot="5400000">
            <a:off x="10200131" y="4366259"/>
            <a:ext cx="1755648" cy="1508760"/>
          </a:xfrm>
          <a:prstGeom prst="rect">
            <a:avLst/>
          </a:prstGeom>
        </p:spPr>
      </p:pic>
      <p:sp>
        <p:nvSpPr>
          <p:cNvPr id="5" name="TextBox 4">
            <a:extLst>
              <a:ext uri="{FF2B5EF4-FFF2-40B4-BE49-F238E27FC236}">
                <a16:creationId xmlns:a16="http://schemas.microsoft.com/office/drawing/2014/main" id="{5B7FF5A3-FFA4-2628-7A86-1B3FB9365A31}"/>
              </a:ext>
            </a:extLst>
          </p:cNvPr>
          <p:cNvSpPr txBox="1"/>
          <p:nvPr/>
        </p:nvSpPr>
        <p:spPr>
          <a:xfrm>
            <a:off x="10172693" y="4828251"/>
            <a:ext cx="1682945" cy="523220"/>
          </a:xfrm>
          <a:prstGeom prst="rect">
            <a:avLst/>
          </a:prstGeom>
          <a:noFill/>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Responding Constructively</a:t>
            </a:r>
          </a:p>
        </p:txBody>
      </p:sp>
    </p:spTree>
    <p:custDataLst>
      <p:tags r:id="rId1"/>
    </p:custDataLst>
    <p:extLst>
      <p:ext uri="{BB962C8B-B14F-4D97-AF65-F5344CB8AC3E}">
        <p14:creationId xmlns:p14="http://schemas.microsoft.com/office/powerpoint/2010/main" val="40582722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wcUcjmeP"/>
  <p:tag name="ARTICULATE_SLIDE_THUMBNAIL_REFRESH" val="1"/>
  <p:tag name="ARTICULATE_PROJECT_OPEN" val="0"/>
  <p:tag name="ARTICULATE_SLIDE_COUNT" val="1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319998"/>
      </a:dk1>
      <a:lt1>
        <a:srgbClr val="FFFFFF"/>
      </a:lt1>
      <a:dk2>
        <a:srgbClr val="017E8C"/>
      </a:dk2>
      <a:lt2>
        <a:srgbClr val="0C4853"/>
      </a:lt2>
      <a:accent1>
        <a:srgbClr val="6B9103"/>
      </a:accent1>
      <a:accent2>
        <a:srgbClr val="A8C87C"/>
      </a:accent2>
      <a:accent3>
        <a:srgbClr val="BCCFBC"/>
      </a:accent3>
      <a:accent4>
        <a:srgbClr val="C0DBD1"/>
      </a:accent4>
      <a:accent5>
        <a:srgbClr val="000000"/>
      </a:accent5>
      <a:accent6>
        <a:srgbClr val="DAE8C0"/>
      </a:accent6>
      <a:hlink>
        <a:srgbClr val="0F9ED5"/>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9CA870D74D94D81420F7BBE89B407" ma:contentTypeVersion="13" ma:contentTypeDescription="Create a new document." ma:contentTypeScope="" ma:versionID="401eb4f8183f5ced47684b29f3a078fa">
  <xsd:schema xmlns:xsd="http://www.w3.org/2001/XMLSchema" xmlns:xs="http://www.w3.org/2001/XMLSchema" xmlns:p="http://schemas.microsoft.com/office/2006/metadata/properties" xmlns:ns2="b402553b-3aa5-437f-b7c8-f3e31ebf3d84" xmlns:ns3="aea37be6-cfb2-4c7c-a85e-10bdc4d4f364" targetNamespace="http://schemas.microsoft.com/office/2006/metadata/properties" ma:root="true" ma:fieldsID="51f7c6439316bc23711c7c97afa2f814" ns2:_="" ns3:_="">
    <xsd:import namespace="b402553b-3aa5-437f-b7c8-f3e31ebf3d84"/>
    <xsd:import namespace="aea37be6-cfb2-4c7c-a85e-10bdc4d4f36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02553b-3aa5-437f-b7c8-f3e31ebf3d8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4ca0ec8d-4cfe-4588-94c8-c28b49bebd6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ea37be6-cfb2-4c7c-a85e-10bdc4d4f36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ac8be38-b5d9-423a-a585-900145964948}" ma:internalName="TaxCatchAll" ma:showField="CatchAllData" ma:web="aea37be6-cfb2-4c7c-a85e-10bdc4d4f3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402553b-3aa5-437f-b7c8-f3e31ebf3d84">
      <Terms xmlns="http://schemas.microsoft.com/office/infopath/2007/PartnerControls"/>
    </lcf76f155ced4ddcb4097134ff3c332f>
    <TaxCatchAll xmlns="aea37be6-cfb2-4c7c-a85e-10bdc4d4f36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9C5BB71-3563-4530-BF29-A29DF7C753F8}">
  <ds:schemaRefs>
    <ds:schemaRef ds:uri="aea37be6-cfb2-4c7c-a85e-10bdc4d4f364"/>
    <ds:schemaRef ds:uri="b402553b-3aa5-437f-b7c8-f3e31ebf3d8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81064FA-A1DB-40DF-8A03-D2330DAA25E0}">
  <ds:schemaRefs>
    <ds:schemaRef ds:uri="aea37be6-cfb2-4c7c-a85e-10bdc4d4f364"/>
    <ds:schemaRef ds:uri="b402553b-3aa5-437f-b7c8-f3e31ebf3d8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65CB488-86CD-42F6-A0AE-C64360758F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33</Slides>
  <Notes>32</Notes>
  <HiddenSlides>0</HiddenSlide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Skills Development Framework</vt:lpstr>
      <vt:lpstr>Type        + Change</vt:lpstr>
      <vt:lpstr>Type Preferences in Dealing with Change</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Basic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lpstr>Advanced Skills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 Verma</dc:creator>
  <cp:revision>1</cp:revision>
  <dcterms:created xsi:type="dcterms:W3CDTF">2024-11-19T10:54:42Z</dcterms:created>
  <dcterms:modified xsi:type="dcterms:W3CDTF">2025-08-14T18:57:03Z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00956491-5F0F-4A52-A9C4-36A3859467A8</vt:lpwstr>
  </property>
  <property fmtid="{D5CDD505-2E9C-101B-9397-08002B2CF9AE}" pid="3" name="ArticulatePath">
    <vt:lpwstr>Presentation1</vt:lpwstr>
  </property>
  <property fmtid="{D5CDD505-2E9C-101B-9397-08002B2CF9AE}" pid="4" name="ContentTypeId">
    <vt:lpwstr>0x010100A589CA870D74D94D81420F7BBE89B407</vt:lpwstr>
  </property>
  <property fmtid="{D5CDD505-2E9C-101B-9397-08002B2CF9AE}" pid="5" name="MediaServiceImageTags">
    <vt:lpwstr/>
  </property>
</Properties>
</file>