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tags/tag40.xml" ContentType="application/vnd.openxmlformats-officedocument.presentationml.tags+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ppt/tags/tag42.xml" ContentType="application/vnd.openxmlformats-officedocument.presentationml.tags+xml"/>
  <Override PartName="/ppt/notesSlides/notesSlide34.xml" ContentType="application/vnd.openxmlformats-officedocument.presentationml.notesSlide+xml"/>
  <Override PartName="/ppt/tags/tag43.xml" ContentType="application/vnd.openxmlformats-officedocument.presentationml.tags+xml"/>
  <Override PartName="/ppt/notesSlides/notesSlide35.xml" ContentType="application/vnd.openxmlformats-officedocument.presentationml.notesSlide+xml"/>
  <Override PartName="/ppt/tags/tag44.xml" ContentType="application/vnd.openxmlformats-officedocument.presentationml.tags+xml"/>
  <Override PartName="/ppt/notesSlides/notesSlide36.xml" ContentType="application/vnd.openxmlformats-officedocument.presentationml.notesSlide+xml"/>
  <Override PartName="/ppt/tags/tag45.xml" ContentType="application/vnd.openxmlformats-officedocument.presentationml.tags+xml"/>
  <Override PartName="/ppt/notesSlides/notesSlide37.xml" ContentType="application/vnd.openxmlformats-officedocument.presentationml.notesSlide+xml"/>
  <Override PartName="/ppt/tags/tag46.xml" ContentType="application/vnd.openxmlformats-officedocument.presentationml.tags+xml"/>
  <Override PartName="/ppt/notesSlides/notesSlide38.xml" ContentType="application/vnd.openxmlformats-officedocument.presentationml.notesSlide+xml"/>
  <Override PartName="/ppt/tags/tag47.xml" ContentType="application/vnd.openxmlformats-officedocument.presentationml.tags+xml"/>
  <Override PartName="/ppt/notesSlides/notesSlide39.xml" ContentType="application/vnd.openxmlformats-officedocument.presentationml.notesSlide+xml"/>
  <Override PartName="/ppt/comments/modernComment_153_6D646BB4.xml" ContentType="application/vnd.ms-powerpoint.comments+xml"/>
  <Override PartName="/ppt/tags/tag48.xml" ContentType="application/vnd.openxmlformats-officedocument.presentationml.tags+xml"/>
  <Override PartName="/ppt/notesSlides/notesSlide40.xml" ContentType="application/vnd.openxmlformats-officedocument.presentationml.notesSlide+xml"/>
  <Override PartName="/ppt/tags/tag49.xml" ContentType="application/vnd.openxmlformats-officedocument.presentationml.tags+xml"/>
  <Override PartName="/ppt/notesSlides/notesSlide41.xml" ContentType="application/vnd.openxmlformats-officedocument.presentationml.notesSlide+xml"/>
  <Override PartName="/ppt/tags/tag50.xml" ContentType="application/vnd.openxmlformats-officedocument.presentationml.tags+xml"/>
  <Override PartName="/ppt/notesSlides/notesSlide42.xml" ContentType="application/vnd.openxmlformats-officedocument.presentationml.notesSlide+xml"/>
  <Override PartName="/ppt/tags/tag51.xml" ContentType="application/vnd.openxmlformats-officedocument.presentationml.tags+xml"/>
  <Override PartName="/ppt/notesSlides/notesSlide43.xml" ContentType="application/vnd.openxmlformats-officedocument.presentationml.notesSlide+xml"/>
  <Override PartName="/ppt/tags/tag52.xml" ContentType="application/vnd.openxmlformats-officedocument.presentationml.tags+xml"/>
  <Override PartName="/ppt/notesSlides/notesSlide44.xml" ContentType="application/vnd.openxmlformats-officedocument.presentationml.notesSlide+xml"/>
  <Override PartName="/ppt/tags/tag53.xml" ContentType="application/vnd.openxmlformats-officedocument.presentationml.tags+xml"/>
  <Override PartName="/ppt/notesSlides/notesSlide45.xml" ContentType="application/vnd.openxmlformats-officedocument.presentationml.notesSlide+xml"/>
  <Override PartName="/ppt/tags/tag54.xml" ContentType="application/vnd.openxmlformats-officedocument.presentationml.tags+xml"/>
  <Override PartName="/ppt/notesSlides/notesSlide46.xml" ContentType="application/vnd.openxmlformats-officedocument.presentationml.notesSlide+xml"/>
  <Override PartName="/ppt/tags/tag55.xml" ContentType="application/vnd.openxmlformats-officedocument.presentationml.tags+xml"/>
  <Override PartName="/ppt/notesSlides/notesSlide47.xml" ContentType="application/vnd.openxmlformats-officedocument.presentationml.notesSlide+xml"/>
  <Override PartName="/ppt/tags/tag56.xml" ContentType="application/vnd.openxmlformats-officedocument.presentationml.tags+xml"/>
  <Override PartName="/ppt/notesSlides/notesSlide48.xml" ContentType="application/vnd.openxmlformats-officedocument.presentationml.notesSlide+xml"/>
  <Override PartName="/ppt/tags/tag57.xml" ContentType="application/vnd.openxmlformats-officedocument.presentationml.tags+xml"/>
  <Override PartName="/ppt/notesSlides/notesSlide49.xml" ContentType="application/vnd.openxmlformats-officedocument.presentationml.notesSlide+xml"/>
  <Override PartName="/ppt/tags/tag58.xml" ContentType="application/vnd.openxmlformats-officedocument.presentationml.tags+xml"/>
  <Override PartName="/ppt/notesSlides/notesSlide50.xml" ContentType="application/vnd.openxmlformats-officedocument.presentationml.notesSlide+xml"/>
  <Override PartName="/ppt/tags/tag59.xml" ContentType="application/vnd.openxmlformats-officedocument.presentationml.tags+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342" r:id="rId6"/>
    <p:sldId id="282" r:id="rId7"/>
    <p:sldId id="355" r:id="rId8"/>
    <p:sldId id="354" r:id="rId9"/>
    <p:sldId id="356" r:id="rId10"/>
    <p:sldId id="283" r:id="rId11"/>
    <p:sldId id="285" r:id="rId12"/>
    <p:sldId id="286" r:id="rId13"/>
    <p:sldId id="287" r:id="rId14"/>
    <p:sldId id="288" r:id="rId15"/>
    <p:sldId id="289" r:id="rId16"/>
    <p:sldId id="290" r:id="rId17"/>
    <p:sldId id="291" r:id="rId18"/>
    <p:sldId id="292" r:id="rId19"/>
    <p:sldId id="293" r:id="rId20"/>
    <p:sldId id="294" r:id="rId21"/>
    <p:sldId id="295" r:id="rId22"/>
    <p:sldId id="297" r:id="rId23"/>
    <p:sldId id="344" r:id="rId24"/>
    <p:sldId id="299" r:id="rId25"/>
    <p:sldId id="300" r:id="rId26"/>
    <p:sldId id="345" r:id="rId27"/>
    <p:sldId id="308" r:id="rId28"/>
    <p:sldId id="303" r:id="rId29"/>
    <p:sldId id="304" r:id="rId30"/>
    <p:sldId id="306" r:id="rId31"/>
    <p:sldId id="309" r:id="rId32"/>
    <p:sldId id="313" r:id="rId33"/>
    <p:sldId id="314" r:id="rId34"/>
    <p:sldId id="347" r:id="rId35"/>
    <p:sldId id="316" r:id="rId36"/>
    <p:sldId id="331" r:id="rId37"/>
    <p:sldId id="348" r:id="rId38"/>
    <p:sldId id="333" r:id="rId39"/>
    <p:sldId id="338" r:id="rId40"/>
    <p:sldId id="350" r:id="rId41"/>
    <p:sldId id="335" r:id="rId42"/>
    <p:sldId id="339" r:id="rId43"/>
    <p:sldId id="340" r:id="rId44"/>
    <p:sldId id="341" r:id="rId45"/>
    <p:sldId id="337" r:id="rId46"/>
    <p:sldId id="329" r:id="rId47"/>
    <p:sldId id="328" r:id="rId48"/>
    <p:sldId id="327" r:id="rId49"/>
    <p:sldId id="326" r:id="rId50"/>
    <p:sldId id="325" r:id="rId51"/>
    <p:sldId id="324" r:id="rId52"/>
    <p:sldId id="318" r:id="rId53"/>
    <p:sldId id="319" r:id="rId54"/>
    <p:sldId id="317" r:id="rId55"/>
  </p:sldIdLst>
  <p:sldSz cx="12192000" cy="6858000"/>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tator Guide" id="{49F1659F-78BD-44E6-9627-2436E62F22A0}">
          <p14:sldIdLst>
            <p14:sldId id="256"/>
            <p14:sldId id="342"/>
            <p14:sldId id="282"/>
          </p14:sldIdLst>
        </p14:section>
        <p14:section name="Welcome" id="{63116329-9F78-4DE7-81ED-F201234CD12C}">
          <p14:sldIdLst>
            <p14:sldId id="355"/>
            <p14:sldId id="354"/>
            <p14:sldId id="356"/>
            <p14:sldId id="283"/>
          </p14:sldIdLst>
        </p14:section>
        <p14:section name="Overview" id="{D0098F6C-BCE4-49E3-B3C5-EB1F77E246B2}">
          <p14:sldIdLst>
            <p14:sldId id="285"/>
            <p14:sldId id="286"/>
            <p14:sldId id="287"/>
            <p14:sldId id="288"/>
            <p14:sldId id="289"/>
            <p14:sldId id="290"/>
            <p14:sldId id="291"/>
            <p14:sldId id="292"/>
          </p14:sldIdLst>
        </p14:section>
        <p14:section name="Preferences" id="{72B8AE2F-4299-4D0A-80CF-AEA6D2B7F0E9}">
          <p14:sldIdLst>
            <p14:sldId id="293"/>
          </p14:sldIdLst>
        </p14:section>
        <p14:section name="E - I" id="{C09D6F67-2175-4059-A666-014C92F4D212}">
          <p14:sldIdLst>
            <p14:sldId id="294"/>
            <p14:sldId id="295"/>
            <p14:sldId id="297"/>
            <p14:sldId id="344"/>
            <p14:sldId id="299"/>
            <p14:sldId id="300"/>
          </p14:sldIdLst>
        </p14:section>
        <p14:section name="S - N" id="{9E97E333-8FB9-4300-8F63-CB34C21E7413}">
          <p14:sldIdLst>
            <p14:sldId id="345"/>
            <p14:sldId id="308"/>
            <p14:sldId id="303"/>
            <p14:sldId id="304"/>
            <p14:sldId id="306"/>
            <p14:sldId id="309"/>
            <p14:sldId id="313"/>
            <p14:sldId id="314"/>
          </p14:sldIdLst>
        </p14:section>
        <p14:section name="T - F" id="{32804B5E-8C56-4B9D-8DDE-ECA65E14B8AD}">
          <p14:sldIdLst>
            <p14:sldId id="347"/>
            <p14:sldId id="316"/>
            <p14:sldId id="331"/>
            <p14:sldId id="348"/>
            <p14:sldId id="333"/>
            <p14:sldId id="338"/>
          </p14:sldIdLst>
        </p14:section>
        <p14:section name="J - P" id="{1A10D78A-F993-4A91-9A1C-BF01DF4E709C}">
          <p14:sldIdLst>
            <p14:sldId id="350"/>
            <p14:sldId id="335"/>
            <p14:sldId id="339"/>
            <p14:sldId id="340"/>
            <p14:sldId id="341"/>
            <p14:sldId id="337"/>
          </p14:sldIdLst>
        </p14:section>
        <p14:section name="Reported &amp; Best-Fit Type" id="{A332A859-2681-4995-9D8E-E1FA82DAD796}">
          <p14:sldIdLst>
            <p14:sldId id="329"/>
            <p14:sldId id="328"/>
            <p14:sldId id="327"/>
            <p14:sldId id="326"/>
            <p14:sldId id="325"/>
            <p14:sldId id="324"/>
            <p14:sldId id="318"/>
            <p14:sldId id="319"/>
          </p14:sldIdLst>
        </p14:section>
        <p14:section name="Action Planning" id="{8118C73D-334C-43C5-B0C9-8106C7AE3346}">
          <p14:sldIdLst>
            <p14:sldId id="3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04EE16-6434-E385-4041-4CFE83C2DD53}" name="Michael Segovia" initials="MS" userId="S::msegovia@themyersbriggs.com::c28245fc-966f-4e80-a6d9-7ff232b4977f" providerId="AD"/>
  <p188:author id="{6D290926-020D-36EF-35FA-16D6009480F8}" name="Debbie Levine" initials="DL" userId="S::dlevine@themyersbriggs.com::e5e31434-58a8-48d8-8c26-8e61730c49b3" providerId="AD"/>
  <p188:author id="{7D0FF046-D1FB-10BB-656A-874860B38FA9}" name="Richa Verma" initials="" userId="S::rverma@themyersbriggs.com::3287a62e-cccd-4a64-a6f6-ddf46801c3c7" providerId="AD"/>
  <p188:author id="{2C911D81-455F-4D22-E160-208FCC7BE2EF}" name="Becky Parkerson" initials="BP" userId="S::bparkerson@themyersbriggs.com::fe636ce1-f1a3-473c-ab85-2e42bcc96567" providerId="AD"/>
  <p188:author id="{29DEC8AA-499C-7A9E-AF5E-A71FE1953A3C}" name="Sylvia Castaneda" initials="SC" userId="S::scastaneda@themyersbriggs.com::3011d1f3-f9a9-47ba-b89d-a52b99ebcfea" providerId="AD"/>
  <p188:author id="{02E14FAE-8E98-ED50-0F6D-3A7F49EA50C3}" name="Karen Stough" initials="KS" userId="S::kstough@themyersbriggs.com::5bf1e86e-86ad-4d3c-ba3d-ea11d7248263" providerId="AD"/>
  <p188:author id="{51E6E8B5-C5F5-A819-2445-A429650F1CE0}" name="Becky Parkerson" initials="BP" userId="32fd20ea7f37fd24" providerId="Windows Live"/>
  <p188:author id="{AF0C6DCE-511E-68C6-1ACD-5C4D787DC6AC}" name="Amanda Wollert" initials="AW" userId="S::awollert@themyersbriggs.com::a30a34e0-35f6-4ef1-a9e6-8f4664e2c298" providerId="AD"/>
  <p188:author id="{60D2C5DA-1E39-48DC-86DA-8234584735F3}" name="evancmanning@gmail.com" initials="e" userId="3d3a3ab2a5c1a54d" providerId="Windows Live"/>
  <p188:author id="{88CD64DB-D9D7-2CCD-ABB2-2E58C5E74B5F}" name="Dayna Williams" initials="DW" userId="S::dwilliams@themyersbriggs.com::40f01392-3377-488f-8a42-e077120707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4FC4D0"/>
    <a:srgbClr val="FFFFFF"/>
    <a:srgbClr val="F17E24"/>
    <a:srgbClr val="F0B835"/>
    <a:srgbClr val="41A8E6"/>
    <a:srgbClr val="017E8C"/>
    <a:srgbClr val="0B8080"/>
    <a:srgbClr val="F0F0F0"/>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81F0E-3BC9-4392-800C-F95D80279128}" v="117" dt="2025-12-09T21:56:57.909"/>
    <p1510:client id="{A42ABE00-633E-CFE4-B9A3-51C768F9ABB1}" v="8" dt="2025-12-10T04:14:03.007"/>
    <p1510:client id="{D76E8317-CD84-99A0-9C50-3F7CF6207923}" v="34" dt="2025-12-09T18:56:47.391"/>
    <p1510:client id="{F2B7910D-31B4-06E9-1985-6103D38E52D2}" v="1" dt="2025-12-09T22:58:55.1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0" autoAdjust="0"/>
    <p:restoredTop sz="77993" autoAdjust="0"/>
  </p:normalViewPr>
  <p:slideViewPr>
    <p:cSldViewPr snapToGrid="0">
      <p:cViewPr varScale="1">
        <p:scale>
          <a:sx n="124" d="100"/>
          <a:sy n="124" d="100"/>
        </p:scale>
        <p:origin x="750"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1" d="100"/>
          <a:sy n="121" d="100"/>
        </p:scale>
        <p:origin x="50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Segovia" userId="S::msegovia@themyersbriggs.com::c28245fc-966f-4e80-a6d9-7ff232b4977f" providerId="AD" clId="Web-{295ACEFA-811A-B68F-BB55-6698EB9EAC66}"/>
    <pc:docChg chg="modSld">
      <pc:chgData name="Michael Segovia" userId="S::msegovia@themyersbriggs.com::c28245fc-966f-4e80-a6d9-7ff232b4977f" providerId="AD" clId="Web-{295ACEFA-811A-B68F-BB55-6698EB9EAC66}" dt="2025-12-08T18:08:32.816" v="1" actId="20577"/>
      <pc:docMkLst>
        <pc:docMk/>
      </pc:docMkLst>
      <pc:sldChg chg="modSp">
        <pc:chgData name="Michael Segovia" userId="S::msegovia@themyersbriggs.com::c28245fc-966f-4e80-a6d9-7ff232b4977f" providerId="AD" clId="Web-{295ACEFA-811A-B68F-BB55-6698EB9EAC66}" dt="2025-12-08T18:08:32.816" v="1" actId="20577"/>
        <pc:sldMkLst>
          <pc:docMk/>
          <pc:sldMk cId="3664040594" sldId="256"/>
        </pc:sldMkLst>
        <pc:spChg chg="mod">
          <ac:chgData name="Michael Segovia" userId="S::msegovia@themyersbriggs.com::c28245fc-966f-4e80-a6d9-7ff232b4977f" providerId="AD" clId="Web-{295ACEFA-811A-B68F-BB55-6698EB9EAC66}" dt="2025-12-08T18:08:32.816" v="1" actId="20577"/>
          <ac:spMkLst>
            <pc:docMk/>
            <pc:sldMk cId="3664040594" sldId="256"/>
            <ac:spMk id="3" creationId="{E60E836D-45F3-56CF-C6EB-9E6A6DB22FCD}"/>
          </ac:spMkLst>
        </pc:spChg>
      </pc:sldChg>
    </pc:docChg>
  </pc:docChgLst>
  <pc:docChgLst>
    <pc:chgData name="Amanda Wollert" userId="a30a34e0-35f6-4ef1-a9e6-8f4664e2c298" providerId="ADAL" clId="{054B229A-5E60-4B3F-90F3-0CB4F5CFE98B}"/>
    <pc:docChg chg="undo custSel delSld modSld modMainMaster modSection modNotesMaster">
      <pc:chgData name="Amanda Wollert" userId="a30a34e0-35f6-4ef1-a9e6-8f4664e2c298" providerId="ADAL" clId="{054B229A-5E60-4B3F-90F3-0CB4F5CFE98B}" dt="2025-12-09T23:04:13.174" v="673" actId="20577"/>
      <pc:docMkLst>
        <pc:docMk/>
      </pc:docMkLst>
      <pc:sldChg chg="addSp modSp mod modNotes">
        <pc:chgData name="Amanda Wollert" userId="a30a34e0-35f6-4ef1-a9e6-8f4664e2c298" providerId="ADAL" clId="{054B229A-5E60-4B3F-90F3-0CB4F5CFE98B}" dt="2025-12-09T21:58:29.666" v="613" actId="20577"/>
        <pc:sldMkLst>
          <pc:docMk/>
          <pc:sldMk cId="3664040594" sldId="256"/>
        </pc:sldMkLst>
        <pc:spChg chg="add mod">
          <ac:chgData name="Amanda Wollert" userId="a30a34e0-35f6-4ef1-a9e6-8f4664e2c298" providerId="ADAL" clId="{054B229A-5E60-4B3F-90F3-0CB4F5CFE98B}" dt="2025-12-09T21:58:29.666" v="613" actId="20577"/>
          <ac:spMkLst>
            <pc:docMk/>
            <pc:sldMk cId="3664040594" sldId="256"/>
            <ac:spMk id="3" creationId="{E60E836D-45F3-56CF-C6EB-9E6A6DB22FCD}"/>
          </ac:spMkLst>
        </pc:spChg>
      </pc:sldChg>
      <pc:sldChg chg="modNotes">
        <pc:chgData name="Amanda Wollert" userId="a30a34e0-35f6-4ef1-a9e6-8f4664e2c298" providerId="ADAL" clId="{054B229A-5E60-4B3F-90F3-0CB4F5CFE98B}" dt="2025-12-02T22:27:24.941" v="59" actId="207"/>
        <pc:sldMkLst>
          <pc:docMk/>
          <pc:sldMk cId="2439148218" sldId="282"/>
        </pc:sldMkLst>
      </pc:sldChg>
      <pc:sldChg chg="modNotes">
        <pc:chgData name="Amanda Wollert" userId="a30a34e0-35f6-4ef1-a9e6-8f4664e2c298" providerId="ADAL" clId="{054B229A-5E60-4B3F-90F3-0CB4F5CFE98B}" dt="2025-12-02T22:27:51.332" v="63" actId="404"/>
        <pc:sldMkLst>
          <pc:docMk/>
          <pc:sldMk cId="3344856073" sldId="283"/>
        </pc:sldMkLst>
      </pc:sldChg>
      <pc:sldChg chg="modNotes">
        <pc:chgData name="Amanda Wollert" userId="a30a34e0-35f6-4ef1-a9e6-8f4664e2c298" providerId="ADAL" clId="{054B229A-5E60-4B3F-90F3-0CB4F5CFE98B}" dt="2025-12-02T22:27:57.860" v="64" actId="404"/>
        <pc:sldMkLst>
          <pc:docMk/>
          <pc:sldMk cId="3697179891" sldId="285"/>
        </pc:sldMkLst>
      </pc:sldChg>
      <pc:sldChg chg="modSp mod modNotesTx">
        <pc:chgData name="Amanda Wollert" userId="a30a34e0-35f6-4ef1-a9e6-8f4664e2c298" providerId="ADAL" clId="{054B229A-5E60-4B3F-90F3-0CB4F5CFE98B}" dt="2025-12-09T20:51:36.419" v="417" actId="20577"/>
        <pc:sldMkLst>
          <pc:docMk/>
          <pc:sldMk cId="1182103481" sldId="287"/>
        </pc:sldMkLst>
        <pc:spChg chg="mod">
          <ac:chgData name="Amanda Wollert" userId="a30a34e0-35f6-4ef1-a9e6-8f4664e2c298" providerId="ADAL" clId="{054B229A-5E60-4B3F-90F3-0CB4F5CFE98B}" dt="2025-12-09T20:50:58.156" v="339"/>
          <ac:spMkLst>
            <pc:docMk/>
            <pc:sldMk cId="1182103481" sldId="287"/>
            <ac:spMk id="7" creationId="{E706F6FB-1B3E-1F83-40A7-BE0DFD6B7015}"/>
          </ac:spMkLst>
        </pc:spChg>
      </pc:sldChg>
      <pc:sldChg chg="addSp modSp mod modNotesTx">
        <pc:chgData name="Amanda Wollert" userId="a30a34e0-35f6-4ef1-a9e6-8f4664e2c298" providerId="ADAL" clId="{054B229A-5E60-4B3F-90F3-0CB4F5CFE98B}" dt="2025-12-09T21:39:51.665" v="424" actId="14861"/>
        <pc:sldMkLst>
          <pc:docMk/>
          <pc:sldMk cId="2341279817" sldId="288"/>
        </pc:sldMkLst>
        <pc:spChg chg="mod">
          <ac:chgData name="Amanda Wollert" userId="a30a34e0-35f6-4ef1-a9e6-8f4664e2c298" providerId="ADAL" clId="{054B229A-5E60-4B3F-90F3-0CB4F5CFE98B}" dt="2025-12-09T20:52:22.232" v="418" actId="1076"/>
          <ac:spMkLst>
            <pc:docMk/>
            <pc:sldMk cId="2341279817" sldId="288"/>
            <ac:spMk id="7" creationId="{768095B3-75D1-AB07-2055-DC2CD3060FB9}"/>
          </ac:spMkLst>
        </pc:spChg>
        <pc:picChg chg="add mod">
          <ac:chgData name="Amanda Wollert" userId="a30a34e0-35f6-4ef1-a9e6-8f4664e2c298" providerId="ADAL" clId="{054B229A-5E60-4B3F-90F3-0CB4F5CFE98B}" dt="2025-12-09T21:39:51.665" v="424" actId="14861"/>
          <ac:picMkLst>
            <pc:docMk/>
            <pc:sldMk cId="2341279817" sldId="288"/>
            <ac:picMk id="2" creationId="{7D4CE334-AA91-6807-F0BF-62AF3139538E}"/>
          </ac:picMkLst>
        </pc:picChg>
      </pc:sldChg>
      <pc:sldChg chg="modNotesTx">
        <pc:chgData name="Amanda Wollert" userId="a30a34e0-35f6-4ef1-a9e6-8f4664e2c298" providerId="ADAL" clId="{054B229A-5E60-4B3F-90F3-0CB4F5CFE98B}" dt="2025-12-02T22:07:54.489" v="30" actId="20577"/>
        <pc:sldMkLst>
          <pc:docMk/>
          <pc:sldMk cId="1687476699" sldId="290"/>
        </pc:sldMkLst>
      </pc:sldChg>
      <pc:sldChg chg="modSp modNotes modNotesTx">
        <pc:chgData name="Amanda Wollert" userId="a30a34e0-35f6-4ef1-a9e6-8f4664e2c298" providerId="ADAL" clId="{054B229A-5E60-4B3F-90F3-0CB4F5CFE98B}" dt="2025-12-03T17:54:27.387" v="337" actId="1076"/>
        <pc:sldMkLst>
          <pc:docMk/>
          <pc:sldMk cId="3526695419" sldId="293"/>
        </pc:sldMkLst>
        <pc:spChg chg="mod">
          <ac:chgData name="Amanda Wollert" userId="a30a34e0-35f6-4ef1-a9e6-8f4664e2c298" providerId="ADAL" clId="{054B229A-5E60-4B3F-90F3-0CB4F5CFE98B}" dt="2025-12-03T17:47:18.167" v="219" actId="20577"/>
          <ac:spMkLst>
            <pc:docMk/>
            <pc:sldMk cId="3526695419" sldId="293"/>
            <ac:spMk id="10" creationId="{C91F6F28-0E82-EDCB-5B41-FD8757C23AC1}"/>
          </ac:spMkLst>
        </pc:spChg>
        <pc:spChg chg="mod">
          <ac:chgData name="Amanda Wollert" userId="a30a34e0-35f6-4ef1-a9e6-8f4664e2c298" providerId="ADAL" clId="{054B229A-5E60-4B3F-90F3-0CB4F5CFE98B}" dt="2025-12-03T17:46:41.338" v="213" actId="122"/>
          <ac:spMkLst>
            <pc:docMk/>
            <pc:sldMk cId="3526695419" sldId="293"/>
            <ac:spMk id="29" creationId="{D170B731-B16F-7A37-C390-5D85090E808F}"/>
          </ac:spMkLst>
        </pc:spChg>
        <pc:spChg chg="mod">
          <ac:chgData name="Amanda Wollert" userId="a30a34e0-35f6-4ef1-a9e6-8f4664e2c298" providerId="ADAL" clId="{054B229A-5E60-4B3F-90F3-0CB4F5CFE98B}" dt="2025-12-03T17:46:51.359" v="215" actId="20577"/>
          <ac:spMkLst>
            <pc:docMk/>
            <pc:sldMk cId="3526695419" sldId="293"/>
            <ac:spMk id="30" creationId="{A6E3B7AA-369D-F0C7-BA5B-BE6791105076}"/>
          </ac:spMkLst>
        </pc:spChg>
        <pc:spChg chg="mod">
          <ac:chgData name="Amanda Wollert" userId="a30a34e0-35f6-4ef1-a9e6-8f4664e2c298" providerId="ADAL" clId="{054B229A-5E60-4B3F-90F3-0CB4F5CFE98B}" dt="2025-12-03T17:46:55.058" v="216" actId="20577"/>
          <ac:spMkLst>
            <pc:docMk/>
            <pc:sldMk cId="3526695419" sldId="293"/>
            <ac:spMk id="31" creationId="{04BAF7A1-A1A0-C062-B077-FB9B9AC2A26F}"/>
          </ac:spMkLst>
        </pc:spChg>
      </pc:sldChg>
      <pc:sldChg chg="modSp mod modCm modNotesTx">
        <pc:chgData name="Amanda Wollert" userId="a30a34e0-35f6-4ef1-a9e6-8f4664e2c298" providerId="ADAL" clId="{054B229A-5E60-4B3F-90F3-0CB4F5CFE98B}" dt="2025-12-09T21:39:01.012" v="420" actId="20577"/>
        <pc:sldMkLst>
          <pc:docMk/>
          <pc:sldMk cId="1566517201" sldId="294"/>
        </pc:sldMkLst>
        <pc:spChg chg="mod">
          <ac:chgData name="Amanda Wollert" userId="a30a34e0-35f6-4ef1-a9e6-8f4664e2c298" providerId="ADAL" clId="{054B229A-5E60-4B3F-90F3-0CB4F5CFE98B}" dt="2025-12-09T21:39:01.012" v="420" actId="20577"/>
          <ac:spMkLst>
            <pc:docMk/>
            <pc:sldMk cId="1566517201" sldId="294"/>
            <ac:spMk id="2" creationId="{244FA6CF-03D7-EA22-4C10-F2803FEBE6F3}"/>
          </ac:spMkLst>
        </pc:sp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1:39:01.012" v="420" actId="20577"/>
              <pc2:cmMkLst xmlns:pc2="http://schemas.microsoft.com/office/powerpoint/2019/9/main/command">
                <pc:docMk/>
                <pc:sldMk cId="1566517201" sldId="294"/>
                <pc2:cmMk id="{A35FAFBA-7310-4EAB-8780-2EE40354F299}"/>
              </pc2:cmMkLst>
            </pc226:cmChg>
          </p:ext>
        </pc:extLst>
      </pc:sldChg>
      <pc:sldChg chg="modNotes">
        <pc:chgData name="Amanda Wollert" userId="a30a34e0-35f6-4ef1-a9e6-8f4664e2c298" providerId="ADAL" clId="{054B229A-5E60-4B3F-90F3-0CB4F5CFE98B}" dt="2025-12-02T22:29:42.360" v="83" actId="404"/>
        <pc:sldMkLst>
          <pc:docMk/>
          <pc:sldMk cId="1582082997" sldId="295"/>
        </pc:sldMkLst>
      </pc:sldChg>
      <pc:sldChg chg="modNotes">
        <pc:chgData name="Amanda Wollert" userId="a30a34e0-35f6-4ef1-a9e6-8f4664e2c298" providerId="ADAL" clId="{054B229A-5E60-4B3F-90F3-0CB4F5CFE98B}" dt="2025-12-02T22:30:06.290" v="85" actId="207"/>
        <pc:sldMkLst>
          <pc:docMk/>
          <pc:sldMk cId="197197657" sldId="297"/>
        </pc:sldMkLst>
      </pc:sldChg>
      <pc:sldChg chg="addSp modSp mod modAnim modNotes">
        <pc:chgData name="Amanda Wollert" userId="a30a34e0-35f6-4ef1-a9e6-8f4664e2c298" providerId="ADAL" clId="{054B229A-5E60-4B3F-90F3-0CB4F5CFE98B}" dt="2025-12-09T22:02:36.709" v="637" actId="1076"/>
        <pc:sldMkLst>
          <pc:docMk/>
          <pc:sldMk cId="531418325" sldId="299"/>
        </pc:sldMkLst>
        <pc:spChg chg="add mod">
          <ac:chgData name="Amanda Wollert" userId="a30a34e0-35f6-4ef1-a9e6-8f4664e2c298" providerId="ADAL" clId="{054B229A-5E60-4B3F-90F3-0CB4F5CFE98B}" dt="2025-12-09T21:42:03.784" v="492" actId="1076"/>
          <ac:spMkLst>
            <pc:docMk/>
            <pc:sldMk cId="531418325" sldId="299"/>
            <ac:spMk id="3" creationId="{30D88A38-9022-B683-7802-5161D6658D75}"/>
          </ac:spMkLst>
        </pc:spChg>
        <pc:spChg chg="mod">
          <ac:chgData name="Amanda Wollert" userId="a30a34e0-35f6-4ef1-a9e6-8f4664e2c298" providerId="ADAL" clId="{054B229A-5E60-4B3F-90F3-0CB4F5CFE98B}" dt="2025-12-09T22:02:22.597" v="635" actId="1076"/>
          <ac:spMkLst>
            <pc:docMk/>
            <pc:sldMk cId="531418325" sldId="299"/>
            <ac:spMk id="8" creationId="{ABAE5B3E-A417-18A7-01EF-E46137C7B395}"/>
          </ac:spMkLst>
        </pc:spChg>
        <pc:picChg chg="add mod">
          <ac:chgData name="Amanda Wollert" userId="a30a34e0-35f6-4ef1-a9e6-8f4664e2c298" providerId="ADAL" clId="{054B229A-5E60-4B3F-90F3-0CB4F5CFE98B}" dt="2025-12-09T21:41:55.078" v="490" actId="1076"/>
          <ac:picMkLst>
            <pc:docMk/>
            <pc:sldMk cId="531418325" sldId="299"/>
            <ac:picMk id="2" creationId="{69FAF7BA-99AC-1F33-9DCA-FE1A7B23B44B}"/>
          </ac:picMkLst>
        </pc:picChg>
        <pc:picChg chg="mod">
          <ac:chgData name="Amanda Wollert" userId="a30a34e0-35f6-4ef1-a9e6-8f4664e2c298" providerId="ADAL" clId="{054B229A-5E60-4B3F-90F3-0CB4F5CFE98B}" dt="2025-12-09T22:02:36.709" v="637" actId="1076"/>
          <ac:picMkLst>
            <pc:docMk/>
            <pc:sldMk cId="531418325" sldId="299"/>
            <ac:picMk id="11" creationId="{24F47E17-AC47-7AE8-33A1-BA7A9B79FC47}"/>
          </ac:picMkLst>
        </pc:picChg>
        <pc:picChg chg="mod">
          <ac:chgData name="Amanda Wollert" userId="a30a34e0-35f6-4ef1-a9e6-8f4664e2c298" providerId="ADAL" clId="{054B229A-5E60-4B3F-90F3-0CB4F5CFE98B}" dt="2025-12-09T22:02:36.709" v="637" actId="1076"/>
          <ac:picMkLst>
            <pc:docMk/>
            <pc:sldMk cId="531418325" sldId="299"/>
            <ac:picMk id="12" creationId="{A341786A-BE29-F03C-341B-F7CBF7CDE9FF}"/>
          </ac:picMkLst>
        </pc:picChg>
      </pc:sldChg>
      <pc:sldChg chg="modSp mod modCm modNotes">
        <pc:chgData name="Amanda Wollert" userId="a30a34e0-35f6-4ef1-a9e6-8f4664e2c298" providerId="ADAL" clId="{054B229A-5E60-4B3F-90F3-0CB4F5CFE98B}" dt="2025-12-09T21:43:21.150" v="500" actId="20577"/>
        <pc:sldMkLst>
          <pc:docMk/>
          <pc:sldMk cId="2375806393" sldId="300"/>
        </pc:sldMkLst>
        <pc:spChg chg="mod">
          <ac:chgData name="Amanda Wollert" userId="a30a34e0-35f6-4ef1-a9e6-8f4664e2c298" providerId="ADAL" clId="{054B229A-5E60-4B3F-90F3-0CB4F5CFE98B}" dt="2025-12-09T21:43:21.150" v="500" actId="20577"/>
          <ac:spMkLst>
            <pc:docMk/>
            <pc:sldMk cId="2375806393" sldId="300"/>
            <ac:spMk id="6" creationId="{85FF64F8-A9F6-04D7-03BD-A44075EB7B85}"/>
          </ac:spMkLst>
        </pc:sp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1:43:21.150" v="500" actId="20577"/>
              <pc2:cmMkLst xmlns:pc2="http://schemas.microsoft.com/office/powerpoint/2019/9/main/command">
                <pc:docMk/>
                <pc:sldMk cId="2375806393" sldId="300"/>
                <pc2:cmMk id="{C93B4C95-4566-4DB0-8CAD-390B9A1559A5}"/>
              </pc2:cmMkLst>
            </pc226:cmChg>
          </p:ext>
        </pc:extLst>
      </pc:sldChg>
      <pc:sldChg chg="modSp mod modCm modNotes">
        <pc:chgData name="Amanda Wollert" userId="a30a34e0-35f6-4ef1-a9e6-8f4664e2c298" providerId="ADAL" clId="{054B229A-5E60-4B3F-90F3-0CB4F5CFE98B}" dt="2025-12-09T21:44:26.833" v="503" actId="6549"/>
        <pc:sldMkLst>
          <pc:docMk/>
          <pc:sldMk cId="3432715485" sldId="303"/>
        </pc:sldMkLst>
        <pc:spChg chg="mod">
          <ac:chgData name="Amanda Wollert" userId="a30a34e0-35f6-4ef1-a9e6-8f4664e2c298" providerId="ADAL" clId="{054B229A-5E60-4B3F-90F3-0CB4F5CFE98B}" dt="2025-12-09T21:44:26.833" v="503" actId="6549"/>
          <ac:spMkLst>
            <pc:docMk/>
            <pc:sldMk cId="3432715485" sldId="303"/>
            <ac:spMk id="2" creationId="{6C9F75D6-F612-0C48-048E-A2B050543872}"/>
          </ac:spMkLst>
        </pc:sp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1:44:26.833" v="503" actId="6549"/>
              <pc2:cmMkLst xmlns:pc2="http://schemas.microsoft.com/office/powerpoint/2019/9/main/command">
                <pc:docMk/>
                <pc:sldMk cId="3432715485" sldId="303"/>
                <pc2:cmMk id="{9C9A0B5F-F3CB-4E3F-B7FA-8C4DE12DC754}"/>
              </pc2:cmMkLst>
            </pc226:cmChg>
          </p:ext>
        </pc:extLst>
      </pc:sldChg>
      <pc:sldChg chg="modNotes">
        <pc:chgData name="Amanda Wollert" userId="a30a34e0-35f6-4ef1-a9e6-8f4664e2c298" providerId="ADAL" clId="{054B229A-5E60-4B3F-90F3-0CB4F5CFE98B}" dt="2025-12-02T22:31:13.789" v="96" actId="404"/>
        <pc:sldMkLst>
          <pc:docMk/>
          <pc:sldMk cId="2430586819" sldId="304"/>
        </pc:sldMkLst>
      </pc:sldChg>
      <pc:sldChg chg="modSp mod modNotes">
        <pc:chgData name="Amanda Wollert" userId="a30a34e0-35f6-4ef1-a9e6-8f4664e2c298" providerId="ADAL" clId="{054B229A-5E60-4B3F-90F3-0CB4F5CFE98B}" dt="2025-12-09T21:44:58.704" v="524" actId="20577"/>
        <pc:sldMkLst>
          <pc:docMk/>
          <pc:sldMk cId="847164210" sldId="306"/>
        </pc:sldMkLst>
        <pc:spChg chg="mod">
          <ac:chgData name="Amanda Wollert" userId="a30a34e0-35f6-4ef1-a9e6-8f4664e2c298" providerId="ADAL" clId="{054B229A-5E60-4B3F-90F3-0CB4F5CFE98B}" dt="2025-12-09T21:44:51.625" v="511" actId="6549"/>
          <ac:spMkLst>
            <pc:docMk/>
            <pc:sldMk cId="847164210" sldId="306"/>
            <ac:spMk id="2" creationId="{33C0CE01-8A68-3F3C-854F-081A0E7000BD}"/>
          </ac:spMkLst>
        </pc:spChg>
        <pc:spChg chg="mod">
          <ac:chgData name="Amanda Wollert" userId="a30a34e0-35f6-4ef1-a9e6-8f4664e2c298" providerId="ADAL" clId="{054B229A-5E60-4B3F-90F3-0CB4F5CFE98B}" dt="2025-12-09T21:44:58.704" v="524" actId="20577"/>
          <ac:spMkLst>
            <pc:docMk/>
            <pc:sldMk cId="847164210" sldId="306"/>
            <ac:spMk id="3" creationId="{60756BAD-A296-0254-AB78-96A898C8A80E}"/>
          </ac:spMkLst>
        </pc:spChg>
      </pc:sldChg>
      <pc:sldChg chg="modNotes">
        <pc:chgData name="Amanda Wollert" userId="a30a34e0-35f6-4ef1-a9e6-8f4664e2c298" providerId="ADAL" clId="{054B229A-5E60-4B3F-90F3-0CB4F5CFE98B}" dt="2025-12-02T22:31:01.627" v="94" actId="404"/>
        <pc:sldMkLst>
          <pc:docMk/>
          <pc:sldMk cId="274042719" sldId="308"/>
        </pc:sldMkLst>
      </pc:sldChg>
      <pc:sldChg chg="modNotes">
        <pc:chgData name="Amanda Wollert" userId="a30a34e0-35f6-4ef1-a9e6-8f4664e2c298" providerId="ADAL" clId="{054B229A-5E60-4B3F-90F3-0CB4F5CFE98B}" dt="2025-12-02T22:31:26.230" v="98" actId="404"/>
        <pc:sldMkLst>
          <pc:docMk/>
          <pc:sldMk cId="1435868116" sldId="309"/>
        </pc:sldMkLst>
      </pc:sldChg>
      <pc:sldChg chg="addSp modSp mod modCm modNotes">
        <pc:chgData name="Amanda Wollert" userId="a30a34e0-35f6-4ef1-a9e6-8f4664e2c298" providerId="ADAL" clId="{054B229A-5E60-4B3F-90F3-0CB4F5CFE98B}" dt="2025-12-09T21:46:24.745" v="543" actId="14100"/>
        <pc:sldMkLst>
          <pc:docMk/>
          <pc:sldMk cId="3555349993" sldId="313"/>
        </pc:sldMkLst>
        <pc:spChg chg="add mod">
          <ac:chgData name="Amanda Wollert" userId="a30a34e0-35f6-4ef1-a9e6-8f4664e2c298" providerId="ADAL" clId="{054B229A-5E60-4B3F-90F3-0CB4F5CFE98B}" dt="2025-12-09T21:45:52.670" v="538" actId="20577"/>
          <ac:spMkLst>
            <pc:docMk/>
            <pc:sldMk cId="3555349993" sldId="313"/>
            <ac:spMk id="3" creationId="{4CC13373-E266-D3AC-7B82-5248DD88E8CE}"/>
          </ac:spMkLst>
        </pc:spChg>
        <pc:spChg chg="mod">
          <ac:chgData name="Amanda Wollert" userId="a30a34e0-35f6-4ef1-a9e6-8f4664e2c298" providerId="ADAL" clId="{054B229A-5E60-4B3F-90F3-0CB4F5CFE98B}" dt="2025-12-09T21:46:24.745" v="543" actId="14100"/>
          <ac:spMkLst>
            <pc:docMk/>
            <pc:sldMk cId="3555349993" sldId="313"/>
            <ac:spMk id="8" creationId="{B6939626-48E2-F649-688C-2BF5A0587319}"/>
          </ac:spMkLst>
        </pc:spChg>
        <pc:picChg chg="add mod">
          <ac:chgData name="Amanda Wollert" userId="a30a34e0-35f6-4ef1-a9e6-8f4664e2c298" providerId="ADAL" clId="{054B229A-5E60-4B3F-90F3-0CB4F5CFE98B}" dt="2025-12-09T21:45:38.917" v="525"/>
          <ac:picMkLst>
            <pc:docMk/>
            <pc:sldMk cId="3555349993" sldId="313"/>
            <ac:picMk id="2" creationId="{0DD6A6BD-E702-7F91-3B8A-66A086927229}"/>
          </ac:picMkLst>
        </pc:picChg>
        <pc:picChg chg="mod">
          <ac:chgData name="Amanda Wollert" userId="a30a34e0-35f6-4ef1-a9e6-8f4664e2c298" providerId="ADAL" clId="{054B229A-5E60-4B3F-90F3-0CB4F5CFE98B}" dt="2025-12-09T21:46:13.863" v="541" actId="1076"/>
          <ac:picMkLst>
            <pc:docMk/>
            <pc:sldMk cId="3555349993" sldId="313"/>
            <ac:picMk id="11" creationId="{66E9B083-8BCD-8DF4-CF8F-710FDD64473E}"/>
          </ac:picMkLst>
        </pc:picChg>
        <pc:picChg chg="mod">
          <ac:chgData name="Amanda Wollert" userId="a30a34e0-35f6-4ef1-a9e6-8f4664e2c298" providerId="ADAL" clId="{054B229A-5E60-4B3F-90F3-0CB4F5CFE98B}" dt="2025-12-09T21:46:13.863" v="541" actId="1076"/>
          <ac:picMkLst>
            <pc:docMk/>
            <pc:sldMk cId="3555349993" sldId="313"/>
            <ac:picMk id="12" creationId="{A962C845-6A27-41AA-7E03-EA35F3A23062}"/>
          </ac:picMkLst>
        </pc:pic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1:45:46.241" v="535" actId="6549"/>
              <pc2:cmMkLst xmlns:pc2="http://schemas.microsoft.com/office/powerpoint/2019/9/main/command">
                <pc:docMk/>
                <pc:sldMk cId="3555349993" sldId="313"/>
                <pc2:cmMk id="{2AB531C0-C0B3-4980-8EED-C5676AF801D9}"/>
              </pc2:cmMkLst>
            </pc226:cmChg>
          </p:ext>
        </pc:extLst>
      </pc:sldChg>
      <pc:sldChg chg="modSp mod modCm modNotes">
        <pc:chgData name="Amanda Wollert" userId="a30a34e0-35f6-4ef1-a9e6-8f4664e2c298" providerId="ADAL" clId="{054B229A-5E60-4B3F-90F3-0CB4F5CFE98B}" dt="2025-12-09T21:47:28.036" v="547" actId="404"/>
        <pc:sldMkLst>
          <pc:docMk/>
          <pc:sldMk cId="3233781185" sldId="314"/>
        </pc:sldMkLst>
        <pc:spChg chg="mod">
          <ac:chgData name="Amanda Wollert" userId="a30a34e0-35f6-4ef1-a9e6-8f4664e2c298" providerId="ADAL" clId="{054B229A-5E60-4B3F-90F3-0CB4F5CFE98B}" dt="2025-12-09T21:47:28.036" v="547" actId="404"/>
          <ac:spMkLst>
            <pc:docMk/>
            <pc:sldMk cId="3233781185" sldId="314"/>
            <ac:spMk id="6" creationId="{8E9F1828-A91E-9777-97CF-9EF3099A38E7}"/>
          </ac:spMkLst>
        </pc:sp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1:46:56.463" v="546" actId="20577"/>
              <pc2:cmMkLst xmlns:pc2="http://schemas.microsoft.com/office/powerpoint/2019/9/main/command">
                <pc:docMk/>
                <pc:sldMk cId="3233781185" sldId="314"/>
                <pc2:cmMk id="{9D247F20-1BB0-48E9-860E-4A6A2261E4C3}"/>
              </pc2:cmMkLst>
            </pc226:cmChg>
          </p:ext>
        </pc:extLst>
      </pc:sldChg>
      <pc:sldChg chg="modNotes">
        <pc:chgData name="Amanda Wollert" userId="a30a34e0-35f6-4ef1-a9e6-8f4664e2c298" providerId="ADAL" clId="{054B229A-5E60-4B3F-90F3-0CB4F5CFE98B}" dt="2025-12-02T22:31:45.742" v="102" actId="404"/>
        <pc:sldMkLst>
          <pc:docMk/>
          <pc:sldMk cId="3032013237" sldId="316"/>
        </pc:sldMkLst>
      </pc:sldChg>
      <pc:sldChg chg="modNotes">
        <pc:chgData name="Amanda Wollert" userId="a30a34e0-35f6-4ef1-a9e6-8f4664e2c298" providerId="ADAL" clId="{054B229A-5E60-4B3F-90F3-0CB4F5CFE98B}" dt="2025-12-02T22:34:34.434" v="138" actId="404"/>
        <pc:sldMkLst>
          <pc:docMk/>
          <pc:sldMk cId="881330202" sldId="317"/>
        </pc:sldMkLst>
      </pc:sldChg>
      <pc:sldChg chg="modNotes">
        <pc:chgData name="Amanda Wollert" userId="a30a34e0-35f6-4ef1-a9e6-8f4664e2c298" providerId="ADAL" clId="{054B229A-5E60-4B3F-90F3-0CB4F5CFE98B}" dt="2025-12-02T22:34:25.199" v="136" actId="404"/>
        <pc:sldMkLst>
          <pc:docMk/>
          <pc:sldMk cId="2638423616" sldId="318"/>
        </pc:sldMkLst>
      </pc:sldChg>
      <pc:sldChg chg="modNotes">
        <pc:chgData name="Amanda Wollert" userId="a30a34e0-35f6-4ef1-a9e6-8f4664e2c298" providerId="ADAL" clId="{054B229A-5E60-4B3F-90F3-0CB4F5CFE98B}" dt="2025-12-02T22:34:29.784" v="137" actId="404"/>
        <pc:sldMkLst>
          <pc:docMk/>
          <pc:sldMk cId="3271190270" sldId="319"/>
        </pc:sldMkLst>
      </pc:sldChg>
      <pc:sldChg chg="modNotes">
        <pc:chgData name="Amanda Wollert" userId="a30a34e0-35f6-4ef1-a9e6-8f4664e2c298" providerId="ADAL" clId="{054B229A-5E60-4B3F-90F3-0CB4F5CFE98B}" dt="2025-12-02T22:34:17.980" v="135" actId="207"/>
        <pc:sldMkLst>
          <pc:docMk/>
          <pc:sldMk cId="2077740582" sldId="324"/>
        </pc:sldMkLst>
      </pc:sldChg>
      <pc:sldChg chg="modSp mod modAnim modNotes">
        <pc:chgData name="Amanda Wollert" userId="a30a34e0-35f6-4ef1-a9e6-8f4664e2c298" providerId="ADAL" clId="{054B229A-5E60-4B3F-90F3-0CB4F5CFE98B}" dt="2025-12-09T21:56:57.909" v="611" actId="403"/>
        <pc:sldMkLst>
          <pc:docMk/>
          <pc:sldMk cId="3938901613" sldId="325"/>
        </pc:sldMkLst>
        <pc:spChg chg="mod">
          <ac:chgData name="Amanda Wollert" userId="a30a34e0-35f6-4ef1-a9e6-8f4664e2c298" providerId="ADAL" clId="{054B229A-5E60-4B3F-90F3-0CB4F5CFE98B}" dt="2025-12-09T21:56:57.909" v="611" actId="403"/>
          <ac:spMkLst>
            <pc:docMk/>
            <pc:sldMk cId="3938901613" sldId="325"/>
            <ac:spMk id="3" creationId="{38D92730-5604-CE32-0937-2DDC27007E69}"/>
          </ac:spMkLst>
        </pc:spChg>
      </pc:sldChg>
      <pc:sldChg chg="addSp delSp modSp mod modCm modNotes">
        <pc:chgData name="Amanda Wollert" userId="a30a34e0-35f6-4ef1-a9e6-8f4664e2c298" providerId="ADAL" clId="{054B229A-5E60-4B3F-90F3-0CB4F5CFE98B}" dt="2025-12-09T23:04:13.174" v="673" actId="20577"/>
        <pc:sldMkLst>
          <pc:docMk/>
          <pc:sldMk cId="2585028259" sldId="328"/>
        </pc:sldMkLst>
        <pc:spChg chg="mod">
          <ac:chgData name="Amanda Wollert" userId="a30a34e0-35f6-4ef1-a9e6-8f4664e2c298" providerId="ADAL" clId="{054B229A-5E60-4B3F-90F3-0CB4F5CFE98B}" dt="2025-12-09T23:04:13.174" v="673" actId="20577"/>
          <ac:spMkLst>
            <pc:docMk/>
            <pc:sldMk cId="2585028259" sldId="328"/>
            <ac:spMk id="2" creationId="{CC6A9B98-72D4-1842-FD30-F5085BF3A8C4}"/>
          </ac:spMkLst>
        </pc:spChg>
        <pc:spChg chg="mod ord">
          <ac:chgData name="Amanda Wollert" userId="a30a34e0-35f6-4ef1-a9e6-8f4664e2c298" providerId="ADAL" clId="{054B229A-5E60-4B3F-90F3-0CB4F5CFE98B}" dt="2025-12-09T22:48:43.284" v="661" actId="1076"/>
          <ac:spMkLst>
            <pc:docMk/>
            <pc:sldMk cId="2585028259" sldId="328"/>
            <ac:spMk id="4" creationId="{44748DE9-E6BD-9065-2603-B1061EF6E975}"/>
          </ac:spMkLst>
        </pc:spChg>
        <pc:picChg chg="del">
          <ac:chgData name="Amanda Wollert" userId="a30a34e0-35f6-4ef1-a9e6-8f4664e2c298" providerId="ADAL" clId="{054B229A-5E60-4B3F-90F3-0CB4F5CFE98B}" dt="2025-12-09T22:45:36.370" v="638" actId="478"/>
          <ac:picMkLst>
            <pc:docMk/>
            <pc:sldMk cId="2585028259" sldId="328"/>
            <ac:picMk id="5" creationId="{434011E5-FDA8-CB11-5BAA-4D3423E82370}"/>
          </ac:picMkLst>
        </pc:picChg>
        <pc:picChg chg="add mod">
          <ac:chgData name="Amanda Wollert" userId="a30a34e0-35f6-4ef1-a9e6-8f4664e2c298" providerId="ADAL" clId="{054B229A-5E60-4B3F-90F3-0CB4F5CFE98B}" dt="2025-12-09T22:49:18.882" v="662" actId="14861"/>
          <ac:picMkLst>
            <pc:docMk/>
            <pc:sldMk cId="2585028259" sldId="328"/>
            <ac:picMk id="6" creationId="{E07774E6-F259-3169-CDFE-DBCD4A817795}"/>
          </ac:picMkLst>
        </pc:pic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3:04:13.174" v="673" actId="20577"/>
              <pc2:cmMkLst xmlns:pc2="http://schemas.microsoft.com/office/powerpoint/2019/9/main/command">
                <pc:docMk/>
                <pc:sldMk cId="2585028259" sldId="328"/>
                <pc2:cmMk id="{67897771-B6A2-4088-9A24-CDBED03CA743}"/>
              </pc2:cmMkLst>
            </pc226:cmChg>
          </p:ext>
        </pc:extLst>
      </pc:sldChg>
      <pc:sldChg chg="modSp mod modCm modNotes">
        <pc:chgData name="Amanda Wollert" userId="a30a34e0-35f6-4ef1-a9e6-8f4664e2c298" providerId="ADAL" clId="{054B229A-5E60-4B3F-90F3-0CB4F5CFE98B}" dt="2025-12-09T21:48:47.912" v="561" actId="6549"/>
        <pc:sldMkLst>
          <pc:docMk/>
          <pc:sldMk cId="565371583" sldId="331"/>
        </pc:sldMkLst>
        <pc:spChg chg="mod">
          <ac:chgData name="Amanda Wollert" userId="a30a34e0-35f6-4ef1-a9e6-8f4664e2c298" providerId="ADAL" clId="{054B229A-5E60-4B3F-90F3-0CB4F5CFE98B}" dt="2025-12-09T21:48:47.912" v="561" actId="6549"/>
          <ac:spMkLst>
            <pc:docMk/>
            <pc:sldMk cId="565371583" sldId="331"/>
            <ac:spMk id="2" creationId="{1D91AB4E-D13E-DC45-9288-31D1661FF567}"/>
          </ac:spMkLst>
        </pc:sp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1:48:47.912" v="561" actId="6549"/>
              <pc2:cmMkLst xmlns:pc2="http://schemas.microsoft.com/office/powerpoint/2019/9/main/command">
                <pc:docMk/>
                <pc:sldMk cId="565371583" sldId="331"/>
                <pc2:cmMk id="{622DD55A-76AB-4182-8D40-9214AC6F0A94}"/>
              </pc2:cmMkLst>
            </pc226:cmChg>
            <pc226:cmChg xmlns:pc226="http://schemas.microsoft.com/office/powerpoint/2022/06/main/command" chg="mod">
              <pc226:chgData name="Amanda Wollert" userId="a30a34e0-35f6-4ef1-a9e6-8f4664e2c298" providerId="ADAL" clId="{054B229A-5E60-4B3F-90F3-0CB4F5CFE98B}" dt="2025-12-09T21:48:47.912" v="561" actId="6549"/>
              <pc2:cmMkLst xmlns:pc2="http://schemas.microsoft.com/office/powerpoint/2019/9/main/command">
                <pc:docMk/>
                <pc:sldMk cId="565371583" sldId="331"/>
                <pc2:cmMk id="{5A9FE8AC-C16E-45EA-9BD1-05587CFEAB86}"/>
              </pc2:cmMkLst>
            </pc226:cmChg>
          </p:ext>
        </pc:extLst>
      </pc:sldChg>
      <pc:sldChg chg="addSp modSp mod modCm modNotes">
        <pc:chgData name="Amanda Wollert" userId="a30a34e0-35f6-4ef1-a9e6-8f4664e2c298" providerId="ADAL" clId="{054B229A-5E60-4B3F-90F3-0CB4F5CFE98B}" dt="2025-12-09T21:49:41.037" v="571" actId="14100"/>
        <pc:sldMkLst>
          <pc:docMk/>
          <pc:sldMk cId="2229666765" sldId="333"/>
        </pc:sldMkLst>
        <pc:spChg chg="mod">
          <ac:chgData name="Amanda Wollert" userId="a30a34e0-35f6-4ef1-a9e6-8f4664e2c298" providerId="ADAL" clId="{054B229A-5E60-4B3F-90F3-0CB4F5CFE98B}" dt="2025-12-09T21:49:41.037" v="571" actId="14100"/>
          <ac:spMkLst>
            <pc:docMk/>
            <pc:sldMk cId="2229666765" sldId="333"/>
            <ac:spMk id="3" creationId="{F57AE60D-7076-8F3F-2F62-5EBFEF4F9A12}"/>
          </ac:spMkLst>
        </pc:spChg>
        <pc:spChg chg="add mod">
          <ac:chgData name="Amanda Wollert" userId="a30a34e0-35f6-4ef1-a9e6-8f4664e2c298" providerId="ADAL" clId="{054B229A-5E60-4B3F-90F3-0CB4F5CFE98B}" dt="2025-12-09T21:49:19.102" v="566" actId="20577"/>
          <ac:spMkLst>
            <pc:docMk/>
            <pc:sldMk cId="2229666765" sldId="333"/>
            <ac:spMk id="7" creationId="{51C5496C-769E-838B-F077-C330C9A8E375}"/>
          </ac:spMkLst>
        </pc:spChg>
        <pc:picChg chg="mod">
          <ac:chgData name="Amanda Wollert" userId="a30a34e0-35f6-4ef1-a9e6-8f4664e2c298" providerId="ADAL" clId="{054B229A-5E60-4B3F-90F3-0CB4F5CFE98B}" dt="2025-12-09T21:49:33.430" v="569" actId="1076"/>
          <ac:picMkLst>
            <pc:docMk/>
            <pc:sldMk cId="2229666765" sldId="333"/>
            <ac:picMk id="4" creationId="{09AB8A09-5AAF-7162-5F34-5900EB049700}"/>
          </ac:picMkLst>
        </pc:picChg>
        <pc:picChg chg="mod">
          <ac:chgData name="Amanda Wollert" userId="a30a34e0-35f6-4ef1-a9e6-8f4664e2c298" providerId="ADAL" clId="{054B229A-5E60-4B3F-90F3-0CB4F5CFE98B}" dt="2025-12-09T21:49:33.430" v="569" actId="1076"/>
          <ac:picMkLst>
            <pc:docMk/>
            <pc:sldMk cId="2229666765" sldId="333"/>
            <ac:picMk id="5" creationId="{9F3F0944-1022-0DDF-0688-D5739AB164CE}"/>
          </ac:picMkLst>
        </pc:picChg>
        <pc:picChg chg="add mod">
          <ac:chgData name="Amanda Wollert" userId="a30a34e0-35f6-4ef1-a9e6-8f4664e2c298" providerId="ADAL" clId="{054B229A-5E60-4B3F-90F3-0CB4F5CFE98B}" dt="2025-12-09T21:49:15.189" v="562"/>
          <ac:picMkLst>
            <pc:docMk/>
            <pc:sldMk cId="2229666765" sldId="333"/>
            <ac:picMk id="6" creationId="{7EF1B794-4DD1-2D14-73D4-0448EF17D548}"/>
          </ac:picMkLst>
        </pc:pic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1:49:23.019" v="567" actId="20577"/>
              <pc2:cmMkLst xmlns:pc2="http://schemas.microsoft.com/office/powerpoint/2019/9/main/command">
                <pc:docMk/>
                <pc:sldMk cId="2229666765" sldId="333"/>
                <pc2:cmMk id="{726133ED-29D3-41A6-859C-44F82397EE0A}"/>
              </pc2:cmMkLst>
            </pc226:cmChg>
          </p:ext>
        </pc:extLst>
      </pc:sldChg>
      <pc:sldChg chg="modNotes">
        <pc:chgData name="Amanda Wollert" userId="a30a34e0-35f6-4ef1-a9e6-8f4664e2c298" providerId="ADAL" clId="{054B229A-5E60-4B3F-90F3-0CB4F5CFE98B}" dt="2025-12-02T22:32:40.260" v="117" actId="404"/>
        <pc:sldMkLst>
          <pc:docMk/>
          <pc:sldMk cId="1688173897" sldId="335"/>
        </pc:sldMkLst>
      </pc:sldChg>
      <pc:sldChg chg="modSp mod modCm modNotes">
        <pc:chgData name="Amanda Wollert" userId="a30a34e0-35f6-4ef1-a9e6-8f4664e2c298" providerId="ADAL" clId="{054B229A-5E60-4B3F-90F3-0CB4F5CFE98B}" dt="2025-12-09T21:55:41.206" v="602" actId="20577"/>
        <pc:sldMkLst>
          <pc:docMk/>
          <pc:sldMk cId="164818430" sldId="337"/>
        </pc:sldMkLst>
        <pc:spChg chg="mod">
          <ac:chgData name="Amanda Wollert" userId="a30a34e0-35f6-4ef1-a9e6-8f4664e2c298" providerId="ADAL" clId="{054B229A-5E60-4B3F-90F3-0CB4F5CFE98B}" dt="2025-12-09T21:55:41.206" v="602" actId="20577"/>
          <ac:spMkLst>
            <pc:docMk/>
            <pc:sldMk cId="164818430" sldId="337"/>
            <ac:spMk id="3" creationId="{B4D0FA03-C373-F71A-530D-ADA63E42814C}"/>
          </ac:spMkLst>
        </pc:sp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1:55:41.206" v="602" actId="20577"/>
              <pc2:cmMkLst xmlns:pc2="http://schemas.microsoft.com/office/powerpoint/2019/9/main/command">
                <pc:docMk/>
                <pc:sldMk cId="164818430" sldId="337"/>
                <pc2:cmMk id="{ABF3FAF6-7D8A-4FDB-A5F3-05B295247C67}"/>
              </pc2:cmMkLst>
            </pc226:cmChg>
          </p:ext>
        </pc:extLst>
      </pc:sldChg>
      <pc:sldChg chg="modSp mod modNotes">
        <pc:chgData name="Amanda Wollert" userId="a30a34e0-35f6-4ef1-a9e6-8f4664e2c298" providerId="ADAL" clId="{054B229A-5E60-4B3F-90F3-0CB4F5CFE98B}" dt="2025-12-09T21:50:23.420" v="578" actId="20577"/>
        <pc:sldMkLst>
          <pc:docMk/>
          <pc:sldMk cId="3341311497" sldId="338"/>
        </pc:sldMkLst>
        <pc:spChg chg="mod">
          <ac:chgData name="Amanda Wollert" userId="a30a34e0-35f6-4ef1-a9e6-8f4664e2c298" providerId="ADAL" clId="{054B229A-5E60-4B3F-90F3-0CB4F5CFE98B}" dt="2025-12-09T21:50:23.420" v="578" actId="20577"/>
          <ac:spMkLst>
            <pc:docMk/>
            <pc:sldMk cId="3341311497" sldId="338"/>
            <ac:spMk id="3" creationId="{2E9DBC8C-D57D-5C3D-19AC-8099C375A5E2}"/>
          </ac:spMkLst>
        </pc:spChg>
      </pc:sldChg>
      <pc:sldChg chg="modNotes">
        <pc:chgData name="Amanda Wollert" userId="a30a34e0-35f6-4ef1-a9e6-8f4664e2c298" providerId="ADAL" clId="{054B229A-5E60-4B3F-90F3-0CB4F5CFE98B}" dt="2025-12-02T22:32:45.747" v="118" actId="404"/>
        <pc:sldMkLst>
          <pc:docMk/>
          <pc:sldMk cId="1835297716" sldId="339"/>
        </pc:sldMkLst>
      </pc:sldChg>
      <pc:sldChg chg="modSp mod modNotes">
        <pc:chgData name="Amanda Wollert" userId="a30a34e0-35f6-4ef1-a9e6-8f4664e2c298" providerId="ADAL" clId="{054B229A-5E60-4B3F-90F3-0CB4F5CFE98B}" dt="2025-12-09T21:54:24.724" v="584" actId="1035"/>
        <pc:sldMkLst>
          <pc:docMk/>
          <pc:sldMk cId="732034713" sldId="340"/>
        </pc:sldMkLst>
        <pc:spChg chg="mod">
          <ac:chgData name="Amanda Wollert" userId="a30a34e0-35f6-4ef1-a9e6-8f4664e2c298" providerId="ADAL" clId="{054B229A-5E60-4B3F-90F3-0CB4F5CFE98B}" dt="2025-12-01T20:30:51.547" v="2" actId="20577"/>
          <ac:spMkLst>
            <pc:docMk/>
            <pc:sldMk cId="732034713" sldId="340"/>
            <ac:spMk id="3" creationId="{1DF0EE47-494A-2EDD-1BE2-1ED885C834A3}"/>
          </ac:spMkLst>
        </pc:spChg>
        <pc:spChg chg="mod">
          <ac:chgData name="Amanda Wollert" userId="a30a34e0-35f6-4ef1-a9e6-8f4664e2c298" providerId="ADAL" clId="{054B229A-5E60-4B3F-90F3-0CB4F5CFE98B}" dt="2025-12-09T21:54:24.724" v="584" actId="1035"/>
          <ac:spMkLst>
            <pc:docMk/>
            <pc:sldMk cId="732034713" sldId="340"/>
            <ac:spMk id="4" creationId="{512E88F4-A718-E229-C88B-9CBE42D6DE29}"/>
          </ac:spMkLst>
        </pc:spChg>
      </pc:sldChg>
      <pc:sldChg chg="addSp modSp mod modNotes">
        <pc:chgData name="Amanda Wollert" userId="a30a34e0-35f6-4ef1-a9e6-8f4664e2c298" providerId="ADAL" clId="{054B229A-5E60-4B3F-90F3-0CB4F5CFE98B}" dt="2025-12-09T21:55:18.657" v="593" actId="1076"/>
        <pc:sldMkLst>
          <pc:docMk/>
          <pc:sldMk cId="2928956201" sldId="341"/>
        </pc:sldMkLst>
        <pc:spChg chg="mod">
          <ac:chgData name="Amanda Wollert" userId="a30a34e0-35f6-4ef1-a9e6-8f4664e2c298" providerId="ADAL" clId="{054B229A-5E60-4B3F-90F3-0CB4F5CFE98B}" dt="2025-12-09T21:55:12.956" v="592" actId="6549"/>
          <ac:spMkLst>
            <pc:docMk/>
            <pc:sldMk cId="2928956201" sldId="341"/>
            <ac:spMk id="3" creationId="{E48AE5DF-EB38-1878-5CF1-2B2455BAB7D3}"/>
          </ac:spMkLst>
        </pc:spChg>
        <pc:spChg chg="add mod">
          <ac:chgData name="Amanda Wollert" userId="a30a34e0-35f6-4ef1-a9e6-8f4664e2c298" providerId="ADAL" clId="{054B229A-5E60-4B3F-90F3-0CB4F5CFE98B}" dt="2025-12-09T21:55:07.007" v="588" actId="20577"/>
          <ac:spMkLst>
            <pc:docMk/>
            <pc:sldMk cId="2928956201" sldId="341"/>
            <ac:spMk id="7" creationId="{51F8FFC5-9AD1-7057-29A0-15656A6D06D0}"/>
          </ac:spMkLst>
        </pc:spChg>
        <pc:picChg chg="add mod">
          <ac:chgData name="Amanda Wollert" userId="a30a34e0-35f6-4ef1-a9e6-8f4664e2c298" providerId="ADAL" clId="{054B229A-5E60-4B3F-90F3-0CB4F5CFE98B}" dt="2025-12-09T21:55:00.993" v="586"/>
          <ac:picMkLst>
            <pc:docMk/>
            <pc:sldMk cId="2928956201" sldId="341"/>
            <ac:picMk id="4" creationId="{FBAE397C-2F47-A51E-A9C3-52F3C0729675}"/>
          </ac:picMkLst>
        </pc:picChg>
        <pc:picChg chg="mod">
          <ac:chgData name="Amanda Wollert" userId="a30a34e0-35f6-4ef1-a9e6-8f4664e2c298" providerId="ADAL" clId="{054B229A-5E60-4B3F-90F3-0CB4F5CFE98B}" dt="2025-12-09T21:55:18.657" v="593" actId="1076"/>
          <ac:picMkLst>
            <pc:docMk/>
            <pc:sldMk cId="2928956201" sldId="341"/>
            <ac:picMk id="5" creationId="{05419B9D-4763-5B55-0789-58C75367C1B5}"/>
          </ac:picMkLst>
        </pc:picChg>
        <pc:picChg chg="mod">
          <ac:chgData name="Amanda Wollert" userId="a30a34e0-35f6-4ef1-a9e6-8f4664e2c298" providerId="ADAL" clId="{054B229A-5E60-4B3F-90F3-0CB4F5CFE98B}" dt="2025-12-09T21:55:18.657" v="593" actId="1076"/>
          <ac:picMkLst>
            <pc:docMk/>
            <pc:sldMk cId="2928956201" sldId="341"/>
            <ac:picMk id="6" creationId="{CD217857-86A1-2681-F3EC-F89D6A2EB613}"/>
          </ac:picMkLst>
        </pc:picChg>
      </pc:sldChg>
      <pc:sldChg chg="modNotes">
        <pc:chgData name="Amanda Wollert" userId="a30a34e0-35f6-4ef1-a9e6-8f4664e2c298" providerId="ADAL" clId="{054B229A-5E60-4B3F-90F3-0CB4F5CFE98B}" dt="2025-12-02T22:26:50.920" v="51" actId="404"/>
        <pc:sldMkLst>
          <pc:docMk/>
          <pc:sldMk cId="3622589161" sldId="342"/>
        </pc:sldMkLst>
      </pc:sldChg>
      <pc:sldChg chg="modNotes">
        <pc:chgData name="Amanda Wollert" userId="a30a34e0-35f6-4ef1-a9e6-8f4664e2c298" providerId="ADAL" clId="{054B229A-5E60-4B3F-90F3-0CB4F5CFE98B}" dt="2025-12-02T22:30:34.420" v="90" actId="14100"/>
        <pc:sldMkLst>
          <pc:docMk/>
          <pc:sldMk cId="2635453231" sldId="344"/>
        </pc:sldMkLst>
      </pc:sldChg>
      <pc:sldChg chg="modSp mod modNotes modNotesTx">
        <pc:chgData name="Amanda Wollert" userId="a30a34e0-35f6-4ef1-a9e6-8f4664e2c298" providerId="ADAL" clId="{054B229A-5E60-4B3F-90F3-0CB4F5CFE98B}" dt="2025-12-09T21:43:42.173" v="502" actId="20577"/>
        <pc:sldMkLst>
          <pc:docMk/>
          <pc:sldMk cId="1543611166" sldId="345"/>
        </pc:sldMkLst>
        <pc:spChg chg="mod">
          <ac:chgData name="Amanda Wollert" userId="a30a34e0-35f6-4ef1-a9e6-8f4664e2c298" providerId="ADAL" clId="{054B229A-5E60-4B3F-90F3-0CB4F5CFE98B}" dt="2025-12-09T21:43:42.173" v="502" actId="20577"/>
          <ac:spMkLst>
            <pc:docMk/>
            <pc:sldMk cId="1543611166" sldId="345"/>
            <ac:spMk id="2" creationId="{FE3BCBBF-21C3-AABF-2DD1-DFCE42177619}"/>
          </ac:spMkLst>
        </pc:spChg>
      </pc:sldChg>
      <pc:sldChg chg="modSp mod modCm modNotes modNotesTx">
        <pc:chgData name="Amanda Wollert" userId="a30a34e0-35f6-4ef1-a9e6-8f4664e2c298" providerId="ADAL" clId="{054B229A-5E60-4B3F-90F3-0CB4F5CFE98B}" dt="2025-12-09T21:48:33.973" v="551" actId="1076"/>
        <pc:sldMkLst>
          <pc:docMk/>
          <pc:sldMk cId="4070739429" sldId="347"/>
        </pc:sldMkLst>
        <pc:spChg chg="mod">
          <ac:chgData name="Amanda Wollert" userId="a30a34e0-35f6-4ef1-a9e6-8f4664e2c298" providerId="ADAL" clId="{054B229A-5E60-4B3F-90F3-0CB4F5CFE98B}" dt="2025-12-09T21:48:33.973" v="551" actId="1076"/>
          <ac:spMkLst>
            <pc:docMk/>
            <pc:sldMk cId="4070739429" sldId="347"/>
            <ac:spMk id="4" creationId="{82300585-3011-1156-FEDC-97DCD4778E59}"/>
          </ac:spMkLst>
        </pc:spChg>
        <pc:extLst>
          <p:ext xmlns:p="http://schemas.openxmlformats.org/presentationml/2006/main" uri="{D6D511B9-2390-475A-947B-AFAB55BFBCF1}">
            <pc226:cmChg xmlns:pc226="http://schemas.microsoft.com/office/powerpoint/2022/06/main/command" chg="mod">
              <pc226:chgData name="Amanda Wollert" userId="a30a34e0-35f6-4ef1-a9e6-8f4664e2c298" providerId="ADAL" clId="{054B229A-5E60-4B3F-90F3-0CB4F5CFE98B}" dt="2025-12-09T21:47:58.005" v="548" actId="6549"/>
              <pc2:cmMkLst xmlns:pc2="http://schemas.microsoft.com/office/powerpoint/2019/9/main/command">
                <pc:docMk/>
                <pc:sldMk cId="4070739429" sldId="347"/>
                <pc2:cmMk id="{9B05A7F9-E06A-40BB-B004-FF138E499203}"/>
              </pc2:cmMkLst>
            </pc226:cmChg>
          </p:ext>
        </pc:extLst>
      </pc:sldChg>
      <pc:sldChg chg="modNotes">
        <pc:chgData name="Amanda Wollert" userId="a30a34e0-35f6-4ef1-a9e6-8f4664e2c298" providerId="ADAL" clId="{054B229A-5E60-4B3F-90F3-0CB4F5CFE98B}" dt="2025-12-02T22:32:16.831" v="113" actId="20577"/>
        <pc:sldMkLst>
          <pc:docMk/>
          <pc:sldMk cId="2084660" sldId="348"/>
        </pc:sldMkLst>
      </pc:sldChg>
      <pc:sldChg chg="modNotes modNotesTx">
        <pc:chgData name="Amanda Wollert" userId="a30a34e0-35f6-4ef1-a9e6-8f4664e2c298" providerId="ADAL" clId="{054B229A-5E60-4B3F-90F3-0CB4F5CFE98B}" dt="2025-12-03T17:53:30.399" v="324" actId="20577"/>
        <pc:sldMkLst>
          <pc:docMk/>
          <pc:sldMk cId="144783476" sldId="350"/>
        </pc:sldMkLst>
      </pc:sldChg>
      <pc:sldChg chg="modNotes">
        <pc:chgData name="Amanda Wollert" userId="a30a34e0-35f6-4ef1-a9e6-8f4664e2c298" providerId="ADAL" clId="{054B229A-5E60-4B3F-90F3-0CB4F5CFE98B}" dt="2025-12-02T22:27:40.720" v="61" actId="404"/>
        <pc:sldMkLst>
          <pc:docMk/>
          <pc:sldMk cId="2840367817" sldId="354"/>
        </pc:sldMkLst>
      </pc:sldChg>
      <pc:sldChg chg="modNotes">
        <pc:chgData name="Amanda Wollert" userId="a30a34e0-35f6-4ef1-a9e6-8f4664e2c298" providerId="ADAL" clId="{054B229A-5E60-4B3F-90F3-0CB4F5CFE98B}" dt="2025-12-02T22:27:46.762" v="62" actId="404"/>
        <pc:sldMkLst>
          <pc:docMk/>
          <pc:sldMk cId="1664836370" sldId="356"/>
        </pc:sldMkLst>
      </pc:sldChg>
      <pc:sldMasterChg chg="modSldLayout">
        <pc:chgData name="Amanda Wollert" userId="a30a34e0-35f6-4ef1-a9e6-8f4664e2c298" providerId="ADAL" clId="{054B229A-5E60-4B3F-90F3-0CB4F5CFE98B}" dt="2025-12-09T22:00:36.293" v="633" actId="20577"/>
        <pc:sldMasterMkLst>
          <pc:docMk/>
          <pc:sldMasterMk cId="97314428" sldId="2147483648"/>
        </pc:sldMasterMkLst>
        <pc:sldLayoutChg chg="modSp mod">
          <pc:chgData name="Amanda Wollert" userId="a30a34e0-35f6-4ef1-a9e6-8f4664e2c298" providerId="ADAL" clId="{054B229A-5E60-4B3F-90F3-0CB4F5CFE98B}" dt="2025-12-09T22:00:36.293" v="633" actId="20577"/>
          <pc:sldLayoutMkLst>
            <pc:docMk/>
            <pc:sldMasterMk cId="97314428" sldId="2147483648"/>
            <pc:sldLayoutMk cId="2011623142" sldId="2147483669"/>
          </pc:sldLayoutMkLst>
          <pc:spChg chg="mod">
            <ac:chgData name="Amanda Wollert" userId="a30a34e0-35f6-4ef1-a9e6-8f4664e2c298" providerId="ADAL" clId="{054B229A-5E60-4B3F-90F3-0CB4F5CFE98B}" dt="2025-12-09T22:00:36.293" v="633" actId="20577"/>
            <ac:spMkLst>
              <pc:docMk/>
              <pc:sldMasterMk cId="97314428" sldId="2147483648"/>
              <pc:sldLayoutMk cId="2011623142" sldId="2147483669"/>
              <ac:spMk id="5" creationId="{2804D65C-514F-B85C-72BC-845683622903}"/>
            </ac:spMkLst>
          </pc:spChg>
        </pc:sldLayoutChg>
        <pc:sldLayoutChg chg="modSp mod">
          <pc:chgData name="Amanda Wollert" userId="a30a34e0-35f6-4ef1-a9e6-8f4664e2c298" providerId="ADAL" clId="{054B229A-5E60-4B3F-90F3-0CB4F5CFE98B}" dt="2025-12-09T22:00:29.808" v="631" actId="20577"/>
          <pc:sldLayoutMkLst>
            <pc:docMk/>
            <pc:sldMasterMk cId="97314428" sldId="2147483648"/>
            <pc:sldLayoutMk cId="1851436073" sldId="2147483670"/>
          </pc:sldLayoutMkLst>
          <pc:spChg chg="mod">
            <ac:chgData name="Amanda Wollert" userId="a30a34e0-35f6-4ef1-a9e6-8f4664e2c298" providerId="ADAL" clId="{054B229A-5E60-4B3F-90F3-0CB4F5CFE98B}" dt="2025-12-09T22:00:29.808" v="631" actId="20577"/>
            <ac:spMkLst>
              <pc:docMk/>
              <pc:sldMasterMk cId="97314428" sldId="2147483648"/>
              <pc:sldLayoutMk cId="1851436073" sldId="2147483670"/>
              <ac:spMk id="3" creationId="{E3958FA4-0173-0911-A18A-193A430DFBE2}"/>
            </ac:spMkLst>
          </pc:spChg>
        </pc:sldLayoutChg>
        <pc:sldLayoutChg chg="modSp mod">
          <pc:chgData name="Amanda Wollert" userId="a30a34e0-35f6-4ef1-a9e6-8f4664e2c298" providerId="ADAL" clId="{054B229A-5E60-4B3F-90F3-0CB4F5CFE98B}" dt="2025-12-09T21:59:22.848" v="617" actId="20577"/>
          <pc:sldLayoutMkLst>
            <pc:docMk/>
            <pc:sldMasterMk cId="97314428" sldId="2147483648"/>
            <pc:sldLayoutMk cId="3529903983" sldId="2147483672"/>
          </pc:sldLayoutMkLst>
          <pc:spChg chg="mod">
            <ac:chgData name="Amanda Wollert" userId="a30a34e0-35f6-4ef1-a9e6-8f4664e2c298" providerId="ADAL" clId="{054B229A-5E60-4B3F-90F3-0CB4F5CFE98B}" dt="2025-12-09T21:59:22.848" v="617" actId="20577"/>
            <ac:spMkLst>
              <pc:docMk/>
              <pc:sldMasterMk cId="97314428" sldId="2147483648"/>
              <pc:sldLayoutMk cId="3529903983" sldId="2147483672"/>
              <ac:spMk id="2" creationId="{69E37EE3-B097-E979-87F8-5AF4EB440068}"/>
            </ac:spMkLst>
          </pc:spChg>
        </pc:sldLayoutChg>
        <pc:sldLayoutChg chg="modSp mod">
          <pc:chgData name="Amanda Wollert" userId="a30a34e0-35f6-4ef1-a9e6-8f4664e2c298" providerId="ADAL" clId="{054B229A-5E60-4B3F-90F3-0CB4F5CFE98B}" dt="2025-12-09T21:59:17.199" v="615" actId="20577"/>
          <pc:sldLayoutMkLst>
            <pc:docMk/>
            <pc:sldMasterMk cId="97314428" sldId="2147483648"/>
            <pc:sldLayoutMk cId="662973211" sldId="2147483675"/>
          </pc:sldLayoutMkLst>
          <pc:spChg chg="mod">
            <ac:chgData name="Amanda Wollert" userId="a30a34e0-35f6-4ef1-a9e6-8f4664e2c298" providerId="ADAL" clId="{054B229A-5E60-4B3F-90F3-0CB4F5CFE98B}" dt="2025-12-09T21:59:17.199" v="615" actId="20577"/>
            <ac:spMkLst>
              <pc:docMk/>
              <pc:sldMasterMk cId="97314428" sldId="2147483648"/>
              <pc:sldLayoutMk cId="662973211" sldId="2147483675"/>
              <ac:spMk id="7" creationId="{5FCF4FF1-2B69-0C98-7A37-8B72ED3503D7}"/>
            </ac:spMkLst>
          </pc:spChg>
        </pc:sldLayoutChg>
        <pc:sldLayoutChg chg="modSp mod">
          <pc:chgData name="Amanda Wollert" userId="a30a34e0-35f6-4ef1-a9e6-8f4664e2c298" providerId="ADAL" clId="{054B229A-5E60-4B3F-90F3-0CB4F5CFE98B}" dt="2025-12-09T21:59:37.260" v="621" actId="20577"/>
          <pc:sldLayoutMkLst>
            <pc:docMk/>
            <pc:sldMasterMk cId="97314428" sldId="2147483648"/>
            <pc:sldLayoutMk cId="2334962953" sldId="2147483675"/>
          </pc:sldLayoutMkLst>
          <pc:spChg chg="mod">
            <ac:chgData name="Amanda Wollert" userId="a30a34e0-35f6-4ef1-a9e6-8f4664e2c298" providerId="ADAL" clId="{054B229A-5E60-4B3F-90F3-0CB4F5CFE98B}" dt="2025-12-09T21:59:37.260" v="621" actId="20577"/>
            <ac:spMkLst>
              <pc:docMk/>
              <pc:sldMasterMk cId="97314428" sldId="2147483648"/>
              <pc:sldLayoutMk cId="2334962953" sldId="2147483675"/>
              <ac:spMk id="8" creationId="{551ADA71-D5CB-8EB9-EDE5-1CDCC667D2C1}"/>
            </ac:spMkLst>
          </pc:spChg>
        </pc:sldLayoutChg>
        <pc:sldLayoutChg chg="modSp mod">
          <pc:chgData name="Amanda Wollert" userId="a30a34e0-35f6-4ef1-a9e6-8f4664e2c298" providerId="ADAL" clId="{054B229A-5E60-4B3F-90F3-0CB4F5CFE98B}" dt="2025-12-09T21:59:27.714" v="619" actId="20577"/>
          <pc:sldLayoutMkLst>
            <pc:docMk/>
            <pc:sldMasterMk cId="97314428" sldId="2147483648"/>
            <pc:sldLayoutMk cId="3199054704" sldId="2147483676"/>
          </pc:sldLayoutMkLst>
          <pc:spChg chg="mod">
            <ac:chgData name="Amanda Wollert" userId="a30a34e0-35f6-4ef1-a9e6-8f4664e2c298" providerId="ADAL" clId="{054B229A-5E60-4B3F-90F3-0CB4F5CFE98B}" dt="2025-12-09T21:59:27.714" v="619" actId="20577"/>
            <ac:spMkLst>
              <pc:docMk/>
              <pc:sldMasterMk cId="97314428" sldId="2147483648"/>
              <pc:sldLayoutMk cId="3199054704" sldId="2147483676"/>
              <ac:spMk id="7" creationId="{82EB5511-FB70-7C22-D92B-3A091AA40674}"/>
            </ac:spMkLst>
          </pc:spChg>
        </pc:sldLayoutChg>
        <pc:sldLayoutChg chg="modSp mod">
          <pc:chgData name="Amanda Wollert" userId="a30a34e0-35f6-4ef1-a9e6-8f4664e2c298" providerId="ADAL" clId="{054B229A-5E60-4B3F-90F3-0CB4F5CFE98B}" dt="2025-12-09T21:59:44.143" v="623" actId="20577"/>
          <pc:sldLayoutMkLst>
            <pc:docMk/>
            <pc:sldMasterMk cId="97314428" sldId="2147483648"/>
            <pc:sldLayoutMk cId="1682990428" sldId="2147483677"/>
          </pc:sldLayoutMkLst>
          <pc:spChg chg="mod">
            <ac:chgData name="Amanda Wollert" userId="a30a34e0-35f6-4ef1-a9e6-8f4664e2c298" providerId="ADAL" clId="{054B229A-5E60-4B3F-90F3-0CB4F5CFE98B}" dt="2025-12-09T21:59:44.143" v="623" actId="20577"/>
            <ac:spMkLst>
              <pc:docMk/>
              <pc:sldMasterMk cId="97314428" sldId="2147483648"/>
              <pc:sldLayoutMk cId="1682990428" sldId="2147483677"/>
              <ac:spMk id="15" creationId="{4735395D-1434-3764-F3BE-01F4ECE92639}"/>
            </ac:spMkLst>
          </pc:spChg>
        </pc:sldLayoutChg>
        <pc:sldLayoutChg chg="modSp mod">
          <pc:chgData name="Amanda Wollert" userId="a30a34e0-35f6-4ef1-a9e6-8f4664e2c298" providerId="ADAL" clId="{054B229A-5E60-4B3F-90F3-0CB4F5CFE98B}" dt="2025-12-09T21:59:49.567" v="625" actId="20577"/>
          <pc:sldLayoutMkLst>
            <pc:docMk/>
            <pc:sldMasterMk cId="97314428" sldId="2147483648"/>
            <pc:sldLayoutMk cId="1339662436" sldId="2147483678"/>
          </pc:sldLayoutMkLst>
          <pc:spChg chg="mod">
            <ac:chgData name="Amanda Wollert" userId="a30a34e0-35f6-4ef1-a9e6-8f4664e2c298" providerId="ADAL" clId="{054B229A-5E60-4B3F-90F3-0CB4F5CFE98B}" dt="2025-12-09T21:59:49.567" v="625" actId="20577"/>
            <ac:spMkLst>
              <pc:docMk/>
              <pc:sldMasterMk cId="97314428" sldId="2147483648"/>
              <pc:sldLayoutMk cId="1339662436" sldId="2147483678"/>
              <ac:spMk id="26" creationId="{67C84DB6-4AB3-BDE2-0196-0986BF19BA75}"/>
            </ac:spMkLst>
          </pc:spChg>
        </pc:sldLayoutChg>
        <pc:sldLayoutChg chg="modSp mod">
          <pc:chgData name="Amanda Wollert" userId="a30a34e0-35f6-4ef1-a9e6-8f4664e2c298" providerId="ADAL" clId="{054B229A-5E60-4B3F-90F3-0CB4F5CFE98B}" dt="2025-12-09T22:00:17.277" v="627" actId="20577"/>
          <pc:sldLayoutMkLst>
            <pc:docMk/>
            <pc:sldMasterMk cId="97314428" sldId="2147483648"/>
            <pc:sldLayoutMk cId="3929588453" sldId="2147483680"/>
          </pc:sldLayoutMkLst>
          <pc:spChg chg="mod">
            <ac:chgData name="Amanda Wollert" userId="a30a34e0-35f6-4ef1-a9e6-8f4664e2c298" providerId="ADAL" clId="{054B229A-5E60-4B3F-90F3-0CB4F5CFE98B}" dt="2025-12-09T22:00:17.277" v="627" actId="20577"/>
            <ac:spMkLst>
              <pc:docMk/>
              <pc:sldMasterMk cId="97314428" sldId="2147483648"/>
              <pc:sldLayoutMk cId="3929588453" sldId="2147483680"/>
              <ac:spMk id="7" creationId="{E777C981-FE59-1CFF-BDFD-41224F70D8D1}"/>
            </ac:spMkLst>
          </pc:spChg>
        </pc:sldLayoutChg>
        <pc:sldLayoutChg chg="modSp mod">
          <pc:chgData name="Amanda Wollert" userId="a30a34e0-35f6-4ef1-a9e6-8f4664e2c298" providerId="ADAL" clId="{054B229A-5E60-4B3F-90F3-0CB4F5CFE98B}" dt="2025-12-09T22:00:22.913" v="629" actId="20577"/>
          <pc:sldLayoutMkLst>
            <pc:docMk/>
            <pc:sldMasterMk cId="97314428" sldId="2147483648"/>
            <pc:sldLayoutMk cId="170647783" sldId="2147483681"/>
          </pc:sldLayoutMkLst>
          <pc:spChg chg="mod">
            <ac:chgData name="Amanda Wollert" userId="a30a34e0-35f6-4ef1-a9e6-8f4664e2c298" providerId="ADAL" clId="{054B229A-5E60-4B3F-90F3-0CB4F5CFE98B}" dt="2025-12-09T22:00:22.913" v="629" actId="20577"/>
            <ac:spMkLst>
              <pc:docMk/>
              <pc:sldMasterMk cId="97314428" sldId="2147483648"/>
              <pc:sldLayoutMk cId="170647783" sldId="2147483681"/>
              <ac:spMk id="9" creationId="{6988958A-010D-44AE-0DB6-707C9461DFB6}"/>
            </ac:spMkLst>
          </pc:spChg>
        </pc:sldLayoutChg>
      </pc:sldMasterChg>
    </pc:docChg>
  </pc:docChgLst>
  <pc:docChgLst>
    <pc:chgData name="Michael Segovia" userId="S::msegovia@themyersbriggs.com::c28245fc-966f-4e80-a6d9-7ff232b4977f" providerId="AD" clId="Web-{D76E8317-CD84-99A0-9C50-3F7CF6207923}"/>
    <pc:docChg chg="modSld">
      <pc:chgData name="Michael Segovia" userId="S::msegovia@themyersbriggs.com::c28245fc-966f-4e80-a6d9-7ff232b4977f" providerId="AD" clId="Web-{D76E8317-CD84-99A0-9C50-3F7CF6207923}" dt="2025-12-09T17:31:05.430" v="10"/>
      <pc:docMkLst>
        <pc:docMk/>
      </pc:docMkLst>
      <pc:sldChg chg="modSp">
        <pc:chgData name="Michael Segovia" userId="S::msegovia@themyersbriggs.com::c28245fc-966f-4e80-a6d9-7ff232b4977f" providerId="AD" clId="Web-{D76E8317-CD84-99A0-9C50-3F7CF6207923}" dt="2025-12-09T17:02:36.198" v="4" actId="20577"/>
        <pc:sldMkLst>
          <pc:docMk/>
          <pc:sldMk cId="664239697" sldId="286"/>
        </pc:sldMkLst>
        <pc:spChg chg="mod">
          <ac:chgData name="Michael Segovia" userId="S::msegovia@themyersbriggs.com::c28245fc-966f-4e80-a6d9-7ff232b4977f" providerId="AD" clId="Web-{D76E8317-CD84-99A0-9C50-3F7CF6207923}" dt="2025-12-09T17:02:36.198" v="4" actId="20577"/>
          <ac:spMkLst>
            <pc:docMk/>
            <pc:sldMk cId="664239697" sldId="286"/>
            <ac:spMk id="6" creationId="{F87EFB14-2720-E13F-66E0-D88157A3FB29}"/>
          </ac:spMkLst>
        </pc:spChg>
      </pc:sldChg>
      <pc:sldChg chg="modNotes">
        <pc:chgData name="Michael Segovia" userId="S::msegovia@themyersbriggs.com::c28245fc-966f-4e80-a6d9-7ff232b4977f" providerId="AD" clId="Web-{D76E8317-CD84-99A0-9C50-3F7CF6207923}" dt="2025-12-09T17:31:05.430" v="10"/>
        <pc:sldMkLst>
          <pc:docMk/>
          <pc:sldMk cId="1566517201" sldId="294"/>
        </pc:sldMkLst>
      </pc:sldChg>
    </pc:docChg>
  </pc:docChgLst>
  <pc:docChgLst>
    <pc:chgData name="Michael Segovia" userId="S::msegovia@themyersbriggs.com::c28245fc-966f-4e80-a6d9-7ff232b4977f" providerId="AD" clId="Web-{A42ABE00-633E-CFE4-B9A3-51C768F9ABB1}"/>
    <pc:docChg chg="modSld">
      <pc:chgData name="Michael Segovia" userId="S::msegovia@themyersbriggs.com::c28245fc-966f-4e80-a6d9-7ff232b4977f" providerId="AD" clId="Web-{A42ABE00-633E-CFE4-B9A3-51C768F9ABB1}" dt="2025-12-10T04:13:59.945" v="6" actId="20577"/>
      <pc:docMkLst>
        <pc:docMk/>
      </pc:docMkLst>
      <pc:sldChg chg="modSp">
        <pc:chgData name="Michael Segovia" userId="S::msegovia@themyersbriggs.com::c28245fc-966f-4e80-a6d9-7ff232b4977f" providerId="AD" clId="Web-{A42ABE00-633E-CFE4-B9A3-51C768F9ABB1}" dt="2025-12-10T04:13:59.945" v="6" actId="20577"/>
        <pc:sldMkLst>
          <pc:docMk/>
          <pc:sldMk cId="2585028259" sldId="328"/>
        </pc:sldMkLst>
        <pc:spChg chg="mod">
          <ac:chgData name="Michael Segovia" userId="S::msegovia@themyersbriggs.com::c28245fc-966f-4e80-a6d9-7ff232b4977f" providerId="AD" clId="Web-{A42ABE00-633E-CFE4-B9A3-51C768F9ABB1}" dt="2025-12-10T04:13:59.945" v="6" actId="20577"/>
          <ac:spMkLst>
            <pc:docMk/>
            <pc:sldMk cId="2585028259" sldId="328"/>
            <ac:spMk id="4" creationId="{44748DE9-E6BD-9065-2603-B1061EF6E975}"/>
          </ac:spMkLst>
        </pc:spChg>
      </pc:sldChg>
    </pc:docChg>
  </pc:docChgLst>
  <pc:docChgLst>
    <pc:chgData name="Debbie Levine" userId="S::dlevine@themyersbriggs.com::e5e31434-58a8-48d8-8c26-8e61730c49b3" providerId="AD" clId="Web-{66032B1D-65FE-ABC5-C879-DED38BCAEF91}"/>
    <pc:docChg chg="mod modSld">
      <pc:chgData name="Debbie Levine" userId="S::dlevine@themyersbriggs.com::e5e31434-58a8-48d8-8c26-8e61730c49b3" providerId="AD" clId="Web-{66032B1D-65FE-ABC5-C879-DED38BCAEF91}" dt="2025-12-08T14:45:33.317" v="18"/>
      <pc:docMkLst>
        <pc:docMk/>
      </pc:docMkLst>
      <pc:sldChg chg="modNotes">
        <pc:chgData name="Debbie Levine" userId="S::dlevine@themyersbriggs.com::e5e31434-58a8-48d8-8c26-8e61730c49b3" providerId="AD" clId="Web-{66032B1D-65FE-ABC5-C879-DED38BCAEF91}" dt="2025-12-08T14:23:31.769" v="7"/>
        <pc:sldMkLst>
          <pc:docMk/>
          <pc:sldMk cId="2439148218" sldId="282"/>
        </pc:sldMkLst>
      </pc:sldChg>
      <pc:sldChg chg="modNotes">
        <pc:chgData name="Debbie Levine" userId="S::dlevine@themyersbriggs.com::e5e31434-58a8-48d8-8c26-8e61730c49b3" providerId="AD" clId="Web-{66032B1D-65FE-ABC5-C879-DED38BCAEF91}" dt="2025-12-08T14:45:33.317" v="18"/>
        <pc:sldMkLst>
          <pc:docMk/>
          <pc:sldMk cId="3938901613" sldId="325"/>
        </pc:sldMkLst>
      </pc:sldChg>
    </pc:docChg>
  </pc:docChgLst>
</pc:chgInfo>
</file>

<file path=ppt/comments/modernComment_153_6D646BB4.xml><?xml version="1.0" encoding="utf-8"?>
<p188:cmLst xmlns:a="http://schemas.openxmlformats.org/drawingml/2006/main" xmlns:r="http://schemas.openxmlformats.org/officeDocument/2006/relationships" xmlns:p188="http://schemas.microsoft.com/office/powerpoint/2018/8/main">
  <p188:cm id="{B8112912-D9D2-4BEC-A586-04B4D2078CB0}" authorId="{4A04EE16-6434-E385-4041-4CFE83C2DD53}" created="2025-12-09T18:39:36.533">
    <pc:sldMkLst xmlns:pc="http://schemas.microsoft.com/office/powerpoint/2013/main/command">
      <pc:docMk/>
      <pc:sldMk cId="1835297716" sldId="339"/>
    </pc:sldMkLst>
    <p188:replyLst>
      <p188:reply id="{2EB41E8E-675C-47E8-B7B7-1F32398A322E}" authorId="{AF0C6DCE-511E-68C6-1ACD-5C4D787DC6AC}" created="2025-12-09T21:54:08.844">
        <p188:txBody>
          <a:bodyPr/>
          <a:lstStyle/>
          <a:p>
            <a:r>
              <a:rPr lang="en-US"/>
              <a:t>Ok, I’m not married to using it. We were using the ones they did in certification just to be consistent, but I agree that especially in a work setting, most people aren’t going to select I can play anytime. How about we add 2 slides as hidden ones and we can explain that they may want to select this alternate activity, that way we can keep this one if that’s what they know/are familiar with, but could use another one.</a:t>
            </a:r>
          </a:p>
        </p188:txBody>
      </p188:reply>
    </p188:replyLst>
    <p188:txBody>
      <a:bodyPr/>
      <a:lstStyle/>
      <a:p>
        <a:r>
          <a:rPr lang="en-US"/>
          <a:t>I'm not a fan of this activity for J and P. We use it in the certification program to explain construction of the assessment. When used for J-P it makes people who choose "I can play any time" feel guilty so they end up not choosing that side. 
It's not the end of the world if we keep it. 
I just think there are other examples in the feedback cards that work better like "Approach to deadlines" or "Planning vs Options."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4E142F-1613-428B-A484-18A74CE52E4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8B4C632-C3DB-45D9-8B86-E1FA8249FDF7}">
      <dgm:prSet custT="1"/>
      <dgm:spPr/>
      <dgm:t>
        <a:bodyPr/>
        <a:lstStyle/>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Limit distractions by putting your phone on silent and closing applications with pop-ups.</a:t>
          </a:r>
        </a:p>
      </dgm:t>
    </dgm:pt>
    <dgm:pt modelId="{6E270BB2-BCFF-4875-AFA7-23E597BE77AE}" type="parTrans" cxnId="{47306A2D-F8DE-4903-8E62-1BC5C7BB0249}">
      <dgm:prSet/>
      <dgm:spPr/>
      <dgm:t>
        <a:bodyPr/>
        <a:lstStyle/>
        <a:p>
          <a:endParaRPr lang="en-US"/>
        </a:p>
      </dgm:t>
    </dgm:pt>
    <dgm:pt modelId="{BC314503-05E5-497A-9C4E-A20C057B50F5}" type="sibTrans" cxnId="{47306A2D-F8DE-4903-8E62-1BC5C7BB0249}">
      <dgm:prSet/>
      <dgm:spPr/>
      <dgm:t>
        <a:bodyPr/>
        <a:lstStyle/>
        <a:p>
          <a:endParaRPr lang="en-US"/>
        </a:p>
      </dgm:t>
    </dgm:pt>
    <dgm:pt modelId="{F92B1668-75F7-4FEB-8E06-55551E8D2140}">
      <dgm:prSet custT="1"/>
      <dgm:spPr/>
      <dgm:t>
        <a:bodyPr/>
        <a:lstStyle/>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Please keep your camera on and actively participate during the session.</a:t>
          </a:r>
        </a:p>
      </dgm:t>
    </dgm:pt>
    <dgm:pt modelId="{F5F3E514-EC9D-4A87-ACB0-D5D7B4C95E56}" type="parTrans" cxnId="{612ADD7F-2CB5-4A37-91BE-63B135A41342}">
      <dgm:prSet/>
      <dgm:spPr/>
      <dgm:t>
        <a:bodyPr/>
        <a:lstStyle/>
        <a:p>
          <a:endParaRPr lang="en-US"/>
        </a:p>
      </dgm:t>
    </dgm:pt>
    <dgm:pt modelId="{AD6987DA-CDAE-4A4D-A6DE-1D290E5C1F2E}" type="sibTrans" cxnId="{612ADD7F-2CB5-4A37-91BE-63B135A41342}">
      <dgm:prSet/>
      <dgm:spPr/>
      <dgm:t>
        <a:bodyPr/>
        <a:lstStyle/>
        <a:p>
          <a:endParaRPr lang="en-US"/>
        </a:p>
      </dgm:t>
    </dgm:pt>
    <dgm:pt modelId="{8AC77118-C46B-472E-AC14-61FA8556950C}">
      <dgm:prSet custT="1"/>
      <dgm:spPr/>
      <dgm:t>
        <a:bodyPr/>
        <a:lstStyle/>
        <a:p>
          <a:pPr>
            <a:lnSpc>
              <a:spcPct val="100000"/>
            </a:lnSpc>
          </a:pPr>
          <a:r>
            <a:rPr lang="en-US" sz="2400" dirty="0">
              <a:latin typeface="Open Sans" panose="020B0606030504020204" pitchFamily="34" charset="0"/>
              <a:ea typeface="Open Sans" panose="020B0606030504020204" pitchFamily="34" charset="0"/>
              <a:cs typeface="Open Sans" panose="020B0606030504020204" pitchFamily="34" charset="0"/>
            </a:rPr>
            <a:t>Use the chat or “raise hand” feature to ask questions.</a:t>
          </a:r>
        </a:p>
      </dgm:t>
    </dgm:pt>
    <dgm:pt modelId="{669083F9-6D81-44E0-AA98-54D9AECC6169}" type="parTrans" cxnId="{BA089974-47B4-4154-87B0-C97C36DD6C63}">
      <dgm:prSet/>
      <dgm:spPr/>
      <dgm:t>
        <a:bodyPr/>
        <a:lstStyle/>
        <a:p>
          <a:endParaRPr lang="en-US"/>
        </a:p>
      </dgm:t>
    </dgm:pt>
    <dgm:pt modelId="{95DD7E4F-CD4C-498C-9D84-01FA0C48F17B}" type="sibTrans" cxnId="{BA089974-47B4-4154-87B0-C97C36DD6C63}">
      <dgm:prSet/>
      <dgm:spPr/>
      <dgm:t>
        <a:bodyPr/>
        <a:lstStyle/>
        <a:p>
          <a:endParaRPr lang="en-US"/>
        </a:p>
      </dgm:t>
    </dgm:pt>
    <dgm:pt modelId="{83E16D3B-2177-4B89-A595-5E3AF844862B}" type="pres">
      <dgm:prSet presAssocID="{8A4E142F-1613-428B-A484-18A74CE52E44}" presName="root" presStyleCnt="0">
        <dgm:presLayoutVars>
          <dgm:dir/>
          <dgm:resizeHandles val="exact"/>
        </dgm:presLayoutVars>
      </dgm:prSet>
      <dgm:spPr/>
    </dgm:pt>
    <dgm:pt modelId="{41732DE2-7CB1-4196-A4BB-8F098E02DE5F}" type="pres">
      <dgm:prSet presAssocID="{38B4C632-C3DB-45D9-8B86-E1FA8249FDF7}" presName="compNode" presStyleCnt="0"/>
      <dgm:spPr/>
    </dgm:pt>
    <dgm:pt modelId="{ECD73766-D307-4C0F-8A41-E7A26058894C}" type="pres">
      <dgm:prSet presAssocID="{38B4C632-C3DB-45D9-8B86-E1FA8249FDF7}" presName="bgRect" presStyleLbl="bgShp" presStyleIdx="0" presStyleCnt="3" custLinFactNeighborY="1013"/>
      <dgm:spPr/>
    </dgm:pt>
    <dgm:pt modelId="{649C4978-8FCB-45E6-BF11-8F918EA73063}" type="pres">
      <dgm:prSet presAssocID="{38B4C632-C3DB-45D9-8B86-E1FA8249FDF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af"/>
        </a:ext>
      </dgm:extLst>
    </dgm:pt>
    <dgm:pt modelId="{7E41E5EC-538F-4634-B331-370DC32FC736}" type="pres">
      <dgm:prSet presAssocID="{38B4C632-C3DB-45D9-8B86-E1FA8249FDF7}" presName="spaceRect" presStyleCnt="0"/>
      <dgm:spPr/>
    </dgm:pt>
    <dgm:pt modelId="{A77BB700-2D20-4456-89B6-B416820FE5B4}" type="pres">
      <dgm:prSet presAssocID="{38B4C632-C3DB-45D9-8B86-E1FA8249FDF7}" presName="parTx" presStyleLbl="revTx" presStyleIdx="0" presStyleCnt="3">
        <dgm:presLayoutVars>
          <dgm:chMax val="0"/>
          <dgm:chPref val="0"/>
        </dgm:presLayoutVars>
      </dgm:prSet>
      <dgm:spPr/>
    </dgm:pt>
    <dgm:pt modelId="{7E1675E4-6E40-4756-9C36-D6107D95BA47}" type="pres">
      <dgm:prSet presAssocID="{BC314503-05E5-497A-9C4E-A20C057B50F5}" presName="sibTrans" presStyleCnt="0"/>
      <dgm:spPr/>
    </dgm:pt>
    <dgm:pt modelId="{42053B1E-A060-4CDE-8FE0-4D4F0200A9D7}" type="pres">
      <dgm:prSet presAssocID="{F92B1668-75F7-4FEB-8E06-55551E8D2140}" presName="compNode" presStyleCnt="0"/>
      <dgm:spPr/>
    </dgm:pt>
    <dgm:pt modelId="{2F4AFAC6-0592-479A-9D2C-B334D4B85E37}" type="pres">
      <dgm:prSet presAssocID="{F92B1668-75F7-4FEB-8E06-55551E8D2140}" presName="bgRect" presStyleLbl="bgShp" presStyleIdx="1" presStyleCnt="3" custLinFactNeighborY="1013"/>
      <dgm:spPr/>
    </dgm:pt>
    <dgm:pt modelId="{BFCDDE5E-5F1B-4F96-BBEE-1C8EA9F05344}" type="pres">
      <dgm:prSet presAssocID="{F92B1668-75F7-4FEB-8E06-55551E8D214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mera with solid fill"/>
        </a:ext>
      </dgm:extLst>
    </dgm:pt>
    <dgm:pt modelId="{259111FA-ADFC-4ECC-B77C-1E69B54A93D9}" type="pres">
      <dgm:prSet presAssocID="{F92B1668-75F7-4FEB-8E06-55551E8D2140}" presName="spaceRect" presStyleCnt="0"/>
      <dgm:spPr/>
    </dgm:pt>
    <dgm:pt modelId="{39231863-3A89-4208-BB09-449AED273A06}" type="pres">
      <dgm:prSet presAssocID="{F92B1668-75F7-4FEB-8E06-55551E8D2140}" presName="parTx" presStyleLbl="revTx" presStyleIdx="1" presStyleCnt="3" custLinFactNeighborY="1013">
        <dgm:presLayoutVars>
          <dgm:chMax val="0"/>
          <dgm:chPref val="0"/>
        </dgm:presLayoutVars>
      </dgm:prSet>
      <dgm:spPr/>
    </dgm:pt>
    <dgm:pt modelId="{D9606DEE-63E0-4839-9FBE-9237FA903190}" type="pres">
      <dgm:prSet presAssocID="{AD6987DA-CDAE-4A4D-A6DE-1D290E5C1F2E}" presName="sibTrans" presStyleCnt="0"/>
      <dgm:spPr/>
    </dgm:pt>
    <dgm:pt modelId="{D88E123C-EA26-4DFE-B638-248C4F7559AB}" type="pres">
      <dgm:prSet presAssocID="{8AC77118-C46B-472E-AC14-61FA8556950C}" presName="compNode" presStyleCnt="0"/>
      <dgm:spPr/>
    </dgm:pt>
    <dgm:pt modelId="{F0932B38-87BC-4A0F-BC52-A204313826E9}" type="pres">
      <dgm:prSet presAssocID="{8AC77118-C46B-472E-AC14-61FA8556950C}" presName="bgRect" presStyleLbl="bgShp" presStyleIdx="2" presStyleCnt="3" custLinFactNeighborY="1013"/>
      <dgm:spPr/>
    </dgm:pt>
    <dgm:pt modelId="{6FD10945-6AAD-463C-8EF9-D3775E983E9A}" type="pres">
      <dgm:prSet presAssocID="{8AC77118-C46B-472E-AC14-61FA855695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2E546E6E-02A6-4D53-A0ED-4246D028C3B8}" type="pres">
      <dgm:prSet presAssocID="{8AC77118-C46B-472E-AC14-61FA8556950C}" presName="spaceRect" presStyleCnt="0"/>
      <dgm:spPr/>
    </dgm:pt>
    <dgm:pt modelId="{2FE977BB-22C9-4E7C-B1EA-B03AC20824CD}" type="pres">
      <dgm:prSet presAssocID="{8AC77118-C46B-472E-AC14-61FA8556950C}" presName="parTx" presStyleLbl="revTx" presStyleIdx="2" presStyleCnt="3">
        <dgm:presLayoutVars>
          <dgm:chMax val="0"/>
          <dgm:chPref val="0"/>
        </dgm:presLayoutVars>
      </dgm:prSet>
      <dgm:spPr/>
    </dgm:pt>
  </dgm:ptLst>
  <dgm:cxnLst>
    <dgm:cxn modelId="{20E36D22-52F2-40FB-BFC1-134C0FB5285B}" type="presOf" srcId="{F92B1668-75F7-4FEB-8E06-55551E8D2140}" destId="{39231863-3A89-4208-BB09-449AED273A06}" srcOrd="0" destOrd="0" presId="urn:microsoft.com/office/officeart/2018/2/layout/IconVerticalSolidList"/>
    <dgm:cxn modelId="{2BCA8027-5315-4AB6-8204-42203BEB6300}" type="presOf" srcId="{8AC77118-C46B-472E-AC14-61FA8556950C}" destId="{2FE977BB-22C9-4E7C-B1EA-B03AC20824CD}" srcOrd="0" destOrd="0" presId="urn:microsoft.com/office/officeart/2018/2/layout/IconVerticalSolidList"/>
    <dgm:cxn modelId="{47306A2D-F8DE-4903-8E62-1BC5C7BB0249}" srcId="{8A4E142F-1613-428B-A484-18A74CE52E44}" destId="{38B4C632-C3DB-45D9-8B86-E1FA8249FDF7}" srcOrd="0" destOrd="0" parTransId="{6E270BB2-BCFF-4875-AFA7-23E597BE77AE}" sibTransId="{BC314503-05E5-497A-9C4E-A20C057B50F5}"/>
    <dgm:cxn modelId="{4A445E33-B7FF-474F-A4BD-D08D9F5ACCF0}" type="presOf" srcId="{38B4C632-C3DB-45D9-8B86-E1FA8249FDF7}" destId="{A77BB700-2D20-4456-89B6-B416820FE5B4}" srcOrd="0" destOrd="0" presId="urn:microsoft.com/office/officeart/2018/2/layout/IconVerticalSolidList"/>
    <dgm:cxn modelId="{49E62A6C-FE5E-4AFC-80E7-810957C2FB8B}" type="presOf" srcId="{8A4E142F-1613-428B-A484-18A74CE52E44}" destId="{83E16D3B-2177-4B89-A595-5E3AF844862B}" srcOrd="0" destOrd="0" presId="urn:microsoft.com/office/officeart/2018/2/layout/IconVerticalSolidList"/>
    <dgm:cxn modelId="{BA089974-47B4-4154-87B0-C97C36DD6C63}" srcId="{8A4E142F-1613-428B-A484-18A74CE52E44}" destId="{8AC77118-C46B-472E-AC14-61FA8556950C}" srcOrd="2" destOrd="0" parTransId="{669083F9-6D81-44E0-AA98-54D9AECC6169}" sibTransId="{95DD7E4F-CD4C-498C-9D84-01FA0C48F17B}"/>
    <dgm:cxn modelId="{612ADD7F-2CB5-4A37-91BE-63B135A41342}" srcId="{8A4E142F-1613-428B-A484-18A74CE52E44}" destId="{F92B1668-75F7-4FEB-8E06-55551E8D2140}" srcOrd="1" destOrd="0" parTransId="{F5F3E514-EC9D-4A87-ACB0-D5D7B4C95E56}" sibTransId="{AD6987DA-CDAE-4A4D-A6DE-1D290E5C1F2E}"/>
    <dgm:cxn modelId="{442C4B4C-B3FB-447C-9065-3E71DABB7C61}" type="presParOf" srcId="{83E16D3B-2177-4B89-A595-5E3AF844862B}" destId="{41732DE2-7CB1-4196-A4BB-8F098E02DE5F}" srcOrd="0" destOrd="0" presId="urn:microsoft.com/office/officeart/2018/2/layout/IconVerticalSolidList"/>
    <dgm:cxn modelId="{999066EB-827B-4D8D-8414-D6E67430D39F}" type="presParOf" srcId="{41732DE2-7CB1-4196-A4BB-8F098E02DE5F}" destId="{ECD73766-D307-4C0F-8A41-E7A26058894C}" srcOrd="0" destOrd="0" presId="urn:microsoft.com/office/officeart/2018/2/layout/IconVerticalSolidList"/>
    <dgm:cxn modelId="{DF9CE8C1-4109-4E62-8153-DACDBAD3F891}" type="presParOf" srcId="{41732DE2-7CB1-4196-A4BB-8F098E02DE5F}" destId="{649C4978-8FCB-45E6-BF11-8F918EA73063}" srcOrd="1" destOrd="0" presId="urn:microsoft.com/office/officeart/2018/2/layout/IconVerticalSolidList"/>
    <dgm:cxn modelId="{3BAB756D-8B58-46BD-9B7B-7B1E198ABBCD}" type="presParOf" srcId="{41732DE2-7CB1-4196-A4BB-8F098E02DE5F}" destId="{7E41E5EC-538F-4634-B331-370DC32FC736}" srcOrd="2" destOrd="0" presId="urn:microsoft.com/office/officeart/2018/2/layout/IconVerticalSolidList"/>
    <dgm:cxn modelId="{A051CEB9-D395-4453-AA1E-246F07518E99}" type="presParOf" srcId="{41732DE2-7CB1-4196-A4BB-8F098E02DE5F}" destId="{A77BB700-2D20-4456-89B6-B416820FE5B4}" srcOrd="3" destOrd="0" presId="urn:microsoft.com/office/officeart/2018/2/layout/IconVerticalSolidList"/>
    <dgm:cxn modelId="{5A90843F-5443-4C5C-9B02-EA032A2EFB78}" type="presParOf" srcId="{83E16D3B-2177-4B89-A595-5E3AF844862B}" destId="{7E1675E4-6E40-4756-9C36-D6107D95BA47}" srcOrd="1" destOrd="0" presId="urn:microsoft.com/office/officeart/2018/2/layout/IconVerticalSolidList"/>
    <dgm:cxn modelId="{7428C8E7-C336-4144-B1DF-821FE8ED097F}" type="presParOf" srcId="{83E16D3B-2177-4B89-A595-5E3AF844862B}" destId="{42053B1E-A060-4CDE-8FE0-4D4F0200A9D7}" srcOrd="2" destOrd="0" presId="urn:microsoft.com/office/officeart/2018/2/layout/IconVerticalSolidList"/>
    <dgm:cxn modelId="{BFEC0367-DD88-4D9D-B36B-AE11153F4BF6}" type="presParOf" srcId="{42053B1E-A060-4CDE-8FE0-4D4F0200A9D7}" destId="{2F4AFAC6-0592-479A-9D2C-B334D4B85E37}" srcOrd="0" destOrd="0" presId="urn:microsoft.com/office/officeart/2018/2/layout/IconVerticalSolidList"/>
    <dgm:cxn modelId="{A5983F0C-E76C-433F-AF9E-392AD6366D59}" type="presParOf" srcId="{42053B1E-A060-4CDE-8FE0-4D4F0200A9D7}" destId="{BFCDDE5E-5F1B-4F96-BBEE-1C8EA9F05344}" srcOrd="1" destOrd="0" presId="urn:microsoft.com/office/officeart/2018/2/layout/IconVerticalSolidList"/>
    <dgm:cxn modelId="{499D5AE5-5FEE-4A52-8E86-F00DAB483405}" type="presParOf" srcId="{42053B1E-A060-4CDE-8FE0-4D4F0200A9D7}" destId="{259111FA-ADFC-4ECC-B77C-1E69B54A93D9}" srcOrd="2" destOrd="0" presId="urn:microsoft.com/office/officeart/2018/2/layout/IconVerticalSolidList"/>
    <dgm:cxn modelId="{2091ED52-A4FF-4CD7-801F-EC3AF46398BD}" type="presParOf" srcId="{42053B1E-A060-4CDE-8FE0-4D4F0200A9D7}" destId="{39231863-3A89-4208-BB09-449AED273A06}" srcOrd="3" destOrd="0" presId="urn:microsoft.com/office/officeart/2018/2/layout/IconVerticalSolidList"/>
    <dgm:cxn modelId="{4B8B16FC-AC53-4F14-8AB4-FBFC3770442F}" type="presParOf" srcId="{83E16D3B-2177-4B89-A595-5E3AF844862B}" destId="{D9606DEE-63E0-4839-9FBE-9237FA903190}" srcOrd="3" destOrd="0" presId="urn:microsoft.com/office/officeart/2018/2/layout/IconVerticalSolidList"/>
    <dgm:cxn modelId="{ABE4CD10-4763-4A4C-9FCE-A7F5AB8BB535}" type="presParOf" srcId="{83E16D3B-2177-4B89-A595-5E3AF844862B}" destId="{D88E123C-EA26-4DFE-B638-248C4F7559AB}" srcOrd="4" destOrd="0" presId="urn:microsoft.com/office/officeart/2018/2/layout/IconVerticalSolidList"/>
    <dgm:cxn modelId="{EFB1C02B-8BC5-4C08-B79F-755E47B2C7D8}" type="presParOf" srcId="{D88E123C-EA26-4DFE-B638-248C4F7559AB}" destId="{F0932B38-87BC-4A0F-BC52-A204313826E9}" srcOrd="0" destOrd="0" presId="urn:microsoft.com/office/officeart/2018/2/layout/IconVerticalSolidList"/>
    <dgm:cxn modelId="{D8DFC04B-EFE5-4826-8B4D-CF25F1738B5D}" type="presParOf" srcId="{D88E123C-EA26-4DFE-B638-248C4F7559AB}" destId="{6FD10945-6AAD-463C-8EF9-D3775E983E9A}" srcOrd="1" destOrd="0" presId="urn:microsoft.com/office/officeart/2018/2/layout/IconVerticalSolidList"/>
    <dgm:cxn modelId="{1FA06790-6612-456C-AD81-04BB675A9AF8}" type="presParOf" srcId="{D88E123C-EA26-4DFE-B638-248C4F7559AB}" destId="{2E546E6E-02A6-4D53-A0ED-4246D028C3B8}" srcOrd="2" destOrd="0" presId="urn:microsoft.com/office/officeart/2018/2/layout/IconVerticalSolidList"/>
    <dgm:cxn modelId="{CD81D92B-CF51-4DB8-B25D-E422331F4C18}" type="presParOf" srcId="{D88E123C-EA26-4DFE-B638-248C4F7559AB}" destId="{2FE977BB-22C9-4E7C-B1EA-B03AC20824C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73766-D307-4C0F-8A41-E7A26058894C}">
      <dsp:nvSpPr>
        <dsp:cNvPr id="0" name=""/>
        <dsp:cNvSpPr/>
      </dsp:nvSpPr>
      <dsp:spPr>
        <a:xfrm>
          <a:off x="0" y="12710"/>
          <a:ext cx="10246895" cy="1203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C4978-8FCB-45E6-BF11-8F918EA73063}">
      <dsp:nvSpPr>
        <dsp:cNvPr id="0" name=""/>
        <dsp:cNvSpPr/>
      </dsp:nvSpPr>
      <dsp:spPr>
        <a:xfrm>
          <a:off x="364191" y="271400"/>
          <a:ext cx="662165" cy="6621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7BB700-2D20-4456-89B6-B416820FE5B4}">
      <dsp:nvSpPr>
        <dsp:cNvPr id="0" name=""/>
        <dsp:cNvSpPr/>
      </dsp:nvSpPr>
      <dsp:spPr>
        <a:xfrm>
          <a:off x="1390548" y="514"/>
          <a:ext cx="8856346" cy="120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Limit distractions by putting your phone on silent and closing applications with pop-ups.</a:t>
          </a:r>
        </a:p>
      </dsp:txBody>
      <dsp:txXfrm>
        <a:off x="1390548" y="514"/>
        <a:ext cx="8856346" cy="1203937"/>
      </dsp:txXfrm>
    </dsp:sp>
    <dsp:sp modelId="{2F4AFAC6-0592-479A-9D2C-B334D4B85E37}">
      <dsp:nvSpPr>
        <dsp:cNvPr id="0" name=""/>
        <dsp:cNvSpPr/>
      </dsp:nvSpPr>
      <dsp:spPr>
        <a:xfrm>
          <a:off x="0" y="1517632"/>
          <a:ext cx="10246895" cy="1203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CDDE5E-5F1B-4F96-BBEE-1C8EA9F05344}">
      <dsp:nvSpPr>
        <dsp:cNvPr id="0" name=""/>
        <dsp:cNvSpPr/>
      </dsp:nvSpPr>
      <dsp:spPr>
        <a:xfrm>
          <a:off x="364191" y="1776323"/>
          <a:ext cx="662165" cy="66216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231863-3A89-4208-BB09-449AED273A06}">
      <dsp:nvSpPr>
        <dsp:cNvPr id="0" name=""/>
        <dsp:cNvSpPr/>
      </dsp:nvSpPr>
      <dsp:spPr>
        <a:xfrm>
          <a:off x="1390548" y="1517632"/>
          <a:ext cx="8856346" cy="120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Please keep your camera on and actively participate during the session.</a:t>
          </a:r>
        </a:p>
      </dsp:txBody>
      <dsp:txXfrm>
        <a:off x="1390548" y="1517632"/>
        <a:ext cx="8856346" cy="1203937"/>
      </dsp:txXfrm>
    </dsp:sp>
    <dsp:sp modelId="{F0932B38-87BC-4A0F-BC52-A204313826E9}">
      <dsp:nvSpPr>
        <dsp:cNvPr id="0" name=""/>
        <dsp:cNvSpPr/>
      </dsp:nvSpPr>
      <dsp:spPr>
        <a:xfrm>
          <a:off x="0" y="3010874"/>
          <a:ext cx="10246895" cy="12039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10945-6AAD-463C-8EF9-D3775E983E9A}">
      <dsp:nvSpPr>
        <dsp:cNvPr id="0" name=""/>
        <dsp:cNvSpPr/>
      </dsp:nvSpPr>
      <dsp:spPr>
        <a:xfrm>
          <a:off x="364191" y="3281245"/>
          <a:ext cx="662165" cy="6621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E977BB-22C9-4E7C-B1EA-B03AC20824CD}">
      <dsp:nvSpPr>
        <dsp:cNvPr id="0" name=""/>
        <dsp:cNvSpPr/>
      </dsp:nvSpPr>
      <dsp:spPr>
        <a:xfrm>
          <a:off x="1390548" y="3010359"/>
          <a:ext cx="8856346" cy="120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17" tIns="127417" rIns="127417" bIns="12741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Use the chat or “raise hand” feature to ask questions.</a:t>
          </a:r>
        </a:p>
      </dsp:txBody>
      <dsp:txXfrm>
        <a:off x="1390548" y="3010359"/>
        <a:ext cx="8856346" cy="12039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2A6804-BD81-168D-1475-178D2FB0B932}"/>
              </a:ext>
            </a:extLst>
          </p:cNvPr>
          <p:cNvPicPr>
            <a:picLocks noChangeAspect="1"/>
          </p:cNvPicPr>
          <p:nvPr/>
        </p:nvPicPr>
        <p:blipFill>
          <a:blip r:embed="rId2"/>
          <a:srcRect l="10470" t="10553" r="344" b="9521"/>
          <a:stretch/>
        </p:blipFill>
        <p:spPr>
          <a:xfrm>
            <a:off x="-386270" y="-474540"/>
            <a:ext cx="4577491" cy="3192340"/>
          </a:xfrm>
          <a:prstGeom prst="rect">
            <a:avLst/>
          </a:prstGeom>
        </p:spPr>
      </p:pic>
      <p:sp>
        <p:nvSpPr>
          <p:cNvPr id="4" name="Slide Image Placeholder 3"/>
          <p:cNvSpPr>
            <a:spLocks noGrp="1" noRot="1" noChangeAspect="1"/>
          </p:cNvSpPr>
          <p:nvPr>
            <p:ph type="sldImg" idx="2"/>
          </p:nvPr>
        </p:nvSpPr>
        <p:spPr>
          <a:xfrm>
            <a:off x="685800" y="49823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3845169"/>
            <a:ext cx="5486400" cy="4443046"/>
          </a:xfrm>
          <a:prstGeom prst="rect">
            <a:avLst/>
          </a:prstGeom>
        </p:spPr>
        <p:txBody>
          <a:bodyPr vert="horz" lIns="91440" tIns="45720" rIns="91440" bIns="45720" rtlCol="0"/>
          <a:lstStyle/>
          <a:p>
            <a:pPr lvl="0"/>
            <a:r>
              <a:rPr lang="en-US"/>
              <a:t>Heading style</a:t>
            </a:r>
          </a:p>
          <a:p>
            <a:pPr lvl="1"/>
            <a:r>
              <a:rPr lang="en-US"/>
              <a:t>Body text </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42C93AF9-361C-D7DD-F386-651773C1D3DA}"/>
              </a:ext>
            </a:extLst>
          </p:cNvPr>
          <p:cNvPicPr>
            <a:picLocks noChangeAspect="1"/>
          </p:cNvPicPr>
          <p:nvPr/>
        </p:nvPicPr>
        <p:blipFill>
          <a:blip r:embed="rId2">
            <a:alphaModFix/>
          </a:blip>
          <a:srcRect l="58316" t="34492" b="11847"/>
          <a:stretch/>
        </p:blipFill>
        <p:spPr>
          <a:xfrm rot="10800000">
            <a:off x="3915508" y="6196217"/>
            <a:ext cx="2942492" cy="2947782"/>
          </a:xfrm>
          <a:prstGeom prst="rect">
            <a:avLst/>
          </a:prstGeom>
        </p:spPr>
      </p:pic>
      <p:sp>
        <p:nvSpPr>
          <p:cNvPr id="10" name="Oval 9">
            <a:extLst>
              <a:ext uri="{FF2B5EF4-FFF2-40B4-BE49-F238E27FC236}">
                <a16:creationId xmlns:a16="http://schemas.microsoft.com/office/drawing/2014/main" id="{50295339-E897-2B38-D5F2-4D5AFD7FED76}"/>
              </a:ext>
            </a:extLst>
          </p:cNvPr>
          <p:cNvSpPr/>
          <p:nvPr/>
        </p:nvSpPr>
        <p:spPr>
          <a:xfrm>
            <a:off x="6330522" y="8675481"/>
            <a:ext cx="313044" cy="313044"/>
          </a:xfrm>
          <a:prstGeom prst="ellipse">
            <a:avLst/>
          </a:prstGeom>
          <a:solidFill>
            <a:srgbClr val="36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Open Sans" panose="020B0606030504020204" pitchFamily="34" charset="0"/>
            </a:endParaRPr>
          </a:p>
        </p:txBody>
      </p:sp>
      <p:sp>
        <p:nvSpPr>
          <p:cNvPr id="11" name="TextBox 10">
            <a:extLst>
              <a:ext uri="{FF2B5EF4-FFF2-40B4-BE49-F238E27FC236}">
                <a16:creationId xmlns:a16="http://schemas.microsoft.com/office/drawing/2014/main" id="{DC174BB8-3F96-5E8F-CB09-7C4F36C20CB5}"/>
              </a:ext>
            </a:extLst>
          </p:cNvPr>
          <p:cNvSpPr txBox="1"/>
          <p:nvPr/>
        </p:nvSpPr>
        <p:spPr>
          <a:xfrm>
            <a:off x="6300382" y="8704156"/>
            <a:ext cx="385997" cy="246221"/>
          </a:xfrm>
          <a:prstGeom prst="rect">
            <a:avLst/>
          </a:prstGeom>
          <a:noFill/>
        </p:spPr>
        <p:txBody>
          <a:bodyPr wrap="square" rtlCol="0">
            <a:spAutoFit/>
          </a:bodyPr>
          <a:lstStyle/>
          <a:p>
            <a:pPr algn="ctr"/>
            <a:fld id="{ED0B2DCB-3D52-4972-ADD9-5128EC8822C1}" type="slidenum">
              <a:rPr lang="en-GB" sz="10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a:t>
            </a:fld>
            <a:endParaRPr lang="en-GB" sz="1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TextBox 5">
            <a:extLst>
              <a:ext uri="{FF2B5EF4-FFF2-40B4-BE49-F238E27FC236}">
                <a16:creationId xmlns:a16="http://schemas.microsoft.com/office/drawing/2014/main" id="{809E0948-0798-CD08-42D3-55A7B8C53862}"/>
              </a:ext>
            </a:extLst>
          </p:cNvPr>
          <p:cNvSpPr txBox="1"/>
          <p:nvPr/>
        </p:nvSpPr>
        <p:spPr>
          <a:xfrm>
            <a:off x="685800" y="8549054"/>
            <a:ext cx="494498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17E8C"/>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Copyright 2025 by The Myers-Briggs Company. MBTI, Step II, and Elevate are trademarks or registered trademarks in the United States and other countries. Company confidential  </a:t>
            </a:r>
          </a:p>
          <a:p>
            <a:endParaRPr lang="en-GB" sz="1000" dirty="0">
              <a:latin typeface="Open Sans" panose="020B0606030504020204" pitchFamily="34" charset="0"/>
            </a:endParaRPr>
          </a:p>
        </p:txBody>
      </p:sp>
    </p:spTree>
    <p:extLst>
      <p:ext uri="{BB962C8B-B14F-4D97-AF65-F5344CB8AC3E}">
        <p14:creationId xmlns:p14="http://schemas.microsoft.com/office/powerpoint/2010/main" val="960238239"/>
      </p:ext>
    </p:extLst>
  </p:cSld>
  <p:clrMap bg1="lt1" tx1="dk1" bg2="lt2" tx2="dk2" accent1="accent1" accent2="accent2" accent3="accent3" accent4="accent4" accent5="accent5" accent6="accent6" hlink="hlink" folHlink="folHlink"/>
  <p:notesStyle>
    <a:lvl1pPr marL="0" algn="l" defTabSz="914400" rtl="0" eaLnBrk="1" latinLnBrk="0" hangingPunct="1">
      <a:lnSpc>
        <a:spcPts val="1800"/>
      </a:lnSpc>
      <a:defRPr sz="1400" b="1" kern="1200">
        <a:ln>
          <a:noFill/>
        </a:ln>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ts val="1800"/>
      </a:lnSpc>
      <a:defRPr sz="1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0" indent="0" algn="l" defTabSz="914400" rtl="0" eaLnBrk="1" latinLnBrk="0" hangingPunct="1">
      <a:lnSpc>
        <a:spcPts val="1800"/>
      </a:lnSpc>
      <a:defRPr sz="1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914400" rtl="0" eaLnBrk="1" latinLnBrk="0" hangingPunct="1">
      <a:lnSpc>
        <a:spcPts val="1800"/>
      </a:lnSpc>
      <a:defRPr sz="1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0" indent="0" algn="l" defTabSz="914400" rtl="0" eaLnBrk="1" latinLnBrk="0" hangingPunct="1">
      <a:lnSpc>
        <a:spcPts val="1800"/>
      </a:lnSpc>
      <a:defRPr sz="1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184150"/>
            <a:ext cx="3619500" cy="2036763"/>
          </a:xfrm>
        </p:spPr>
      </p:sp>
      <p:sp>
        <p:nvSpPr>
          <p:cNvPr id="3" name="Notes Placeholder 2"/>
          <p:cNvSpPr>
            <a:spLocks noGrp="1"/>
          </p:cNvSpPr>
          <p:nvPr>
            <p:ph type="body" idx="1"/>
          </p:nvPr>
        </p:nvSpPr>
        <p:spPr>
          <a:xfrm>
            <a:off x="142875" y="2390775"/>
            <a:ext cx="6562725" cy="6149975"/>
          </a:xfrm>
          <a:solidFill>
            <a:schemeClr val="bg1"/>
          </a:solidFill>
        </p:spPr>
        <p:txBody>
          <a:bodyPr numCol="2"/>
          <a:lstStyle/>
          <a:p>
            <a:r>
              <a:rPr lang="en-US" sz="10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Objective</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 </a:t>
            </a:r>
            <a:r>
              <a:rPr lang="en-GB" sz="1000" b="0" dirty="0"/>
              <a:t>This workshop has been designed to help support practitioners to deliver MBTI group feedback in a virtual setting. </a:t>
            </a:r>
          </a:p>
          <a:p>
            <a:endParaRPr lang="en-GB" sz="1000" b="0" dirty="0"/>
          </a:p>
          <a:p>
            <a:pPr marL="0" marR="0" lvl="0" indent="0" algn="l" defTabSz="914400" rtl="0" eaLnBrk="1" fontAlgn="auto" latinLnBrk="0" hangingPunct="1">
              <a:lnSpc>
                <a:spcPts val="1800"/>
              </a:lnSpc>
              <a:spcBef>
                <a:spcPts val="0"/>
              </a:spcBef>
              <a:spcAft>
                <a:spcPts val="0"/>
              </a:spcAft>
              <a:buClrTx/>
              <a:buSzTx/>
              <a:buFontTx/>
              <a:buNone/>
              <a:tabLst/>
              <a:defRPr/>
            </a:pPr>
            <a:r>
              <a:rPr lang="en-GB" sz="1000" b="1" dirty="0"/>
              <a:t>Overview:</a:t>
            </a:r>
            <a:r>
              <a:rPr lang="en-GB" sz="1000" b="0" dirty="0"/>
              <a:t> This deck is accompanied by a short video (https://youtu.be/fYCG969Kgf4) that walks you through the key exercises we have converted to make them suitable for virtual delivery. Similar to a face-to-face group feedback, we estimate that it will take approximately 3 hours and 30 minutes to deliver. We recommend using the “Exploring Your Myers-Briggs Type </a:t>
            </a:r>
            <a:r>
              <a:rPr lang="en-GB" sz="1000" b="0" dirty="0" err="1"/>
              <a:t>eWorkbook</a:t>
            </a:r>
            <a:r>
              <a:rPr lang="en-GB" sz="1000" b="0" dirty="0"/>
              <a:t>” to accompany this session, which you can digitally share with participants at the start or prior to the session. If you do not use that resource, be sure to remove mention of it from the slides throughout this deck. The Introduction to Myers-Briggs Type is also a helpful resource that you may choose to purchase to support your delivery. </a:t>
            </a:r>
          </a:p>
          <a:p>
            <a:pPr marL="0" marR="0" lvl="0" indent="0" algn="l" defTabSz="914400" rtl="0" eaLnBrk="1" fontAlgn="auto" latinLnBrk="0" hangingPunct="1">
              <a:lnSpc>
                <a:spcPts val="1800"/>
              </a:lnSpc>
              <a:spcBef>
                <a:spcPts val="0"/>
              </a:spcBef>
              <a:spcAft>
                <a:spcPts val="0"/>
              </a:spcAft>
              <a:buClrTx/>
              <a:buSzTx/>
              <a:buFontTx/>
              <a:buNone/>
              <a:tabLst/>
              <a:defRPr/>
            </a:pPr>
            <a:endParaRPr lang="en-GB" sz="1000" b="0" dirty="0"/>
          </a:p>
          <a:p>
            <a:pPr rtl="0" fontAlgn="base"/>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Timing (3 </a:t>
            </a:r>
            <a:r>
              <a:rPr lang="en-US" sz="1000" b="1" i="0" u="none" strike="noStrike" kern="1200" dirty="0" err="1">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hr</a:t>
            </a:r>
            <a:r>
              <a:rPr lang="en-US" sz="10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 30 minutes in total)</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rtl="0" fontAlgn="base"/>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See the Hidden Detailed Agenda Slide (next) for a closer look at timing. </a:t>
            </a:r>
          </a:p>
          <a:p>
            <a:pPr rtl="0" fontAlgn="base"/>
            <a:endPar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r>
              <a:rPr lang="en-CA"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CA" sz="10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Facilitation</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rtl="0" fontAlgn="base"/>
            <a:r>
              <a:rPr lang="en-CA"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This workshop is designed for virtual delivery. It uses animated slides and facilitator notes embedded in the slide presentation.</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 </a:t>
            </a:r>
            <a:r>
              <a:rPr lang="en-CA"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Notes indicate which slides animate and what content will be revealed.</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rtl="0" fontAlgn="base"/>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rtl="0" fontAlgn="base"/>
            <a:r>
              <a:rPr lang="en-CA" sz="10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Materials and Technology</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171450" indent="-171450" rtl="0" fontAlgn="base">
              <a:buFont typeface="Arial" panose="020B0604020202020204" pitchFamily="34" charset="0"/>
              <a:buChar char="•"/>
            </a:pPr>
            <a:r>
              <a:rPr lang="en-CA"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PPT slides with speaker notes are provided on the slides in this section.</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171450" indent="-171450" rtl="0" fontAlgn="base">
              <a:buFont typeface="Arial" panose="020B0604020202020204" pitchFamily="34" charset="0"/>
              <a:buChar char="•"/>
            </a:pPr>
            <a:r>
              <a:rPr lang="en-CA"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Facilitator guide: The PPT has been styled in Notes view and can be printed as a pdf</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171450" indent="-171450" rtl="0" fontAlgn="base">
              <a:buFont typeface="Arial" panose="020B0604020202020204" pitchFamily="34" charset="0"/>
              <a:buChar char="•"/>
            </a:pPr>
            <a:r>
              <a:rPr lang="en-GB" sz="1000" b="0" dirty="0"/>
              <a:t>Exploring Your Myers-Briggs Type </a:t>
            </a:r>
            <a:r>
              <a:rPr lang="en-GB" sz="1000" b="0" dirty="0" err="1"/>
              <a:t>eWorkbook</a:t>
            </a:r>
            <a:r>
              <a:rPr lang="en-GB" sz="1000" b="0" dirty="0"/>
              <a:t> and possibly </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GB" sz="1000" b="0" dirty="0"/>
              <a:t>The Introduction to Myers-Briggs Type </a:t>
            </a:r>
            <a:endPar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marL="171450" indent="-171450" rtl="0" fontAlgn="base">
              <a:buFont typeface="Arial" panose="020B0604020202020204" pitchFamily="34" charset="0"/>
              <a:buChar char="•"/>
            </a:pPr>
            <a:r>
              <a:rPr lang="en-US" sz="1000" b="0" i="1"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OPTIONAL: </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Type and Skills overview video located in the Practitioner Community. Download to your computer to show to participants for smoother delivery (as opposed to streaming the video).</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171450" indent="-171450" rtl="0" fontAlgn="base">
              <a:buFont typeface="Arial" panose="020B0604020202020204" pitchFamily="34" charset="0"/>
              <a:buChar char="•"/>
            </a:pPr>
            <a:r>
              <a:rPr lang="en-CA"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Technology for virtual delivery and laptop</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CA"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rtl="0" fontAlgn="base"/>
            <a:r>
              <a:rPr lang="en-CA"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rtl="0" fontAlgn="base"/>
            <a:r>
              <a:rPr lang="en-CA" sz="10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Virtual Delivery Tips </a:t>
            </a: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171450" indent="-171450" rtl="0" fontAlgn="base">
              <a:buFont typeface="Arial" panose="020B0604020202020204" pitchFamily="34" charset="0"/>
              <a:buChar char="•"/>
            </a:pP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Mute all participants without disabling their mics at the beginning of a session. Allow participants to unmute to participate as needed.​</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171450" indent="-171450" rtl="0" fontAlgn="base">
              <a:buFont typeface="Arial" panose="020B0604020202020204" pitchFamily="34" charset="0"/>
              <a:buChar char="•"/>
            </a:pP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Use the meeting controls panel to share documents or other items on your screen​.</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171450" indent="-171450" rtl="0" fontAlgn="base">
              <a:buFont typeface="Arial" panose="020B0604020202020204" pitchFamily="34" charset="0"/>
              <a:buChar char="•"/>
            </a:pP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Identify breakout groups ahead of time to make the transitions for activities smoother.</a:t>
            </a:r>
          </a:p>
          <a:p>
            <a:pPr marL="171450" indent="-171450" rtl="0" fontAlgn="base">
              <a:buFont typeface="Arial" panose="020B0604020202020204" pitchFamily="34" charset="0"/>
              <a:buChar char="•"/>
            </a:pPr>
            <a:r>
              <a:rPr lang="en-US"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If you are sharing a video, ensure the sound toggle is switched on.</a:t>
            </a:r>
            <a:r>
              <a:rPr lang="en-CA" sz="10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0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endParaRPr lang="en-GB" sz="1000" b="0" dirty="0"/>
          </a:p>
        </p:txBody>
      </p:sp>
    </p:spTree>
    <p:extLst>
      <p:ext uri="{BB962C8B-B14F-4D97-AF65-F5344CB8AC3E}">
        <p14:creationId xmlns:p14="http://schemas.microsoft.com/office/powerpoint/2010/main" val="401000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DO:</a:t>
            </a:r>
          </a:p>
          <a:p>
            <a:pPr marL="285750" indent="-285750">
              <a:buFont typeface="Arial" panose="020B0604020202020204" pitchFamily="34" charset="0"/>
              <a:buChar char="•"/>
            </a:pPr>
            <a:r>
              <a:rPr lang="en-US" b="0" dirty="0"/>
              <a:t>Briefly review the information on the slide. For additional information, refer to the Global Manual, Table 7.1, page 38.</a:t>
            </a:r>
          </a:p>
        </p:txBody>
      </p:sp>
    </p:spTree>
    <p:extLst>
      <p:ext uri="{BB962C8B-B14F-4D97-AF65-F5344CB8AC3E}">
        <p14:creationId xmlns:p14="http://schemas.microsoft.com/office/powerpoint/2010/main" val="1298256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DO:</a:t>
            </a:r>
          </a:p>
          <a:p>
            <a:pPr marL="285750" indent="-285750">
              <a:buFont typeface="Arial" panose="020B0604020202020204" pitchFamily="34" charset="0"/>
              <a:buChar char="•"/>
            </a:pPr>
            <a:r>
              <a:rPr lang="en-GB" b="0" dirty="0"/>
              <a:t>Ask participants to use their workbook to sign their name on page. This should be on page 4.</a:t>
            </a:r>
          </a:p>
        </p:txBody>
      </p:sp>
    </p:spTree>
    <p:extLst>
      <p:ext uri="{BB962C8B-B14F-4D97-AF65-F5344CB8AC3E}">
        <p14:creationId xmlns:p14="http://schemas.microsoft.com/office/powerpoint/2010/main" val="280646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DO:</a:t>
            </a:r>
          </a:p>
          <a:p>
            <a:pPr marL="285750" indent="-285750">
              <a:buFont typeface="Arial" panose="020B0604020202020204" pitchFamily="34" charset="0"/>
              <a:buChar char="•"/>
            </a:pPr>
            <a:r>
              <a:rPr lang="en-US" b="0" dirty="0"/>
              <a:t>Ask participants to share verbally or via the chat how they felt about using their preferred vs. their non-preferred hand.</a:t>
            </a:r>
          </a:p>
          <a:p>
            <a:pPr marL="285750" indent="-285750">
              <a:buFont typeface="Arial" panose="020B0604020202020204" pitchFamily="34" charset="0"/>
              <a:buChar char="•"/>
            </a:pPr>
            <a:r>
              <a:rPr lang="en-US" b="0" dirty="0"/>
              <a:t>Review the typical responses, connecting to the feedback participants provided.</a:t>
            </a:r>
          </a:p>
        </p:txBody>
      </p:sp>
    </p:spTree>
    <p:extLst>
      <p:ext uri="{BB962C8B-B14F-4D97-AF65-F5344CB8AC3E}">
        <p14:creationId xmlns:p14="http://schemas.microsoft.com/office/powerpoint/2010/main" val="584626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US" dirty="0"/>
              <a:t>DO:</a:t>
            </a:r>
          </a:p>
          <a:p>
            <a:pPr marL="285750" indent="-285750">
              <a:buFont typeface="Arial" panose="020B0604020202020204" pitchFamily="34" charset="0"/>
              <a:buChar char="•"/>
            </a:pPr>
            <a:r>
              <a:rPr lang="en-US" b="0" dirty="0"/>
              <a:t>Reveal this slide if you would like to use one of these activities rather than the handwriting. You would not need to use the workbook, but do ask participants to share which arm was on top or which was doing the clapping in the respective activity and debrief the same way as the handwriting activity.</a:t>
            </a:r>
          </a:p>
        </p:txBody>
      </p:sp>
    </p:spTree>
    <p:extLst>
      <p:ext uri="{BB962C8B-B14F-4D97-AF65-F5344CB8AC3E}">
        <p14:creationId xmlns:p14="http://schemas.microsoft.com/office/powerpoint/2010/main" val="169759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b="1" dirty="0"/>
              <a:t>DO:</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b="0" dirty="0"/>
              <a:t>Briefly review the information on the slide.</a:t>
            </a:r>
          </a:p>
          <a:p>
            <a:endParaRPr lang="en-US" dirty="0"/>
          </a:p>
        </p:txBody>
      </p:sp>
    </p:spTree>
    <p:extLst>
      <p:ext uri="{BB962C8B-B14F-4D97-AF65-F5344CB8AC3E}">
        <p14:creationId xmlns:p14="http://schemas.microsoft.com/office/powerpoint/2010/main" val="162990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lang="en-US" b="1" dirty="0"/>
              <a:t>DO:</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b="0" dirty="0"/>
              <a:t>Briefly review the information on the slide.</a:t>
            </a:r>
          </a:p>
          <a:p>
            <a:pPr marL="285750" indent="-285750">
              <a:buFont typeface="Arial" panose="020B0604020202020204" pitchFamily="34" charset="0"/>
              <a:buChar char="•"/>
            </a:pPr>
            <a:r>
              <a:rPr lang="en-US" b="0" dirty="0"/>
              <a:t>This concludes the overview and background of the assessment.</a:t>
            </a:r>
          </a:p>
        </p:txBody>
      </p:sp>
    </p:spTree>
    <p:extLst>
      <p:ext uri="{BB962C8B-B14F-4D97-AF65-F5344CB8AC3E}">
        <p14:creationId xmlns:p14="http://schemas.microsoft.com/office/powerpoint/2010/main" val="1028694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0263" y="596900"/>
            <a:ext cx="4799012" cy="2698750"/>
          </a:xfrm>
        </p:spPr>
      </p:sp>
      <p:sp>
        <p:nvSpPr>
          <p:cNvPr id="3" name="Notes Placeholder 2"/>
          <p:cNvSpPr>
            <a:spLocks noGrp="1"/>
          </p:cNvSpPr>
          <p:nvPr>
            <p:ph type="body" idx="1"/>
          </p:nvPr>
        </p:nvSpPr>
        <p:spPr>
          <a:xfrm>
            <a:off x="704850" y="3752850"/>
            <a:ext cx="5343526" cy="4314826"/>
          </a:xfrm>
          <a:solidFill>
            <a:schemeClr val="bg1"/>
          </a:solidFill>
        </p:spPr>
        <p:txBody>
          <a:bodyPr numCol="1"/>
          <a:lstStyle/>
          <a:p>
            <a:pPr rtl="0" fontAlgn="base"/>
            <a:r>
              <a:rPr lang="en-GB" sz="1200" b="1" dirty="0"/>
              <a:t>THIS SLIDE ANIMATES. CLICK TO REVEAL CONTENT</a:t>
            </a:r>
            <a:endParaRPr lang="en-US" sz="12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rtl="0" fontAlgn="base"/>
            <a:r>
              <a:rPr lang="en-US" sz="12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SAY:</a:t>
            </a:r>
            <a:r>
              <a:rPr lang="en-US" sz="12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285750" indent="-285750" rtl="0" fontAlgn="base">
              <a:buFont typeface="Arial" panose="020B0604020202020204" pitchFamily="34" charset="0"/>
              <a:buChar char="•"/>
            </a:pPr>
            <a:r>
              <a:rPr lang="en-US" sz="12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Let's quickly review how type is based on an individual’s natural preferences in four aspects of personality.</a:t>
            </a:r>
            <a:r>
              <a:rPr lang="en-US" sz="12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171450" indent="-171450" rtl="0" fontAlgn="base">
              <a:buFont typeface="Arial" panose="020B0604020202020204" pitchFamily="34" charset="0"/>
              <a:buChar char="•"/>
            </a:pPr>
            <a:r>
              <a:rPr lang="en-US" sz="12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{CLICK} Extraversion or Introversion (E–I)</a:t>
            </a:r>
            <a:r>
              <a:rPr lang="en-US" sz="1200" b="1"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tx1"/>
                </a:solidFill>
              </a:rPr>
              <a:t>They are opposite ways to direct and receive energy. </a:t>
            </a:r>
            <a:endParaRPr kumimoji="0" lang="en-US" sz="1200" b="1" i="0" u="none" strike="noStrike" kern="1200" cap="none" spc="0" normalizeH="0" baseline="0" noProof="0" dirty="0">
              <a:ln>
                <a:noFill/>
              </a:ln>
              <a:solidFill>
                <a:schemeClr val="tx1"/>
              </a:solidFill>
              <a:effectLst/>
              <a:uLnTx/>
              <a:uFillTx/>
            </a:endParaRPr>
          </a:p>
          <a:p>
            <a:pPr marL="171450" marR="0" lvl="0" indent="-171450" fontAlgn="auto">
              <a:lnSpc>
                <a:spcPts val="1600"/>
              </a:lnSpc>
              <a:spcBef>
                <a:spcPts val="0"/>
              </a:spcBef>
              <a:buClr>
                <a:schemeClr val="accent5"/>
              </a:buClr>
              <a:buSzTx/>
              <a:buFont typeface="Arial" panose="020B0604020202020204" pitchFamily="34" charset="0"/>
              <a:buChar char="•"/>
              <a:tabLst/>
              <a:defRPr/>
            </a:pPr>
            <a:r>
              <a:rPr lang="en-US" sz="12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{CLICK} Sensing or Intuition (S–N)</a:t>
            </a:r>
            <a:r>
              <a:rPr lang="en-US" sz="1200" b="1"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r>
              <a:rPr lang="en-US" sz="12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tx1"/>
                </a:solidFill>
              </a:rPr>
              <a:t>These are opposite ways of taking in information.</a:t>
            </a:r>
            <a:endParaRPr lang="en-US" sz="12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0" lvl="0" indent="-171450" fontAlgn="auto">
              <a:lnSpc>
                <a:spcPts val="1600"/>
              </a:lnSpc>
              <a:spcBef>
                <a:spcPts val="0"/>
              </a:spcBef>
              <a:buClr>
                <a:schemeClr val="accent5"/>
              </a:buClr>
              <a:buSzTx/>
              <a:buFont typeface="Arial" panose="020B0604020202020204" pitchFamily="34" charset="0"/>
              <a:buChar char="•"/>
              <a:tabLst/>
              <a:defRPr/>
            </a:pPr>
            <a:r>
              <a:rPr lang="en-US" sz="12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{CLICK} Thinking or Feeling (T–F)</a:t>
            </a:r>
            <a:r>
              <a:rPr lang="en-US" sz="1200" b="1"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tx1"/>
                </a:solidFill>
              </a:rPr>
              <a:t>These are opposite ways to decide and come to conclusions. An individual might prefer Thinking (T).</a:t>
            </a:r>
          </a:p>
          <a:p>
            <a:pPr marL="171450" marR="0" lvl="0" indent="-171450" fontAlgn="auto">
              <a:lnSpc>
                <a:spcPts val="1600"/>
              </a:lnSpc>
              <a:spcBef>
                <a:spcPts val="0"/>
              </a:spcBef>
              <a:buClr>
                <a:schemeClr val="accent5"/>
              </a:buClr>
              <a:buSzTx/>
              <a:buFont typeface="Arial" panose="020B0604020202020204" pitchFamily="34" charset="0"/>
              <a:buChar char="•"/>
              <a:tabLst/>
              <a:defRPr/>
            </a:pPr>
            <a:r>
              <a:rPr lang="en-US" sz="12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{CLICK} Judging or Perceiving (J–P)</a:t>
            </a:r>
            <a:r>
              <a:rPr lang="en-US" sz="1200" b="1"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tx1"/>
                </a:solidFill>
              </a:rPr>
              <a:t>These are opposite ways of approaching the outside world.</a:t>
            </a:r>
          </a:p>
          <a:p>
            <a:pPr marL="171450" marR="0" lvl="0" indent="-171450" fontAlgn="auto">
              <a:lnSpc>
                <a:spcPts val="1600"/>
              </a:lnSpc>
              <a:spcBef>
                <a:spcPts val="0"/>
              </a:spcBef>
              <a:buClr>
                <a:schemeClr val="accent5"/>
              </a:buClr>
              <a:buSzTx/>
              <a:buFont typeface="Arial" panose="020B0604020202020204" pitchFamily="34" charset="0"/>
              <a:buChar char="•"/>
              <a:tabLst/>
              <a:defRPr/>
            </a:pPr>
            <a:r>
              <a:rPr lang="en-US" sz="12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Each person uses and relies on one option more often than the other. One of the two options will come more naturally and feel easier or more comfortable to use.</a:t>
            </a:r>
          </a:p>
          <a:p>
            <a:pPr marL="0" indent="0" rtl="0" fontAlgn="base">
              <a:buFont typeface="Arial" panose="020B0604020202020204" pitchFamily="34" charset="0"/>
              <a:buNone/>
            </a:pPr>
            <a:r>
              <a:rPr lang="en-US" sz="1200" b="1"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DO</a:t>
            </a:r>
            <a:r>
              <a:rPr lang="en-US" sz="12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a:t>
            </a:r>
          </a:p>
          <a:p>
            <a:pPr marL="285750" indent="-285750" rtl="0" fontAlgn="base">
              <a:buFont typeface="Arial" panose="020B0604020202020204" pitchFamily="34" charset="0"/>
              <a:buChar char="•"/>
            </a:pPr>
            <a:r>
              <a:rPr lang="en-US" sz="1200" b="0" i="0" u="none" strike="noStrike"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Review each preference pair as an overview on this slide and explain that you will take a closer look at each pair, including completing a brief activity.</a:t>
            </a:r>
            <a:endParaRPr lang="en-US" sz="1200" dirty="0"/>
          </a:p>
        </p:txBody>
      </p:sp>
    </p:spTree>
    <p:extLst>
      <p:ext uri="{BB962C8B-B14F-4D97-AF65-F5344CB8AC3E}">
        <p14:creationId xmlns:p14="http://schemas.microsoft.com/office/powerpoint/2010/main" val="1388533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Open Sans"/>
                <a:ea typeface="Open Sans"/>
                <a:cs typeface="Open Sans"/>
              </a:rPr>
              <a:t>DO:</a:t>
            </a:r>
          </a:p>
          <a:p>
            <a:pPr marL="285750" indent="-285750">
              <a:buFont typeface="Arial" panose="020B0604020202020204" pitchFamily="34" charset="0"/>
              <a:buChar char="•"/>
            </a:pPr>
            <a:r>
              <a:rPr lang="en-US" b="0" dirty="0">
                <a:latin typeface="Open Sans"/>
                <a:ea typeface="Open Sans"/>
                <a:cs typeface="Open Sans"/>
              </a:rPr>
              <a:t>Introduce Extraversion and Introversion by sharing that this is how we direct and receive energy. </a:t>
            </a:r>
          </a:p>
          <a:p>
            <a:pPr marL="285750" indent="-285750">
              <a:buFont typeface="Arial" panose="020B0604020202020204" pitchFamily="34" charset="0"/>
              <a:buChar char="•"/>
            </a:pPr>
            <a:r>
              <a:rPr lang="en-US" sz="1400" b="0">
                <a:solidFill>
                  <a:schemeClr val="tx1"/>
                </a:solidFill>
                <a:latin typeface="Open Sans"/>
                <a:ea typeface="Open Sans"/>
                <a:cs typeface="Open Sans"/>
              </a:rPr>
              <a:t>Explain that an individual might prefer Extraversion (E). If so, they’ll likely be drawn to the outside world, prefer to talk through problems, learn best by doing or discussing things, have broad interests, and be expressive. Alternatively, they might prefer Introversion (I) and find it more energizing to focus on their inner world, think through problems, learn best by reflecting or through mental practice, focus in depth on a few interests, or be private. Remember, E–I is not about sociability or social confidence.</a:t>
            </a:r>
            <a:r>
              <a:rPr kumimoji="0" lang="en-US" sz="1400" b="0" i="0" u="none" strike="noStrike" kern="1200" cap="none" spc="0" normalizeH="0" baseline="0" noProof="0">
                <a:ln>
                  <a:noFill/>
                </a:ln>
                <a:solidFill>
                  <a:schemeClr val="tx1"/>
                </a:solidFill>
                <a:effectLst/>
                <a:uLnTx/>
                <a:uFillTx/>
                <a:latin typeface="Open Sans"/>
                <a:ea typeface="Open Sans"/>
                <a:cs typeface="Open Sans"/>
              </a:rPr>
              <a:t> Individuals with preferences for Extraversion or Introversion, in general, have distinctly different </a:t>
            </a:r>
            <a:r>
              <a:rPr lang="en-US" b="0">
                <a:solidFill>
                  <a:schemeClr val="tx1"/>
                </a:solidFill>
                <a:latin typeface="Open Sans"/>
                <a:ea typeface="Open Sans"/>
                <a:cs typeface="Open Sans"/>
              </a:rPr>
              <a:t>preferences.</a:t>
            </a:r>
            <a:endParaRPr lang="en-US" b="0">
              <a:solidFill>
                <a:srgbClr val="0E2841"/>
              </a:solidFill>
            </a:endParaRPr>
          </a:p>
          <a:p>
            <a:pPr marL="285750" indent="-285750">
              <a:buFont typeface="Arial" panose="020B0604020202020204" pitchFamily="34" charset="0"/>
              <a:buChar char="•"/>
            </a:pPr>
            <a:r>
              <a:rPr lang="en-US" b="0" dirty="0">
                <a:solidFill>
                  <a:srgbClr val="0E2841"/>
                </a:solidFill>
                <a:latin typeface="Open Sans"/>
                <a:ea typeface="Open Sans"/>
                <a:cs typeface="Open Sans"/>
              </a:rPr>
              <a:t>Then</a:t>
            </a:r>
            <a:r>
              <a:rPr lang="en-US" b="0" dirty="0">
                <a:latin typeface="Open Sans"/>
                <a:ea typeface="Open Sans"/>
                <a:cs typeface="Open Sans"/>
              </a:rPr>
              <a:t> continue to the next slide.</a:t>
            </a:r>
            <a:endParaRPr lang="en-US" b="0" dirty="0"/>
          </a:p>
        </p:txBody>
      </p:sp>
    </p:spTree>
    <p:extLst>
      <p:ext uri="{BB962C8B-B14F-4D97-AF65-F5344CB8AC3E}">
        <p14:creationId xmlns:p14="http://schemas.microsoft.com/office/powerpoint/2010/main" val="2581634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t>THIS SLIDE ANIMATES. CLICK TO REVEAL EACH BULLET.</a:t>
            </a:r>
          </a:p>
          <a:p>
            <a:pPr marL="0" indent="0">
              <a:buFont typeface="Arial" panose="020B0604020202020204" pitchFamily="34" charset="0"/>
              <a:buNone/>
            </a:pPr>
            <a:endParaRPr lang="en-GB" sz="1200" b="1" dirty="0"/>
          </a:p>
          <a:p>
            <a:pPr marL="0" indent="0">
              <a:buFont typeface="Arial" panose="020B0604020202020204" pitchFamily="34" charset="0"/>
              <a:buNone/>
            </a:pPr>
            <a:r>
              <a:rPr lang="en-GB" sz="1200" b="1" dirty="0"/>
              <a:t>DO:</a:t>
            </a:r>
          </a:p>
          <a:p>
            <a:pPr marL="285750" indent="-285750">
              <a:buFont typeface="Arial" panose="020B0604020202020204" pitchFamily="34" charset="0"/>
              <a:buChar char="•"/>
            </a:pPr>
            <a:r>
              <a:rPr lang="en-GB" sz="1200" b="0" dirty="0"/>
              <a:t>Explain the characteristics as outlined on the slide. Provide examples as needed to help participants understand these ideas.</a:t>
            </a:r>
          </a:p>
          <a:p>
            <a:pPr marL="285750" indent="-285750">
              <a:buFont typeface="Arial" panose="020B0604020202020204" pitchFamily="34" charset="0"/>
              <a:buChar char="•"/>
            </a:pPr>
            <a:r>
              <a:rPr lang="en-GB" sz="1200" b="0" dirty="0"/>
              <a:t>Ask if there are any questions before moving on.</a:t>
            </a:r>
          </a:p>
          <a:p>
            <a:endParaRPr lang="en-GB" sz="1200" dirty="0"/>
          </a:p>
        </p:txBody>
      </p:sp>
    </p:spTree>
    <p:extLst>
      <p:ext uri="{BB962C8B-B14F-4D97-AF65-F5344CB8AC3E}">
        <p14:creationId xmlns:p14="http://schemas.microsoft.com/office/powerpoint/2010/main" val="416273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a:solidFill>
            <a:schemeClr val="bg1"/>
          </a:solidFill>
        </p:spPr>
        <p: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GB" altLang="en-US" sz="1200" b="1" dirty="0">
                <a:latin typeface="Open Sans" panose="020B0606030504020204" pitchFamily="34" charset="0"/>
                <a:ea typeface="Open Sans" panose="020B0606030504020204" pitchFamily="34" charset="0"/>
                <a:cs typeface="Open Sans" panose="020B0606030504020204" pitchFamily="34" charset="0"/>
              </a:rPr>
              <a:t>THIS SLIDE ANIMATES.</a:t>
            </a:r>
          </a:p>
          <a:p>
            <a:pPr marL="0" marR="0" lvl="0" indent="0" algn="l" defTabSz="914400" rtl="0" eaLnBrk="1" fontAlgn="auto" latinLnBrk="0" hangingPunct="1">
              <a:lnSpc>
                <a:spcPts val="1800"/>
              </a:lnSpc>
              <a:spcBef>
                <a:spcPts val="0"/>
              </a:spcBef>
              <a:spcAft>
                <a:spcPts val="0"/>
              </a:spcAft>
              <a:buClrTx/>
              <a:buSzTx/>
              <a:buFontTx/>
              <a:buNone/>
              <a:tabLst/>
              <a:defRPr/>
            </a:pPr>
            <a:endParaRPr lang="en-GB" altLang="en-US" sz="1200" b="0" dirty="0">
              <a:latin typeface="Open Sans" panose="020B0606030504020204" pitchFamily="34" charset="0"/>
              <a:ea typeface="Open Sans" panose="020B0606030504020204" pitchFamily="34" charset="0"/>
              <a:cs typeface="Open Sans" panose="020B0606030504020204" pitchFamily="34" charset="0"/>
            </a:endParaRPr>
          </a:p>
          <a:p>
            <a:r>
              <a:rPr lang="en-GB" altLang="en-US" sz="1200" b="1" dirty="0">
                <a:latin typeface="Open Sans" panose="020B0606030504020204" pitchFamily="34" charset="0"/>
                <a:ea typeface="Open Sans" panose="020B0606030504020204" pitchFamily="34" charset="0"/>
                <a:cs typeface="Open Sans" panose="020B0606030504020204" pitchFamily="34" charset="0"/>
              </a:rPr>
              <a:t>DO:</a:t>
            </a:r>
          </a:p>
          <a:p>
            <a:pPr marL="285750" indent="-285750">
              <a:buFont typeface="Arial" panose="020B0604020202020204" pitchFamily="34" charset="0"/>
              <a:buChar char="•"/>
            </a:pPr>
            <a:r>
              <a:rPr lang="en-GB" altLang="en-US" sz="1200" b="0" dirty="0">
                <a:latin typeface="Open Sans" panose="020B0606030504020204" pitchFamily="34" charset="0"/>
                <a:ea typeface="Open Sans" panose="020B0606030504020204" pitchFamily="34" charset="0"/>
                <a:cs typeface="Open Sans" panose="020B0606030504020204" pitchFamily="34" charset="0"/>
              </a:rPr>
              <a:t>Ask participants to indicate which preference resonates more with them at this stage using the chat.</a:t>
            </a:r>
          </a:p>
          <a:p>
            <a:pPr marL="285750" indent="-285750">
              <a:buFont typeface="Arial" panose="020B0604020202020204" pitchFamily="34" charset="0"/>
              <a:buChar char="•"/>
            </a:pPr>
            <a:r>
              <a:rPr lang="en-GB" altLang="en-US" sz="1200" b="0" dirty="0">
                <a:latin typeface="Open Sans" panose="020B0606030504020204" pitchFamily="34" charset="0"/>
                <a:ea typeface="Open Sans" panose="020B0606030504020204" pitchFamily="34" charset="0"/>
                <a:cs typeface="Open Sans" panose="020B0606030504020204" pitchFamily="34" charset="0"/>
              </a:rPr>
              <a:t>Divide the group into those with a preference for Extraversion and those who prefer Introversion. Form them into groups of between four to six and create break-out rooms. Those still uncertain of their preference should move into one of the groups (whichever they would like to explore for now).</a:t>
            </a:r>
          </a:p>
          <a:p>
            <a:pPr marL="285750" indent="-285750">
              <a:buFont typeface="Arial" panose="020B0604020202020204" pitchFamily="34" charset="0"/>
              <a:buChar char="•"/>
            </a:pPr>
            <a:r>
              <a:rPr lang="en-GB" altLang="en-US" sz="1200" b="0" dirty="0">
                <a:latin typeface="Open Sans" panose="020B0606030504020204" pitchFamily="34" charset="0"/>
                <a:ea typeface="Open Sans" panose="020B0606030504020204" pitchFamily="34" charset="0"/>
                <a:cs typeface="Open Sans" panose="020B0606030504020204" pitchFamily="34" charset="0"/>
              </a:rPr>
              <a:t>Review what the activity is with participants as outlined on the slide. Ask them to discuss and, using the whiteboard function, draw their ideal work environment. One person in the group will need to share their whiteboard and save the output before the end of the session. You will need to ensure that you can explain to participants how to do this to avoid losing the output. If there is no whiteboard function, ask someone in the group to make a note of the key themes of the discussion as it is happening. </a:t>
            </a:r>
          </a:p>
          <a:p>
            <a:pPr marL="285750" indent="-285750">
              <a:buFont typeface="Arial" panose="020B0604020202020204" pitchFamily="34" charset="0"/>
              <a:buChar char="•"/>
            </a:pPr>
            <a:r>
              <a:rPr lang="en-GB" altLang="en-US" sz="1200" b="0" dirty="0">
                <a:latin typeface="Open Sans" panose="020B0606030504020204" pitchFamily="34" charset="0"/>
                <a:ea typeface="Open Sans" panose="020B0606030504020204" pitchFamily="34" charset="0"/>
                <a:cs typeface="Open Sans" panose="020B0606030504020204" pitchFamily="34" charset="0"/>
              </a:rPr>
              <a:t>Provide participants with a two-minute warning before closing the breakout rooms.</a:t>
            </a:r>
          </a:p>
        </p:txBody>
      </p:sp>
    </p:spTree>
    <p:extLst>
      <p:ext uri="{BB962C8B-B14F-4D97-AF65-F5344CB8AC3E}">
        <p14:creationId xmlns:p14="http://schemas.microsoft.com/office/powerpoint/2010/main" val="54958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US" sz="1200" b="0" dirty="0"/>
              <a:t>This provides an idea of how much time to spend on each topic, but you may update this as needed. Remember to update any changes here on the Agenda slide.</a:t>
            </a:r>
          </a:p>
        </p:txBody>
      </p:sp>
    </p:spTree>
    <p:extLst>
      <p:ext uri="{BB962C8B-B14F-4D97-AF65-F5344CB8AC3E}">
        <p14:creationId xmlns:p14="http://schemas.microsoft.com/office/powerpoint/2010/main" val="3859160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75AA-F590-54C0-B933-919F12C21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28546-1782-81CA-1276-4AC39A212BCF}"/>
              </a:ext>
            </a:extLst>
          </p:cNvPr>
          <p:cNvSpPr>
            <a:spLocks noGrp="1" noRot="1" noChangeAspect="1"/>
          </p:cNvSpPr>
          <p:nvPr>
            <p:ph type="sldImg"/>
          </p:nvPr>
        </p:nvSpPr>
        <p:spPr>
          <a:xfrm>
            <a:off x="685800" y="498475"/>
            <a:ext cx="5486400" cy="3086100"/>
          </a:xfrm>
        </p:spPr>
      </p:sp>
      <p:sp>
        <p:nvSpPr>
          <p:cNvPr id="3" name="Notes Placeholder 2">
            <a:extLst>
              <a:ext uri="{FF2B5EF4-FFF2-40B4-BE49-F238E27FC236}">
                <a16:creationId xmlns:a16="http://schemas.microsoft.com/office/drawing/2014/main" id="{AACFBE54-0D9D-898C-DEE7-76C24E5ED84D}"/>
              </a:ext>
            </a:extLst>
          </p:cNvPr>
          <p:cNvSpPr>
            <a:spLocks noGrp="1"/>
          </p:cNvSpPr>
          <p:nvPr>
            <p:ph type="body" idx="1"/>
          </p:nvPr>
        </p:nvSpPr>
        <p:spPr>
          <a:xfrm>
            <a:off x="285750" y="3845169"/>
            <a:ext cx="5886450" cy="4443046"/>
          </a:xfrm>
          <a:solidFill>
            <a:schemeClr val="bg1"/>
          </a:solidFill>
        </p:spPr>
        <p:txBody>
          <a:bodyPr numCol="2"/>
          <a:lstStyle/>
          <a:p>
            <a:r>
              <a:rPr lang="en-GB" sz="1100" b="1" dirty="0"/>
              <a:t>DO:</a:t>
            </a:r>
          </a:p>
          <a:p>
            <a:r>
              <a:rPr lang="en-GB" sz="1100" b="0" dirty="0"/>
              <a:t>Debrief the activity. Get a summary from one spokesperson in each group. Draw out learning from what is said, and how it is said.</a:t>
            </a:r>
          </a:p>
          <a:p>
            <a:endParaRPr lang="en-GB" sz="1100" b="0" dirty="0"/>
          </a:p>
          <a:p>
            <a:r>
              <a:rPr lang="en-GB" sz="1100" b="1" dirty="0"/>
              <a:t>Extraverted preferences may say:</a:t>
            </a:r>
          </a:p>
          <a:p>
            <a:r>
              <a:rPr lang="en-GB" sz="1100" b="0" dirty="0"/>
              <a:t>Stimulating, open plan, opportunity for discussion, lots of activity.</a:t>
            </a:r>
          </a:p>
          <a:p>
            <a:endParaRPr lang="en-GB" sz="1100" b="0" dirty="0"/>
          </a:p>
          <a:p>
            <a:r>
              <a:rPr lang="en-GB" sz="1100" b="1" dirty="0"/>
              <a:t>Watch for:</a:t>
            </a:r>
          </a:p>
          <a:p>
            <a:r>
              <a:rPr lang="en-GB" sz="1100" b="0" dirty="0"/>
              <a:t>During the exercise, there may be lots of talking over each other. If the workshop is face to face, you may see open body language, movement in group, and volume; extraverts tend to dive into action. Each person may pick up a pen and start to draw before an agreed approach is arrived at.</a:t>
            </a:r>
          </a:p>
          <a:p>
            <a:endParaRPr lang="en-GB" sz="1100" b="0" dirty="0"/>
          </a:p>
          <a:p>
            <a:r>
              <a:rPr lang="en-GB" sz="1100" b="1" dirty="0"/>
              <a:t>Introverted preferences may say:</a:t>
            </a:r>
          </a:p>
          <a:p>
            <a:r>
              <a:rPr lang="en-GB" sz="1100" b="0" dirty="0"/>
              <a:t>Quiet, own office, space to reflect, lots of space and control over the amount of interaction. </a:t>
            </a:r>
          </a:p>
          <a:p>
            <a:endParaRPr lang="en-GB" sz="1100" b="0" dirty="0"/>
          </a:p>
          <a:p>
            <a:r>
              <a:rPr lang="en-GB" sz="1100" b="1" dirty="0"/>
              <a:t>Watch for:</a:t>
            </a:r>
          </a:p>
          <a:p>
            <a:r>
              <a:rPr lang="en-GB" sz="1100" b="0" dirty="0"/>
              <a:t>During the exercise, there are people speaking one at a time. If the workshop is face to face, you may notice more “contained” body language and a fairly ”still,” quieter group. Introverts often agree to take a few moments to think before discussing the poster, and one person tends to talk at a time. There is discussion and agreement before anything is put to paper.</a:t>
            </a:r>
          </a:p>
        </p:txBody>
      </p:sp>
    </p:spTree>
    <p:extLst>
      <p:ext uri="{BB962C8B-B14F-4D97-AF65-F5344CB8AC3E}">
        <p14:creationId xmlns:p14="http://schemas.microsoft.com/office/powerpoint/2010/main" val="320147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GB" sz="1200" b="0" dirty="0"/>
              <a:t>If someone’s preference is obvious at this stage, they can write their self-estimate on page 10-11 in the workbook. If they are unsure, they can leave it blank and revisit it at the end.</a:t>
            </a:r>
          </a:p>
          <a:p>
            <a:endParaRPr lang="en-GB" sz="1200" b="0" dirty="0"/>
          </a:p>
          <a:p>
            <a:r>
              <a:rPr lang="en-GB" sz="1200" b="0" dirty="0"/>
              <a:t>You will notice that we are not revealing the reported type at this stage. We will do that at the end of the four preferences by sending out the reports as part of the best-fit discussions.</a:t>
            </a:r>
          </a:p>
          <a:p>
            <a:endParaRPr lang="en-GB" sz="1200" b="0" dirty="0"/>
          </a:p>
          <a:p>
            <a:endParaRPr lang="en-GB" sz="1200" b="0" dirty="0"/>
          </a:p>
        </p:txBody>
      </p:sp>
    </p:spTree>
    <p:extLst>
      <p:ext uri="{BB962C8B-B14F-4D97-AF65-F5344CB8AC3E}">
        <p14:creationId xmlns:p14="http://schemas.microsoft.com/office/powerpoint/2010/main" val="92541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0" dirty="0"/>
              <a:t>You can use this slide as a pause for reflection and ask participants to capture their thoughts about how they use this preference and where they might have already identified some areas for development.</a:t>
            </a:r>
          </a:p>
          <a:p>
            <a:pPr marL="285750" indent="-285750">
              <a:buFont typeface="Arial" panose="020B0604020202020204" pitchFamily="34" charset="0"/>
              <a:buChar char="•"/>
            </a:pPr>
            <a:r>
              <a:rPr lang="en-GB" sz="1200" b="0" dirty="0"/>
              <a:t>This concludes the E-I overview. It is now time to move to the next pair.</a:t>
            </a:r>
          </a:p>
          <a:p>
            <a:endParaRPr lang="en-GB" sz="1200" b="0" dirty="0"/>
          </a:p>
          <a:p>
            <a:endParaRPr lang="en-GB" sz="1200" b="0" dirty="0"/>
          </a:p>
        </p:txBody>
      </p:sp>
    </p:spTree>
    <p:extLst>
      <p:ext uri="{BB962C8B-B14F-4D97-AF65-F5344CB8AC3E}">
        <p14:creationId xmlns:p14="http://schemas.microsoft.com/office/powerpoint/2010/main" val="3486362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E7AB5-2F2C-64D0-3CB1-AEDE0766C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4560D-208F-950C-0B25-EFB68C601D0C}"/>
              </a:ext>
            </a:extLst>
          </p:cNvPr>
          <p:cNvSpPr>
            <a:spLocks noGrp="1" noRot="1" noChangeAspect="1"/>
          </p:cNvSpPr>
          <p:nvPr>
            <p:ph type="sldImg"/>
          </p:nvPr>
        </p:nvSpPr>
        <p:spPr>
          <a:xfrm>
            <a:off x="685800" y="498475"/>
            <a:ext cx="5486400" cy="3086100"/>
          </a:xfrm>
        </p:spPr>
      </p:sp>
      <p:sp>
        <p:nvSpPr>
          <p:cNvPr id="3" name="Notes Placeholder 2">
            <a:extLst>
              <a:ext uri="{FF2B5EF4-FFF2-40B4-BE49-F238E27FC236}">
                <a16:creationId xmlns:a16="http://schemas.microsoft.com/office/drawing/2014/main" id="{06A068CF-320B-DA1B-9B3F-480CEFBE1F10}"/>
              </a:ext>
            </a:extLst>
          </p:cNvPr>
          <p:cNvSpPr>
            <a:spLocks noGrp="1"/>
          </p:cNvSpPr>
          <p:nvPr>
            <p:ph type="body" idx="1"/>
          </p:nvPr>
        </p:nvSpPr>
        <p:spPr/>
        <p: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200" b="1" dirty="0"/>
              <a:t>DO:</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t>Introduce Sensing and Intuition by sharing that this is how we take in information. </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t>Explain a</a:t>
            </a:r>
            <a:r>
              <a:rPr lang="en-US" sz="1200" b="0" dirty="0">
                <a:solidFill>
                  <a:schemeClr val="tx1"/>
                </a:solidFill>
              </a:rPr>
              <a:t>n individual might prefer Sensing (S). If so, they may like to focus on what is real and actual, take a practical approach, see and remember specifics, want information to be accurate and precise, and trust experience. Or they might prefer Intuition (N) and find it more energizing to focus on patterns and meanings, be imaginative, see and remember overall impressions, explore ambiguity and possibilities, and trust inspiration. Remember, Sensing isn’t “sensitive,” and Intuition isn’t “gut feeling.” Individuals with preferences for Sensing or Intuition, in general, also have distinctly different communication styles.</a:t>
            </a:r>
            <a:endParaRPr lang="en-US" sz="1200" b="0" i="0" kern="120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t>Then continue to the next slide.</a:t>
            </a:r>
          </a:p>
          <a:p>
            <a:endParaRPr lang="en-US" sz="1200" dirty="0"/>
          </a:p>
        </p:txBody>
      </p:sp>
    </p:spTree>
    <p:extLst>
      <p:ext uri="{BB962C8B-B14F-4D97-AF65-F5344CB8AC3E}">
        <p14:creationId xmlns:p14="http://schemas.microsoft.com/office/powerpoint/2010/main" val="2443151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t>THIS SLIDE ANIMATES. CLICK TO REVEAL EACH BULLET.</a:t>
            </a:r>
          </a:p>
          <a:p>
            <a:pPr marL="0" indent="0">
              <a:buFont typeface="Arial" panose="020B0604020202020204" pitchFamily="34" charset="0"/>
              <a:buNone/>
            </a:pPr>
            <a:endParaRPr lang="en-GB" sz="1200" b="1" dirty="0"/>
          </a:p>
          <a:p>
            <a:pPr marL="0" indent="0">
              <a:buFont typeface="Arial" panose="020B0604020202020204" pitchFamily="34" charset="0"/>
              <a:buNone/>
            </a:pPr>
            <a:r>
              <a:rPr lang="en-GB" sz="1200" b="1" dirty="0"/>
              <a:t>DO:</a:t>
            </a:r>
          </a:p>
          <a:p>
            <a:pPr marL="285750" indent="-285750">
              <a:buFont typeface="Arial" panose="020B0604020202020204" pitchFamily="34" charset="0"/>
              <a:buChar char="•"/>
            </a:pPr>
            <a:r>
              <a:rPr lang="en-GB" sz="1200" b="0" dirty="0"/>
              <a:t>Explain the characteristics as outlined on the slide. Provide examples as needed to help participants understand these ideas.</a:t>
            </a:r>
          </a:p>
          <a:p>
            <a:pPr marL="285750" indent="-285750">
              <a:buFont typeface="Arial" panose="020B0604020202020204" pitchFamily="34" charset="0"/>
              <a:buChar char="•"/>
            </a:pPr>
            <a:r>
              <a:rPr lang="en-GB" sz="1200" b="0" dirty="0"/>
              <a:t>Ask if there are any questions before moving on.</a:t>
            </a:r>
          </a:p>
          <a:p>
            <a:endParaRPr lang="en-GB" sz="1200" b="0" dirty="0"/>
          </a:p>
        </p:txBody>
      </p:sp>
    </p:spTree>
    <p:extLst>
      <p:ext uri="{BB962C8B-B14F-4D97-AF65-F5344CB8AC3E}">
        <p14:creationId xmlns:p14="http://schemas.microsoft.com/office/powerpoint/2010/main" val="722381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GB" sz="1200" b="1" dirty="0">
                <a:latin typeface="Open Sans" panose="020B0606030504020204" pitchFamily="34" charset="0"/>
                <a:ea typeface="Open Sans" panose="020B0606030504020204" pitchFamily="34" charset="0"/>
                <a:cs typeface="Open Sans" panose="020B0606030504020204" pitchFamily="34" charset="0"/>
              </a:rPr>
              <a:t>DO:</a:t>
            </a:r>
          </a:p>
          <a:p>
            <a:pPr marL="285750" indent="-285750">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Select a picture to show on the following slide and reveal the slide. </a:t>
            </a:r>
          </a:p>
          <a:p>
            <a:pPr marL="285750" indent="-285750">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Make sure that everyone has some paper and a pen/pencil on hand. (But ask them not to use these until you indicate for them to do so.)</a:t>
            </a:r>
          </a:p>
          <a:p>
            <a:pPr marL="285750" indent="-285750">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Ask people to simply look at the picture that you are about to show them on the screen. </a:t>
            </a:r>
          </a:p>
          <a:p>
            <a:pPr marL="285750" indent="-285750">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Show the picture for approximately 15 seconds before moving to the next slide</a:t>
            </a:r>
          </a:p>
          <a:p>
            <a:endParaRPr lang="en-GB" sz="1200" b="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257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GB" sz="1200" b="1" dirty="0"/>
              <a:t>DO:</a:t>
            </a:r>
          </a:p>
          <a:p>
            <a:pPr marL="285750" indent="-285750">
              <a:buFont typeface="Arial" panose="020B0604020202020204" pitchFamily="34" charset="0"/>
              <a:buChar char="•"/>
            </a:pPr>
            <a:r>
              <a:rPr lang="en-GB" sz="1200" b="0" dirty="0"/>
              <a:t>You may use any picture to which you have the rights for. Here are two samples that you could use. One should be enlarged to take up most/all of the screen.</a:t>
            </a:r>
          </a:p>
          <a:p>
            <a:pPr marL="285750" indent="-285750">
              <a:buFont typeface="Arial" panose="020B0604020202020204" pitchFamily="34" charset="0"/>
              <a:buChar char="•"/>
            </a:pPr>
            <a:r>
              <a:rPr lang="en-GB" sz="1200" b="0" dirty="0"/>
              <a:t>Reveal the slide once you have selected the picture you wish to use.</a:t>
            </a:r>
          </a:p>
          <a:p>
            <a:pPr marL="285750" indent="-285750">
              <a:buFont typeface="Arial" panose="020B0604020202020204" pitchFamily="34" charset="0"/>
              <a:buChar char="•"/>
            </a:pPr>
            <a:r>
              <a:rPr lang="en-GB" sz="1200" b="0" dirty="0"/>
              <a:t>Note that you can ask participants to conduct this exercise again using a second picture. You may want to use a different type of image if conducting it again.</a:t>
            </a:r>
          </a:p>
          <a:p>
            <a:pPr marL="285750" indent="-285750">
              <a:buFont typeface="Arial" panose="020B0604020202020204" pitchFamily="34" charset="0"/>
              <a:buChar char="•"/>
            </a:pPr>
            <a:r>
              <a:rPr lang="en-GB" sz="1200" b="0" dirty="0"/>
              <a:t>When sharing the picture, only provide 15-20 seconds for them to see it.</a:t>
            </a:r>
          </a:p>
        </p:txBody>
      </p:sp>
    </p:spTree>
    <p:extLst>
      <p:ext uri="{BB962C8B-B14F-4D97-AF65-F5344CB8AC3E}">
        <p14:creationId xmlns:p14="http://schemas.microsoft.com/office/powerpoint/2010/main" val="3417491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GB" sz="1200" b="1" dirty="0"/>
              <a:t>THIS SLIDE ANIMATES. CLICK TO REVEAL CONTENT.</a:t>
            </a:r>
          </a:p>
          <a:p>
            <a:endParaRPr lang="en-GB" sz="1200" b="1" dirty="0"/>
          </a:p>
          <a:p>
            <a:r>
              <a:rPr lang="en-GB" sz="1200" b="1" dirty="0"/>
              <a:t>DO:</a:t>
            </a:r>
          </a:p>
          <a:p>
            <a:pPr marL="285750" indent="-285750">
              <a:buFont typeface="Arial" panose="020B0604020202020204" pitchFamily="34" charset="0"/>
              <a:buChar char="•"/>
            </a:pPr>
            <a:r>
              <a:rPr lang="en-GB" sz="1200" b="0" dirty="0"/>
              <a:t>Ask each individual to write about the picture. Give them 1-2 minutes. Look to see when the majority of people have lost energy before you continue.</a:t>
            </a:r>
          </a:p>
          <a:p>
            <a:pPr marL="285750" indent="-285750">
              <a:buFont typeface="Arial" panose="020B0604020202020204" pitchFamily="34" charset="0"/>
              <a:buChar char="•"/>
            </a:pPr>
            <a:r>
              <a:rPr lang="en-GB" sz="1200" b="1" dirty="0"/>
              <a:t>CLICK.</a:t>
            </a:r>
            <a:r>
              <a:rPr lang="en-GB" sz="1200" b="0" dirty="0"/>
              <a:t> Ask them to share what they have written about the picture and to notice differences and similarities. You can prepare groups in advance by mixing up S’s and N’s based on their reported type into small groups of up to six. </a:t>
            </a:r>
          </a:p>
          <a:p>
            <a:pPr marL="285750" indent="-285750">
              <a:buFont typeface="Arial" panose="020B0604020202020204" pitchFamily="34" charset="0"/>
              <a:buChar char="•"/>
            </a:pPr>
            <a:r>
              <a:rPr lang="en-GB" sz="1200" b="0" dirty="0"/>
              <a:t>Give the groups five minutes in breakout rooms. Then bring them back together and debrief on the next slide.</a:t>
            </a:r>
          </a:p>
          <a:p>
            <a:endParaRPr lang="en-GB" sz="1200" b="0" dirty="0"/>
          </a:p>
          <a:p>
            <a:endParaRPr lang="en-GB" sz="1200" b="0" dirty="0"/>
          </a:p>
        </p:txBody>
      </p:sp>
    </p:spTree>
    <p:extLst>
      <p:ext uri="{BB962C8B-B14F-4D97-AF65-F5344CB8AC3E}">
        <p14:creationId xmlns:p14="http://schemas.microsoft.com/office/powerpoint/2010/main" val="2896280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GB" sz="1200" b="1" dirty="0"/>
              <a:t>DO:</a:t>
            </a:r>
          </a:p>
          <a:p>
            <a:pPr marL="285750" indent="-285750">
              <a:buFont typeface="Arial" panose="020B0604020202020204" pitchFamily="34" charset="0"/>
              <a:buChar char="•"/>
            </a:pPr>
            <a:r>
              <a:rPr lang="en-GB" sz="1200" b="0" dirty="0"/>
              <a:t>Review this slide, then ask the groups to make a note of how their opposite approached the task. </a:t>
            </a:r>
          </a:p>
          <a:p>
            <a:pPr marL="285750" indent="-285750">
              <a:buFont typeface="Arial" panose="020B0604020202020204" pitchFamily="34" charset="0"/>
              <a:buChar char="•"/>
            </a:pPr>
            <a:r>
              <a:rPr lang="en-GB" sz="1200" b="0" dirty="0"/>
              <a:t>Ask them to do the exercise again but from the opposite point of view of what they think their preference is. If they are unsure, ask them to chose a mode and see what it feels like using either Sensing or Intuition.</a:t>
            </a:r>
          </a:p>
          <a:p>
            <a:pPr marL="285750" indent="-285750">
              <a:buFont typeface="Arial" panose="020B0604020202020204" pitchFamily="34" charset="0"/>
              <a:buChar char="•"/>
            </a:pPr>
            <a:r>
              <a:rPr lang="en-GB" sz="1200" b="0" dirty="0"/>
              <a:t>Remind them to look at the picture and not to write anything yet. Show another picture for exactly the same amount of time, then get individuals to again write about the picture. </a:t>
            </a:r>
          </a:p>
          <a:p>
            <a:pPr marL="285750" indent="-285750">
              <a:buFont typeface="Arial" panose="020B0604020202020204" pitchFamily="34" charset="0"/>
              <a:buChar char="•"/>
            </a:pPr>
            <a:r>
              <a:rPr lang="en-GB" sz="1200" b="0" dirty="0"/>
              <a:t>When debriefing this time, you do not need to get people back into the breakout groups. Instead, you can just ask how they found the process. You do not need to hear what they wrote, but it is important to know how they found the exercise. Focus on how comfortable it was and what strategies they used to access their opposite preference.</a:t>
            </a:r>
          </a:p>
        </p:txBody>
      </p:sp>
    </p:spTree>
    <p:extLst>
      <p:ext uri="{BB962C8B-B14F-4D97-AF65-F5344CB8AC3E}">
        <p14:creationId xmlns:p14="http://schemas.microsoft.com/office/powerpoint/2010/main" val="4151674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0" dirty="0"/>
              <a:t>If someone’s preference is obvious at this stage, they can make a note of it on page 17 in the workbook. If they are unsure, then they can leave it blank and revisit it at the end.</a:t>
            </a:r>
          </a:p>
          <a:p>
            <a:pPr marL="285750" indent="-285750">
              <a:buFont typeface="Arial" panose="020B0604020202020204" pitchFamily="34" charset="0"/>
              <a:buChar char="•"/>
            </a:pPr>
            <a:r>
              <a:rPr lang="en-GB" sz="1200" b="0" dirty="0"/>
              <a:t>Reminder that we are not revealing the reported type at this stage. We will do that at the end of the four preferences by sending out the reports as part of the best-fit discussions rather than feeding in reported type after each preference pair.</a:t>
            </a:r>
          </a:p>
        </p:txBody>
      </p:sp>
    </p:spTree>
    <p:extLst>
      <p:ext uri="{BB962C8B-B14F-4D97-AF65-F5344CB8AC3E}">
        <p14:creationId xmlns:p14="http://schemas.microsoft.com/office/powerpoint/2010/main" val="80806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498475"/>
            <a:ext cx="4943475" cy="2781300"/>
          </a:xfrm>
        </p:spPr>
      </p:sp>
      <p:sp>
        <p:nvSpPr>
          <p:cNvPr id="3" name="Notes Placeholder 2"/>
          <p:cNvSpPr>
            <a:spLocks noGrp="1"/>
          </p:cNvSpPr>
          <p:nvPr>
            <p:ph type="body" idx="1"/>
          </p:nvPr>
        </p:nvSpPr>
        <p:spPr>
          <a:xfrm>
            <a:off x="266700" y="3390900"/>
            <a:ext cx="6419850" cy="4897315"/>
          </a:xfrm>
          <a:solidFill>
            <a:schemeClr val="bg1"/>
          </a:solidFill>
        </p:spPr>
        <p:txBody>
          <a:bodyPr numCol="2"/>
          <a:lstStyle/>
          <a:p>
            <a:r>
              <a:rPr lang="en-GB" sz="1100" b="0" dirty="0"/>
              <a:t>This hidden slide explains the conditions of The Myers-Briggs Company giving these PowerPoint slides away to you. </a:t>
            </a:r>
          </a:p>
          <a:p>
            <a:endParaRPr lang="en-GB" sz="1100" b="0" dirty="0"/>
          </a:p>
          <a:p>
            <a:r>
              <a:rPr lang="en-GB" sz="1100" b="0">
                <a:latin typeface="Open Sans"/>
                <a:ea typeface="Open Sans"/>
                <a:cs typeface="Open Sans"/>
              </a:rPr>
              <a:t>As qualified practitioners, you are part of the MBTI community, which stands for high standards and ethical use. We trust you to be MBTI advocates and to use these materials in ethical ways for the purpose of helping others understand more about themselves. Because we are allowing free access to the slides, practitioners have a responsibility to ensure nothing gets added to them that is unethical (e.g., about using the MBTI in selection) or inaccurate. By using these slides, you are signing up to The Myers-Briggs Company’s ethical use policy mentioned in the slide, which is available to view on our website (Legal Notices). This covers: abiding by the recommended admin guidelines; data protection; confidentiality; qualifications; provision of feedback; equal opportunities; and copyright infringement.</a:t>
            </a:r>
          </a:p>
          <a:p>
            <a:endParaRPr lang="en-GB" sz="1100" b="0" dirty="0"/>
          </a:p>
          <a:p>
            <a:r>
              <a:rPr lang="en-GB" sz="1100" b="0" dirty="0"/>
              <a:t>Practitioners should not pass these slides on to unqualified parties. This includes participants in a workshop you are running. If these participants ask for the slides, they can be given printouts or a .</a:t>
            </a:r>
            <a:r>
              <a:rPr lang="en-GB" sz="1100" b="0" dirty="0" err="1"/>
              <a:t>pps</a:t>
            </a:r>
            <a:r>
              <a:rPr lang="en-GB" sz="1100" b="0" dirty="0"/>
              <a:t> version (i.e., non-editable slides created by using “save as” on the file to create a PowerPoint Show).</a:t>
            </a:r>
          </a:p>
          <a:p>
            <a:endParaRPr lang="en-GB" sz="1100" b="0" dirty="0"/>
          </a:p>
          <a:p>
            <a:r>
              <a:rPr lang="en-GB" sz="1100" b="0" dirty="0"/>
              <a:t>The copyright statement should remain on the slide, regardless of what the practitioner does with it. Practitioners should acknowledge The Myers-Briggs Company as the source in any materials they create from our content.</a:t>
            </a:r>
          </a:p>
          <a:p>
            <a:r>
              <a:rPr lang="en-GB" sz="1100" b="0" dirty="0"/>
              <a:t> </a:t>
            </a:r>
          </a:p>
          <a:p>
            <a:r>
              <a:rPr lang="en-GB" sz="1100" b="0" dirty="0"/>
              <a:t>Your own corporate logos or branding can be added. And you can copy and paste the slides into your own corporate template if you wish.</a:t>
            </a:r>
          </a:p>
          <a:p>
            <a:endParaRPr lang="en-GB" sz="1100" b="0" dirty="0"/>
          </a:p>
          <a:p>
            <a:endParaRPr lang="en-GB" sz="1100" b="0" dirty="0"/>
          </a:p>
        </p:txBody>
      </p:sp>
    </p:spTree>
    <p:extLst>
      <p:ext uri="{BB962C8B-B14F-4D97-AF65-F5344CB8AC3E}">
        <p14:creationId xmlns:p14="http://schemas.microsoft.com/office/powerpoint/2010/main" val="4214176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0" dirty="0"/>
              <a:t>You can use this slide as a moment to pause for reflection and ask participants to capture their thoughts about how they use this preference and where they might have already identified some areas for development.</a:t>
            </a:r>
          </a:p>
          <a:p>
            <a:pPr marL="285750" indent="-285750">
              <a:buFont typeface="Arial" panose="020B0604020202020204" pitchFamily="34" charset="0"/>
              <a:buChar char="•"/>
            </a:pPr>
            <a:r>
              <a:rPr lang="en-GB" sz="1200" b="0" dirty="0"/>
              <a:t>This concludes the S-N overview. It is now time to move to the next pair.</a:t>
            </a:r>
          </a:p>
          <a:p>
            <a:endParaRPr lang="en-US" sz="1200" dirty="0"/>
          </a:p>
        </p:txBody>
      </p:sp>
    </p:spTree>
    <p:extLst>
      <p:ext uri="{BB962C8B-B14F-4D97-AF65-F5344CB8AC3E}">
        <p14:creationId xmlns:p14="http://schemas.microsoft.com/office/powerpoint/2010/main" val="52965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2C64-FB82-5C16-576E-35E3574FF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4EDA3-3E1C-854C-FAF9-7BC2A4794D3F}"/>
              </a:ext>
            </a:extLst>
          </p:cNvPr>
          <p:cNvSpPr>
            <a:spLocks noGrp="1" noRot="1" noChangeAspect="1"/>
          </p:cNvSpPr>
          <p:nvPr>
            <p:ph type="sldImg"/>
          </p:nvPr>
        </p:nvSpPr>
        <p:spPr>
          <a:xfrm>
            <a:off x="685800" y="498475"/>
            <a:ext cx="5486400" cy="3086100"/>
          </a:xfrm>
        </p:spPr>
      </p:sp>
      <p:sp>
        <p:nvSpPr>
          <p:cNvPr id="3" name="Notes Placeholder 2">
            <a:extLst>
              <a:ext uri="{FF2B5EF4-FFF2-40B4-BE49-F238E27FC236}">
                <a16:creationId xmlns:a16="http://schemas.microsoft.com/office/drawing/2014/main" id="{534CB1E4-A866-386B-6592-CA2F0A21EBE3}"/>
              </a:ext>
            </a:extLst>
          </p:cNvPr>
          <p:cNvSpPr>
            <a:spLocks noGrp="1"/>
          </p:cNvSpPr>
          <p:nvPr>
            <p:ph type="body" idx="1"/>
          </p:nvPr>
        </p:nvSpPr>
        <p:spPr/>
        <p: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200" b="1" dirty="0"/>
              <a:t>DO</a:t>
            </a:r>
          </a:p>
          <a:p>
            <a:pPr marL="171450" marR="0" lvl="0" indent="-1714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t>Introduce Thinking and Feeling by sharing that this is how we make decisions and come to conclusions. </a:t>
            </a:r>
          </a:p>
          <a:p>
            <a:pPr marL="171450" marR="0" lvl="0" indent="-1714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t>Explain an individual might prefer Thinking (T). If so, they’ll likely be analytical, reasonable, guided by objective logic, focused on cause and effect, consistent, and fair. They want everyone to be treated equally. Or they might prefer Feeling (F), in which case they are likely compassionate, guided by personal and social values, focused on the impact on people, empathetic, consistent, and fair. They want everyone to be treated as an individual. Remember, those who prefer Thinking “feel,” and those who prefer Feeling “think.”</a:t>
            </a:r>
          </a:p>
          <a:p>
            <a:pPr marL="171450" marR="0" lvl="0" indent="-1714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t>Then continue to the next slide.</a:t>
            </a:r>
          </a:p>
          <a:p>
            <a:endParaRPr lang="en-US" sz="1200" dirty="0"/>
          </a:p>
        </p:txBody>
      </p:sp>
    </p:spTree>
    <p:extLst>
      <p:ext uri="{BB962C8B-B14F-4D97-AF65-F5344CB8AC3E}">
        <p14:creationId xmlns:p14="http://schemas.microsoft.com/office/powerpoint/2010/main" val="2647604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t>THIS SLIDE ANIMATES. CLICK TO REVEAL EACH BULLET.</a:t>
            </a:r>
          </a:p>
          <a:p>
            <a:pPr marL="285750" indent="-285750">
              <a:buFont typeface="Arial" panose="020B0604020202020204" pitchFamily="34" charset="0"/>
              <a:buChar char="•"/>
            </a:pPr>
            <a:r>
              <a:rPr lang="en-GB" sz="1200" b="0" dirty="0"/>
              <a:t>Explain the characteristics as outlined on the slide. Provide examples as needed to help participants understand these ideas.</a:t>
            </a:r>
          </a:p>
          <a:p>
            <a:pPr marL="285750" indent="-285750">
              <a:buFont typeface="Arial" panose="020B0604020202020204" pitchFamily="34" charset="0"/>
              <a:buChar char="•"/>
            </a:pPr>
            <a:r>
              <a:rPr lang="en-GB" sz="1200" b="0" dirty="0"/>
              <a:t>Ask if there are any questions before moving on.</a:t>
            </a:r>
          </a:p>
          <a:p>
            <a:endParaRPr lang="en-GB" sz="1200" b="0" dirty="0"/>
          </a:p>
        </p:txBody>
      </p:sp>
    </p:spTree>
    <p:extLst>
      <p:ext uri="{BB962C8B-B14F-4D97-AF65-F5344CB8AC3E}">
        <p14:creationId xmlns:p14="http://schemas.microsoft.com/office/powerpoint/2010/main" val="3303251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eaLnBrk="1" hangingPunct="1"/>
            <a:r>
              <a:rPr lang="en-GB" altLang="en-US" sz="1200" b="1" dirty="0">
                <a:latin typeface="Open Sans" panose="020B0606030504020204" pitchFamily="34" charset="0"/>
                <a:ea typeface="Open Sans" panose="020B0606030504020204" pitchFamily="34" charset="0"/>
                <a:cs typeface="Open Sans" panose="020B0606030504020204" pitchFamily="34" charset="0"/>
              </a:rPr>
              <a:t>DO:</a:t>
            </a:r>
          </a:p>
          <a:p>
            <a:pPr marL="285750" indent="-285750" eaLnBrk="1" hangingPunct="1">
              <a:buFont typeface="Arial" panose="020B0604020202020204" pitchFamily="34" charset="0"/>
              <a:buChar char="•"/>
            </a:pPr>
            <a:r>
              <a:rPr lang="en-GB" altLang="en-US" sz="1200" b="0" dirty="0">
                <a:latin typeface="Open Sans" panose="020B0606030504020204" pitchFamily="34" charset="0"/>
                <a:ea typeface="Open Sans" panose="020B0606030504020204" pitchFamily="34" charset="0"/>
                <a:cs typeface="Open Sans" panose="020B0606030504020204" pitchFamily="34" charset="0"/>
              </a:rPr>
              <a:t>Ask participants to indicate which preference resonates more for them at this stage using the chat. Divide the group into those with a preference for Thinking and those who prefer Feeling. Form them into groups of between four to six and create break-out rooms. Those still uncertain of their preference should move into one of the groups (whichever they would like to explore for now).</a:t>
            </a:r>
          </a:p>
          <a:p>
            <a:pPr marL="285750" indent="-285750" eaLnBrk="1" hangingPunct="1">
              <a:buFont typeface="Arial" panose="020B0604020202020204" pitchFamily="34" charset="0"/>
              <a:buChar char="•"/>
            </a:pPr>
            <a:r>
              <a:rPr lang="en-GB" altLang="en-US" sz="1200" b="0" dirty="0">
                <a:latin typeface="Open Sans" panose="020B0606030504020204" pitchFamily="34" charset="0"/>
                <a:ea typeface="Open Sans" panose="020B0606030504020204" pitchFamily="34" charset="0"/>
                <a:cs typeface="Open Sans" panose="020B0606030504020204" pitchFamily="34" charset="0"/>
              </a:rPr>
              <a:t>Ask groups to prepare responses to each question. Take note of this. </a:t>
            </a:r>
          </a:p>
          <a:p>
            <a:pPr marL="285750" indent="-285750" eaLnBrk="1" hangingPunct="1">
              <a:buFont typeface="Arial" panose="020B0604020202020204" pitchFamily="34" charset="0"/>
              <a:buChar char="•"/>
            </a:pPr>
            <a:r>
              <a:rPr lang="en-GB" altLang="en-US" sz="1200" b="0" dirty="0">
                <a:latin typeface="Open Sans" panose="020B0606030504020204" pitchFamily="34" charset="0"/>
                <a:ea typeface="Open Sans" panose="020B0606030504020204" pitchFamily="34" charset="0"/>
                <a:cs typeface="Open Sans" panose="020B0606030504020204" pitchFamily="34" charset="0"/>
              </a:rPr>
              <a:t>Allow 10 minutes for this, then bring them back into the main session to debrief what is on the next slide.</a:t>
            </a:r>
          </a:p>
          <a:p>
            <a:pPr eaLnBrk="1" hangingPunct="1"/>
            <a:endParaRPr lang="en-GB" altLang="en-US" sz="1200" b="0" dirty="0">
              <a:latin typeface="Open Sans" panose="020B0606030504020204" pitchFamily="34" charset="0"/>
              <a:ea typeface="Open Sans" panose="020B0606030504020204" pitchFamily="34" charset="0"/>
              <a:cs typeface="Open Sans" panose="020B0606030504020204" pitchFamily="34" charset="0"/>
            </a:endParaRPr>
          </a:p>
          <a:p>
            <a:endParaRPr lang="en-GB" sz="1200" b="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38910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B7F25-D6B5-B46A-5000-857357B25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6FA4B-6138-D156-732A-0F697B2EFE6F}"/>
              </a:ext>
            </a:extLst>
          </p:cNvPr>
          <p:cNvSpPr>
            <a:spLocks noGrp="1" noRot="1" noChangeAspect="1"/>
          </p:cNvSpPr>
          <p:nvPr>
            <p:ph type="sldImg"/>
          </p:nvPr>
        </p:nvSpPr>
        <p:spPr>
          <a:xfrm>
            <a:off x="685800" y="498475"/>
            <a:ext cx="5486400" cy="3086100"/>
          </a:xfrm>
        </p:spPr>
      </p:sp>
      <p:sp>
        <p:nvSpPr>
          <p:cNvPr id="3" name="Notes Placeholder 2">
            <a:extLst>
              <a:ext uri="{FF2B5EF4-FFF2-40B4-BE49-F238E27FC236}">
                <a16:creationId xmlns:a16="http://schemas.microsoft.com/office/drawing/2014/main" id="{26C5B784-5386-52E1-D4F8-C7FEBA0C261F}"/>
              </a:ext>
            </a:extLst>
          </p:cNvPr>
          <p:cNvSpPr>
            <a:spLocks noGrp="1"/>
          </p:cNvSpPr>
          <p:nvPr>
            <p:ph type="body" idx="1"/>
          </p:nvPr>
        </p:nvSpPr>
        <p:spPr>
          <a:xfrm>
            <a:off x="685800" y="3845169"/>
            <a:ext cx="5695950" cy="4443046"/>
          </a:xfrm>
          <a:solidFill>
            <a:schemeClr val="bg1"/>
          </a:solidFill>
        </p:spPr>
        <p:txBody>
          <a:bodyPr numCol="2"/>
          <a:lstStyle/>
          <a:p>
            <a:pPr>
              <a:lnSpc>
                <a:spcPct val="100000"/>
              </a:lnSpc>
            </a:pPr>
            <a:r>
              <a:rPr lang="en-GB" sz="1050" b="1" dirty="0"/>
              <a:t>THIS SLIDE ANIMATES. CLICK TO REVEAL CONTENT.</a:t>
            </a:r>
          </a:p>
          <a:p>
            <a:pPr marL="285750" indent="-285750">
              <a:lnSpc>
                <a:spcPct val="100000"/>
              </a:lnSpc>
              <a:buFont typeface="Arial" panose="020B0604020202020204" pitchFamily="34" charset="0"/>
              <a:buChar char="•"/>
            </a:pPr>
            <a:r>
              <a:rPr lang="en-GB" altLang="en-US" sz="1050" b="0" dirty="0">
                <a:latin typeface="Open Sans" panose="020B0606030504020204" pitchFamily="34" charset="0"/>
                <a:ea typeface="Open Sans" panose="020B0606030504020204" pitchFamily="34" charset="0"/>
                <a:cs typeface="Open Sans" panose="020B0606030504020204" pitchFamily="34" charset="0"/>
              </a:rPr>
              <a:t>Ask a spokesperson from each group to share their notes from their discussion. Draw out the learning, making sure that you have highlighted what we would expect to see as the differences between these 2 preferences and then summarize notes below.</a:t>
            </a:r>
          </a:p>
          <a:p>
            <a:pPr marL="285750" indent="-285750">
              <a:lnSpc>
                <a:spcPct val="100000"/>
              </a:lnSpc>
              <a:buFont typeface="Arial" panose="020B0604020202020204" pitchFamily="34" charset="0"/>
              <a:buChar char="•"/>
            </a:pPr>
            <a:endParaRPr lang="en-GB" sz="1050" b="1" dirty="0"/>
          </a:p>
          <a:p>
            <a:pPr>
              <a:lnSpc>
                <a:spcPct val="100000"/>
              </a:lnSpc>
            </a:pPr>
            <a:r>
              <a:rPr lang="en-GB" sz="1050" b="1" dirty="0"/>
              <a:t>{Click to reveal this information} Thinking preferences may say:</a:t>
            </a:r>
          </a:p>
          <a:p>
            <a:pPr>
              <a:lnSpc>
                <a:spcPct val="100000"/>
              </a:lnSpc>
            </a:pPr>
            <a:r>
              <a:rPr lang="en-GB" sz="1050" b="0" dirty="0"/>
              <a:t>Recognized/appreciated for?</a:t>
            </a:r>
          </a:p>
          <a:p>
            <a:pPr marL="285750" indent="-285750">
              <a:lnSpc>
                <a:spcPct val="100000"/>
              </a:lnSpc>
              <a:buFont typeface="Arial" panose="020B0604020202020204" pitchFamily="34" charset="0"/>
              <a:buChar char="•"/>
            </a:pPr>
            <a:r>
              <a:rPr lang="en-GB" sz="1050" b="0" dirty="0"/>
              <a:t>Prefer the word “recognized” for a job well done (outcome); </a:t>
            </a:r>
          </a:p>
          <a:p>
            <a:pPr marL="285750" indent="-285750">
              <a:lnSpc>
                <a:spcPct val="100000"/>
              </a:lnSpc>
              <a:buFont typeface="Arial" panose="020B0604020202020204" pitchFamily="34" charset="0"/>
              <a:buChar char="•"/>
            </a:pPr>
            <a:r>
              <a:rPr lang="en-GB" sz="1050" b="0" dirty="0"/>
              <a:t>An average job = we feel insulted</a:t>
            </a:r>
          </a:p>
          <a:p>
            <a:pPr marL="285750" indent="-285750">
              <a:lnSpc>
                <a:spcPct val="100000"/>
              </a:lnSpc>
              <a:buFont typeface="Arial" panose="020B0604020202020204" pitchFamily="34" charset="0"/>
              <a:buChar char="•"/>
            </a:pPr>
            <a:r>
              <a:rPr lang="en-GB" sz="1050" b="0" dirty="0"/>
              <a:t>Task‐oriented achievements</a:t>
            </a:r>
          </a:p>
          <a:p>
            <a:pPr>
              <a:lnSpc>
                <a:spcPct val="100000"/>
              </a:lnSpc>
            </a:pPr>
            <a:r>
              <a:rPr lang="en-GB" sz="1050" b="0" dirty="0"/>
              <a:t>How recognized/appreciated?</a:t>
            </a:r>
          </a:p>
          <a:p>
            <a:pPr marL="285750" indent="-285750">
              <a:lnSpc>
                <a:spcPct val="100000"/>
              </a:lnSpc>
              <a:buFont typeface="Arial" panose="020B0604020202020204" pitchFamily="34" charset="0"/>
              <a:buChar char="•"/>
            </a:pPr>
            <a:r>
              <a:rPr lang="en-GB" sz="1050" b="0" dirty="0"/>
              <a:t>By someone we respect</a:t>
            </a:r>
          </a:p>
          <a:p>
            <a:pPr marL="285750" indent="-285750">
              <a:lnSpc>
                <a:spcPct val="100000"/>
              </a:lnSpc>
              <a:buFont typeface="Arial" panose="020B0604020202020204" pitchFamily="34" charset="0"/>
              <a:buChar char="•"/>
            </a:pPr>
            <a:r>
              <a:rPr lang="en-GB" sz="1050" b="0" dirty="0"/>
              <a:t>Not too effusively</a:t>
            </a:r>
          </a:p>
          <a:p>
            <a:pPr marL="285750" indent="-285750">
              <a:lnSpc>
                <a:spcPct val="100000"/>
              </a:lnSpc>
              <a:buFont typeface="Arial" panose="020B0604020202020204" pitchFamily="34" charset="0"/>
              <a:buChar char="•"/>
            </a:pPr>
            <a:r>
              <a:rPr lang="en-GB" sz="1050" b="0" dirty="0"/>
              <a:t>Money (or other objective measure of effectiveness)</a:t>
            </a:r>
          </a:p>
          <a:p>
            <a:pPr marL="285750" indent="-285750">
              <a:lnSpc>
                <a:spcPct val="100000"/>
              </a:lnSpc>
              <a:buFont typeface="Arial" panose="020B0604020202020204" pitchFamily="34" charset="0"/>
              <a:buChar char="•"/>
            </a:pPr>
            <a:r>
              <a:rPr lang="en-GB" sz="1050" b="0" dirty="0"/>
              <a:t>Being given a larger project</a:t>
            </a:r>
          </a:p>
          <a:p>
            <a:pPr>
              <a:lnSpc>
                <a:spcPct val="100000"/>
              </a:lnSpc>
            </a:pPr>
            <a:r>
              <a:rPr lang="en-GB" sz="1050" b="0" dirty="0"/>
              <a:t>What if not recognized/appreciated?</a:t>
            </a:r>
          </a:p>
          <a:p>
            <a:pPr marL="285750" indent="-285750">
              <a:lnSpc>
                <a:spcPct val="100000"/>
              </a:lnSpc>
              <a:buFont typeface="Arial" panose="020B0604020202020204" pitchFamily="34" charset="0"/>
              <a:buChar char="•"/>
            </a:pPr>
            <a:r>
              <a:rPr lang="en-GB" sz="1050" b="0" dirty="0"/>
              <a:t>Angry, annoyed </a:t>
            </a:r>
          </a:p>
          <a:p>
            <a:pPr marL="285750" indent="-285750">
              <a:lnSpc>
                <a:spcPct val="100000"/>
              </a:lnSpc>
              <a:buFont typeface="Arial" panose="020B0604020202020204" pitchFamily="34" charset="0"/>
              <a:buChar char="•"/>
            </a:pPr>
            <a:r>
              <a:rPr lang="en-GB" sz="1050" b="0" dirty="0"/>
              <a:t>Distancing (I’ll show them) </a:t>
            </a:r>
          </a:p>
          <a:p>
            <a:pPr marL="285750" indent="-285750">
              <a:lnSpc>
                <a:spcPct val="100000"/>
              </a:lnSpc>
              <a:buFont typeface="Arial" panose="020B0604020202020204" pitchFamily="34" charset="0"/>
              <a:buChar char="•"/>
            </a:pPr>
            <a:r>
              <a:rPr lang="en-GB" sz="1050" b="0" dirty="0"/>
              <a:t>Reduced input </a:t>
            </a:r>
          </a:p>
          <a:p>
            <a:pPr marL="285750" indent="-285750">
              <a:lnSpc>
                <a:spcPct val="100000"/>
              </a:lnSpc>
              <a:buFont typeface="Arial" panose="020B0604020202020204" pitchFamily="34" charset="0"/>
              <a:buChar char="•"/>
            </a:pPr>
            <a:r>
              <a:rPr lang="en-GB" sz="1050" b="0" dirty="0"/>
              <a:t>It is their problem; they are wrong </a:t>
            </a:r>
          </a:p>
          <a:p>
            <a:pPr marL="285750" indent="-285750">
              <a:lnSpc>
                <a:spcPct val="100000"/>
              </a:lnSpc>
              <a:buFont typeface="Arial" panose="020B0604020202020204" pitchFamily="34" charset="0"/>
              <a:buChar char="•"/>
            </a:pPr>
            <a:r>
              <a:rPr lang="en-GB" sz="1050" b="0" dirty="0"/>
              <a:t>Find source of non‐recognition and find out why</a:t>
            </a:r>
          </a:p>
          <a:p>
            <a:pPr marL="285750" indent="-285750">
              <a:lnSpc>
                <a:spcPct val="100000"/>
              </a:lnSpc>
              <a:buFont typeface="Arial" panose="020B0604020202020204" pitchFamily="34" charset="0"/>
              <a:buChar char="•"/>
            </a:pPr>
            <a:endParaRPr lang="en-GB" sz="1050" b="1" dirty="0"/>
          </a:p>
          <a:p>
            <a:pPr>
              <a:lnSpc>
                <a:spcPct val="100000"/>
              </a:lnSpc>
            </a:pPr>
            <a:r>
              <a:rPr lang="en-GB" sz="1050" b="1" dirty="0"/>
              <a:t>{Click to reveal this information} Feeling preferences may say:</a:t>
            </a:r>
          </a:p>
          <a:p>
            <a:pPr>
              <a:lnSpc>
                <a:spcPct val="100000"/>
              </a:lnSpc>
            </a:pPr>
            <a:r>
              <a:rPr lang="en-GB" sz="1050" b="0" dirty="0"/>
              <a:t>Recognized/appreciated for?</a:t>
            </a:r>
          </a:p>
          <a:p>
            <a:pPr marL="285750" indent="-285750">
              <a:lnSpc>
                <a:spcPct val="100000"/>
              </a:lnSpc>
              <a:buFont typeface="Arial" panose="020B0604020202020204" pitchFamily="34" charset="0"/>
              <a:buChar char="•"/>
            </a:pPr>
            <a:r>
              <a:rPr lang="en-GB" sz="1050" b="0" dirty="0"/>
              <a:t>Prefer the word “appreciated” </a:t>
            </a:r>
          </a:p>
          <a:p>
            <a:pPr marL="285750" indent="-285750">
              <a:lnSpc>
                <a:spcPct val="100000"/>
              </a:lnSpc>
              <a:buFont typeface="Arial" panose="020B0604020202020204" pitchFamily="34" charset="0"/>
              <a:buChar char="•"/>
            </a:pPr>
            <a:r>
              <a:rPr lang="en-GB" sz="1050" b="0" dirty="0"/>
              <a:t>Our personal contribution</a:t>
            </a:r>
          </a:p>
          <a:p>
            <a:pPr marL="285750" indent="-285750">
              <a:lnSpc>
                <a:spcPct val="100000"/>
              </a:lnSpc>
              <a:buFont typeface="Arial" panose="020B0604020202020204" pitchFamily="34" charset="0"/>
              <a:buChar char="•"/>
            </a:pPr>
            <a:r>
              <a:rPr lang="en-GB" sz="1050" b="0" dirty="0"/>
              <a:t>Making a difference because of who we are</a:t>
            </a:r>
          </a:p>
          <a:p>
            <a:pPr marL="285750" indent="-285750">
              <a:lnSpc>
                <a:spcPct val="100000"/>
              </a:lnSpc>
              <a:buFont typeface="Arial" panose="020B0604020202020204" pitchFamily="34" charset="0"/>
              <a:buChar char="•"/>
            </a:pPr>
            <a:r>
              <a:rPr lang="en-GB" sz="1050" b="0" dirty="0"/>
              <a:t>Helping others practically (Sensing) or in their development (Intuition)</a:t>
            </a:r>
          </a:p>
          <a:p>
            <a:pPr>
              <a:lnSpc>
                <a:spcPct val="100000"/>
              </a:lnSpc>
            </a:pPr>
            <a:r>
              <a:rPr lang="en-GB" sz="1050" b="0" dirty="0"/>
              <a:t>How recognized/appreciated?</a:t>
            </a:r>
          </a:p>
          <a:p>
            <a:pPr marL="285750" indent="-285750">
              <a:lnSpc>
                <a:spcPct val="100000"/>
              </a:lnSpc>
              <a:buFont typeface="Arial" panose="020B0604020202020204" pitchFamily="34" charset="0"/>
              <a:buChar char="•"/>
            </a:pPr>
            <a:r>
              <a:rPr lang="en-GB" sz="1050" b="0" dirty="0"/>
              <a:t>Personal and genuine thanks</a:t>
            </a:r>
          </a:p>
          <a:p>
            <a:pPr marL="285750" indent="-285750">
              <a:lnSpc>
                <a:spcPct val="100000"/>
              </a:lnSpc>
              <a:buFont typeface="Arial" panose="020B0604020202020204" pitchFamily="34" charset="0"/>
              <a:buChar char="•"/>
            </a:pPr>
            <a:r>
              <a:rPr lang="en-GB" sz="1050" b="0" dirty="0"/>
              <a:t>We like plenty of appreciation</a:t>
            </a:r>
          </a:p>
          <a:p>
            <a:pPr marL="285750" indent="-285750">
              <a:lnSpc>
                <a:spcPct val="100000"/>
              </a:lnSpc>
              <a:buFont typeface="Arial" panose="020B0604020202020204" pitchFamily="34" charset="0"/>
              <a:buChar char="•"/>
            </a:pPr>
            <a:r>
              <a:rPr lang="en-GB" sz="1050" b="0" dirty="0"/>
              <a:t>Must be sincere; can easily detect insincerity</a:t>
            </a:r>
          </a:p>
          <a:p>
            <a:pPr marL="285750" indent="-285750">
              <a:lnSpc>
                <a:spcPct val="100000"/>
              </a:lnSpc>
              <a:buFont typeface="Arial" panose="020B0604020202020204" pitchFamily="34" charset="0"/>
              <a:buChar char="•"/>
            </a:pPr>
            <a:r>
              <a:rPr lang="en-GB" sz="1050" b="0" dirty="0"/>
              <a:t>Tokens and gestures often appreciated more than money (but more money is nice!)</a:t>
            </a:r>
          </a:p>
          <a:p>
            <a:pPr>
              <a:lnSpc>
                <a:spcPct val="100000"/>
              </a:lnSpc>
            </a:pPr>
            <a:r>
              <a:rPr lang="en-GB" sz="1050" b="0" dirty="0"/>
              <a:t>What if not recognized/appreciated?</a:t>
            </a:r>
          </a:p>
          <a:p>
            <a:pPr marL="285750" indent="-285750">
              <a:lnSpc>
                <a:spcPct val="100000"/>
              </a:lnSpc>
              <a:buFont typeface="Arial" panose="020B0604020202020204" pitchFamily="34" charset="0"/>
              <a:buChar char="•"/>
            </a:pPr>
            <a:r>
              <a:rPr lang="en-GB" sz="1050" b="0" dirty="0"/>
              <a:t>Hurt, demotivated, loss of confidence</a:t>
            </a:r>
          </a:p>
          <a:p>
            <a:pPr marL="285750" indent="-285750">
              <a:lnSpc>
                <a:spcPct val="100000"/>
              </a:lnSpc>
              <a:buFont typeface="Arial" panose="020B0604020202020204" pitchFamily="34" charset="0"/>
              <a:buChar char="•"/>
            </a:pPr>
            <a:r>
              <a:rPr lang="en-GB" sz="1050" b="0" dirty="0"/>
              <a:t>“What did I do wrong?” </a:t>
            </a:r>
          </a:p>
          <a:p>
            <a:pPr marL="285750" indent="-285750">
              <a:lnSpc>
                <a:spcPct val="100000"/>
              </a:lnSpc>
              <a:buFont typeface="Arial" panose="020B0604020202020204" pitchFamily="34" charset="0"/>
              <a:buChar char="•"/>
            </a:pPr>
            <a:r>
              <a:rPr lang="en-GB" sz="1050" b="0" dirty="0"/>
              <a:t>Lack of appreciation can affect Feeling types profoundly</a:t>
            </a:r>
          </a:p>
        </p:txBody>
      </p:sp>
    </p:spTree>
    <p:extLst>
      <p:ext uri="{BB962C8B-B14F-4D97-AF65-F5344CB8AC3E}">
        <p14:creationId xmlns:p14="http://schemas.microsoft.com/office/powerpoint/2010/main" val="2587471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0" dirty="0"/>
              <a:t>If someone’s preference is obvious at this stage, they can write it down on page 23 in their workbook. If they are unsure, they can leave it blank and revisit it at the end.</a:t>
            </a:r>
          </a:p>
          <a:p>
            <a:pPr marL="285750" indent="-285750">
              <a:buFont typeface="Arial" panose="020B0604020202020204" pitchFamily="34" charset="0"/>
              <a:buChar char="•"/>
            </a:pPr>
            <a:r>
              <a:rPr lang="en-GB" sz="1200" b="0" dirty="0"/>
              <a:t>Reminder that we are not revealing the reported type at this stage. We will do that at the end of the four preferences by sending out the reports as part of the best-fit discussions rather than feeding in reported type after each preference pair.</a:t>
            </a:r>
          </a:p>
          <a:p>
            <a:endParaRPr lang="en-US" sz="1200" dirty="0"/>
          </a:p>
        </p:txBody>
      </p:sp>
    </p:spTree>
    <p:extLst>
      <p:ext uri="{BB962C8B-B14F-4D97-AF65-F5344CB8AC3E}">
        <p14:creationId xmlns:p14="http://schemas.microsoft.com/office/powerpoint/2010/main" val="2938636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GB" sz="1200" b="1" dirty="0"/>
              <a:t>DO:</a:t>
            </a:r>
          </a:p>
          <a:p>
            <a:pPr marL="285750" indent="-285750">
              <a:buFont typeface="Arial" panose="020B0604020202020204" pitchFamily="34" charset="0"/>
              <a:buChar char="•"/>
            </a:pPr>
            <a:r>
              <a:rPr lang="en-GB" sz="1200" b="0" dirty="0"/>
              <a:t>You can use this slide as a moment to pause for reflection. Ask participants to capture their thoughts about how they use this preference and where they might have already identified some areas for development.</a:t>
            </a:r>
          </a:p>
          <a:p>
            <a:pPr marL="285750" indent="-285750">
              <a:buFont typeface="Arial" panose="020B0604020202020204" pitchFamily="34" charset="0"/>
              <a:buChar char="•"/>
            </a:pPr>
            <a:r>
              <a:rPr lang="en-GB" sz="1200" b="0" dirty="0"/>
              <a:t>This concludes the T–F overview. It is now time to move to the final pair.</a:t>
            </a:r>
          </a:p>
          <a:p>
            <a:endParaRPr lang="en-US" sz="1200" dirty="0"/>
          </a:p>
        </p:txBody>
      </p:sp>
    </p:spTree>
    <p:extLst>
      <p:ext uri="{BB962C8B-B14F-4D97-AF65-F5344CB8AC3E}">
        <p14:creationId xmlns:p14="http://schemas.microsoft.com/office/powerpoint/2010/main" val="1517437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6D284-D6A7-A96F-479A-A6D7C886B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065EB-B3B5-6D07-E002-EEAD89B51117}"/>
              </a:ext>
            </a:extLst>
          </p:cNvPr>
          <p:cNvSpPr>
            <a:spLocks noGrp="1" noRot="1" noChangeAspect="1"/>
          </p:cNvSpPr>
          <p:nvPr>
            <p:ph type="sldImg"/>
          </p:nvPr>
        </p:nvSpPr>
        <p:spPr>
          <a:xfrm>
            <a:off x="685800" y="498475"/>
            <a:ext cx="5486400" cy="3086100"/>
          </a:xfrm>
        </p:spPr>
      </p:sp>
      <p:sp>
        <p:nvSpPr>
          <p:cNvPr id="3" name="Notes Placeholder 2">
            <a:extLst>
              <a:ext uri="{FF2B5EF4-FFF2-40B4-BE49-F238E27FC236}">
                <a16:creationId xmlns:a16="http://schemas.microsoft.com/office/drawing/2014/main" id="{AC9B04D4-D093-D477-8F36-2741084D3F08}"/>
              </a:ext>
            </a:extLst>
          </p:cNvPr>
          <p:cNvSpPr>
            <a:spLocks noGrp="1"/>
          </p:cNvSpPr>
          <p:nvPr>
            <p:ph type="body" idx="1"/>
          </p:nvPr>
        </p:nvSpPr>
        <p:spPr/>
        <p:txBody>
          <a:bodyPr/>
          <a:lstStyle/>
          <a:p>
            <a:pPr marL="0" marR="0" lvl="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lang="en-US" sz="1200" b="1" dirty="0"/>
              <a:t>DO:</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t>Introduce Judging and Perceiving by sharing that this is how we approach the outside world. </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t>Explain a</a:t>
            </a:r>
            <a:r>
              <a:rPr lang="en-US" sz="1200" b="0" dirty="0">
                <a:solidFill>
                  <a:schemeClr val="tx1"/>
                </a:solidFill>
              </a:rPr>
              <a:t>n individual might prefer Judging (J). If so, they’ll likely want to have things decided, scheduled, and organized. They likely enjoy decision-making and planning, try to avoid last-minute stress, and tend toward a methodical approach. Or they might prefer Perceiving (P), in which case they likely tend to keep their options open, be spontaneous and flexible, enjoy being able to adapt and change course, find last-minute time pressures energizing, and favor emergent or evolving scenarios. Remember, Judging isn’t “judgmental,” and Perceiving isn’t “perceptive.”</a:t>
            </a:r>
          </a:p>
          <a:p>
            <a:pPr marL="285750" marR="0" lvl="0" indent="-2857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t>Then continue to the next slide.</a:t>
            </a:r>
          </a:p>
          <a:p>
            <a:endParaRPr lang="en-GB" sz="1200" dirty="0"/>
          </a:p>
        </p:txBody>
      </p:sp>
    </p:spTree>
    <p:extLst>
      <p:ext uri="{BB962C8B-B14F-4D97-AF65-F5344CB8AC3E}">
        <p14:creationId xmlns:p14="http://schemas.microsoft.com/office/powerpoint/2010/main" val="837340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t>THIS SLIDE ANIMATES. CLICK TO REVEAL EACH BULLET.</a:t>
            </a:r>
          </a:p>
          <a:p>
            <a:pPr marL="285750" indent="-285750">
              <a:buFont typeface="Arial" panose="020B0604020202020204" pitchFamily="34" charset="0"/>
              <a:buChar char="•"/>
            </a:pPr>
            <a:r>
              <a:rPr lang="en-GB" sz="1200" b="0" dirty="0"/>
              <a:t>Explain the characteristics as outlined on the slide. Provide examples as needed to help participants understand these ideas.</a:t>
            </a:r>
          </a:p>
          <a:p>
            <a:pPr marL="285750" indent="-285750">
              <a:buFont typeface="Arial" panose="020B0604020202020204" pitchFamily="34" charset="0"/>
              <a:buChar char="•"/>
            </a:pPr>
            <a:r>
              <a:rPr lang="en-GB" sz="1200" b="0" dirty="0"/>
              <a:t>Ask if there are any questions before moving on.</a:t>
            </a:r>
          </a:p>
          <a:p>
            <a:endParaRPr lang="en-GB" sz="1200" b="0" dirty="0"/>
          </a:p>
        </p:txBody>
      </p:sp>
    </p:spTree>
    <p:extLst>
      <p:ext uri="{BB962C8B-B14F-4D97-AF65-F5344CB8AC3E}">
        <p14:creationId xmlns:p14="http://schemas.microsoft.com/office/powerpoint/2010/main" val="1490064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GB" sz="1200" b="1" dirty="0">
                <a:latin typeface="Open Sans" panose="020B0606030504020204" pitchFamily="34" charset="0"/>
                <a:ea typeface="Open Sans" panose="020B0606030504020204" pitchFamily="34" charset="0"/>
                <a:cs typeface="Open Sans" panose="020B0606030504020204" pitchFamily="34" charset="0"/>
              </a:rPr>
              <a:t>DO:</a:t>
            </a:r>
          </a:p>
          <a:p>
            <a:pPr marL="285750" indent="-285750">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Ask participants to use the annotate function (if your platform allows it) to place themselves along the line as per the instructions on the slide. If your platform does not allow this, you will need to ask participants to indicate via the chat and create a group for “I have to finish my work,” a group for “I can play anytime,” and a group that would put themselves in the middle.</a:t>
            </a:r>
          </a:p>
          <a:p>
            <a:pPr marL="285750" indent="-285750">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Put the groups into break-out rooms and ask them to discuss why they placed themselves where they did and how this shows up in what they do.</a:t>
            </a:r>
          </a:p>
          <a:p>
            <a:pPr marL="285750" indent="-285750">
              <a:buFont typeface="Arial" panose="020B0604020202020204" pitchFamily="34" charset="0"/>
              <a:buChar char="•"/>
            </a:pPr>
            <a:r>
              <a:rPr lang="en-GB" sz="1200" b="0" dirty="0">
                <a:latin typeface="Open Sans" panose="020B0606030504020204" pitchFamily="34" charset="0"/>
                <a:ea typeface="Open Sans" panose="020B0606030504020204" pitchFamily="34" charset="0"/>
                <a:cs typeface="Open Sans" panose="020B0606030504020204" pitchFamily="34" charset="0"/>
              </a:rPr>
              <a:t>Give them approximately 10 mins for this discussion. Then bring them back into the main session.</a:t>
            </a:r>
          </a:p>
          <a:p>
            <a:endParaRPr lang="en-GB" sz="1200" b="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60771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None/>
              <a:tabLst/>
              <a:defRPr/>
            </a:pPr>
            <a:r>
              <a:rPr kumimoji="0" lang="en-CA" sz="1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SAY:</a:t>
            </a:r>
          </a:p>
          <a:p>
            <a:pPr marL="91440" marR="0" lvl="3" indent="-9144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r>
              <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Let’s begin with some brief introductions, with each person taking one minute to provide some key information.</a:t>
            </a:r>
          </a:p>
          <a:p>
            <a:pPr marL="91440" marR="0" lvl="3" indent="-9144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r>
              <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As a reminder, my name is __________, and I will be your facilitator today. (Include background on yourself for up to one minute.)</a:t>
            </a:r>
          </a:p>
          <a:p>
            <a:pPr marL="91440" lvl="3" indent="-91440">
              <a:lnSpc>
                <a:spcPct val="100000"/>
              </a:lnSpc>
              <a:spcAft>
                <a:spcPts val="400"/>
              </a:spcAft>
              <a:buClr>
                <a:srgbClr val="5659DD"/>
              </a:buClr>
              <a:buFont typeface="Karla" panose="020B0004030503030003" pitchFamily="34" charset="0"/>
              <a:buChar char="•"/>
              <a:defRPr/>
            </a:pPr>
            <a:r>
              <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Please share</a:t>
            </a:r>
            <a:r>
              <a:rPr lang="en-CA"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three</a:t>
            </a:r>
            <a:r>
              <a:rPr kumimoji="0" lang="en-US"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words or phrases to describe your work style.</a:t>
            </a:r>
            <a:endPar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91440" lvl="3" indent="-91440">
              <a:lnSpc>
                <a:spcPct val="100000"/>
              </a:lnSpc>
              <a:spcAft>
                <a:spcPts val="400"/>
              </a:spcAft>
              <a:buClr>
                <a:srgbClr val="5659DD"/>
              </a:buClr>
              <a:buFont typeface="Karla" panose="020B0004030503030003" pitchFamily="34" charset="0"/>
              <a:buChar char="•"/>
              <a:defRPr/>
            </a:pPr>
            <a:r>
              <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Remember, you have </a:t>
            </a:r>
            <a:r>
              <a:rPr lang="en-CA"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one</a:t>
            </a:r>
            <a:r>
              <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minute.</a:t>
            </a:r>
            <a:endParaRPr lang="en-CA"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marR="0" lvl="3" indent="-17145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endPar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DO:</a:t>
            </a:r>
            <a:endParaRPr lang="en-US" sz="1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91440" lvl="3" indent="-91440" algn="l" defTabSz="914400" rtl="0" eaLnBrk="1" latinLnBrk="0" hangingPunct="1">
              <a:lnSpc>
                <a:spcPct val="100000"/>
              </a:lnSpc>
              <a:spcAft>
                <a:spcPts val="400"/>
              </a:spcAft>
              <a:buClr>
                <a:srgbClr val="5659DD"/>
              </a:buClr>
              <a:buFont typeface="Karla" panose="020B0004030503030003" pitchFamily="34" charset="0"/>
              <a:buChar char="•"/>
              <a:defRPr/>
            </a:pPr>
            <a:r>
              <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Prompt each participant to make their </a:t>
            </a:r>
            <a:r>
              <a:rPr kumimoji="0" lang="en-CA" sz="1200" b="0" i="0" u="none" strike="noStrike" kern="1200" cap="none" spc="0" normalizeH="0" baseline="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one-minute</a:t>
            </a:r>
            <a:r>
              <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introduction to provide insight into their work style.</a:t>
            </a:r>
          </a:p>
          <a:p>
            <a:pPr marL="91440" marR="0" lvl="3" indent="-9144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r>
              <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If you have a large group—more than eight people—ask participants to share their three words in the chat box.</a:t>
            </a:r>
          </a:p>
          <a:p>
            <a:pPr marL="91440" marR="0" lvl="3" indent="-91440" algn="l" defTabSz="914400" rtl="0" eaLnBrk="1" fontAlgn="auto" latinLnBrk="0" hangingPunct="1">
              <a:lnSpc>
                <a:spcPct val="100000"/>
              </a:lnSpc>
              <a:spcBef>
                <a:spcPts val="0"/>
              </a:spcBef>
              <a:spcAft>
                <a:spcPts val="400"/>
              </a:spcAft>
              <a:buClr>
                <a:srgbClr val="5659DD"/>
              </a:buClr>
              <a:buSzTx/>
              <a:buFont typeface="Karla" panose="020B0004030503030003" pitchFamily="34" charset="0"/>
              <a:buChar char="•"/>
              <a:tabLst/>
              <a:defRPr/>
            </a:pPr>
            <a:r>
              <a:rPr kumimoji="0" lang="en-CA" sz="1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Update the activity if conducting this feedback outside of a work context.</a:t>
            </a:r>
          </a:p>
          <a:p>
            <a:endParaRPr lang="en-US" dirty="0"/>
          </a:p>
        </p:txBody>
      </p:sp>
    </p:spTree>
    <p:extLst>
      <p:ext uri="{BB962C8B-B14F-4D97-AF65-F5344CB8AC3E}">
        <p14:creationId xmlns:p14="http://schemas.microsoft.com/office/powerpoint/2010/main" val="2039218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2225" y="98425"/>
            <a:ext cx="4229100" cy="2379663"/>
          </a:xfrm>
        </p:spPr>
      </p:sp>
      <p:sp>
        <p:nvSpPr>
          <p:cNvPr id="3" name="Notes Placeholder 2"/>
          <p:cNvSpPr>
            <a:spLocks noGrp="1"/>
          </p:cNvSpPr>
          <p:nvPr>
            <p:ph type="body" idx="1"/>
          </p:nvPr>
        </p:nvSpPr>
        <p:spPr>
          <a:xfrm>
            <a:off x="209549" y="2762251"/>
            <a:ext cx="6486525" cy="5829300"/>
          </a:xfrm>
          <a:solidFill>
            <a:schemeClr val="bg1"/>
          </a:solidFill>
        </p:spPr>
        <p:txBody>
          <a:bodyPr numCol="2"/>
          <a:lstStyle/>
          <a:p>
            <a:r>
              <a:rPr lang="en-GB" sz="1050" b="1" dirty="0"/>
              <a:t>THIS SLIDE ANIMATES. CLICK TO REVEAL CONTENT.</a:t>
            </a:r>
          </a:p>
          <a:p>
            <a:r>
              <a:rPr lang="en-GB" sz="1050" b="1" dirty="0">
                <a:latin typeface="Open Sans" panose="020B0606030504020204" pitchFamily="34" charset="0"/>
                <a:ea typeface="Open Sans" panose="020B0606030504020204" pitchFamily="34" charset="0"/>
                <a:cs typeface="Open Sans" panose="020B0606030504020204" pitchFamily="34" charset="0"/>
              </a:rPr>
              <a:t>DO:</a:t>
            </a:r>
          </a:p>
          <a:p>
            <a:r>
              <a:rPr lang="en-GB" sz="1050" b="0" dirty="0">
                <a:latin typeface="Open Sans" panose="020B0606030504020204" pitchFamily="34" charset="0"/>
                <a:ea typeface="Open Sans" panose="020B0606030504020204" pitchFamily="34" charset="0"/>
                <a:cs typeface="Open Sans" panose="020B0606030504020204" pitchFamily="34" charset="0"/>
              </a:rPr>
              <a:t>Ask for a report back from the “I have to get my work done” group. Ask questions like:</a:t>
            </a:r>
          </a:p>
          <a:p>
            <a:pPr marL="285750" lvl="4" indent="-285750">
              <a:buFont typeface="Arial" panose="020B0604020202020204" pitchFamily="34" charset="0"/>
              <a:buChar char="•"/>
            </a:pPr>
            <a:r>
              <a:rPr lang="en-GB" sz="1050" b="0" dirty="0">
                <a:latin typeface="Open Sans" panose="020B0606030504020204" pitchFamily="34" charset="0"/>
                <a:ea typeface="Open Sans" panose="020B0606030504020204" pitchFamily="34" charset="0"/>
                <a:cs typeface="Open Sans" panose="020B0606030504020204" pitchFamily="34" charset="0"/>
              </a:rPr>
              <a:t>Why did they place themselves there?</a:t>
            </a:r>
          </a:p>
          <a:p>
            <a:pPr marL="285750" indent="-285750">
              <a:buFont typeface="Arial" panose="020B0604020202020204" pitchFamily="34" charset="0"/>
              <a:buChar char="•"/>
            </a:pPr>
            <a:r>
              <a:rPr lang="en-GB" sz="1050" b="0" dirty="0">
                <a:latin typeface="Open Sans" panose="020B0606030504020204" pitchFamily="34" charset="0"/>
                <a:ea typeface="Open Sans" panose="020B0606030504020204" pitchFamily="34" charset="0"/>
                <a:cs typeface="Open Sans" panose="020B0606030504020204" pitchFamily="34" charset="0"/>
              </a:rPr>
              <a:t>How does this attitude to life show itself in their behavior at work and at home?</a:t>
            </a:r>
          </a:p>
          <a:p>
            <a:pPr marL="285750" indent="-285750">
              <a:buFont typeface="Arial" panose="020B0604020202020204" pitchFamily="34" charset="0"/>
              <a:buChar char="•"/>
            </a:pPr>
            <a:r>
              <a:rPr lang="en-GB" sz="1050" b="0" dirty="0">
                <a:latin typeface="Open Sans" panose="020B0606030504020204" pitchFamily="34" charset="0"/>
                <a:ea typeface="Open Sans" panose="020B0606030504020204" pitchFamily="34" charset="0"/>
                <a:cs typeface="Open Sans" panose="020B0606030504020204" pitchFamily="34" charset="0"/>
              </a:rPr>
              <a:t>Do they make a distinction between work and home?</a:t>
            </a:r>
          </a:p>
          <a:p>
            <a:pPr marL="285750" indent="-285750">
              <a:buFont typeface="Arial" panose="020B0604020202020204" pitchFamily="34" charset="0"/>
              <a:buChar char="•"/>
            </a:pPr>
            <a:r>
              <a:rPr lang="en-GB" sz="1050" b="0" dirty="0">
                <a:latin typeface="Open Sans" panose="020B0606030504020204" pitchFamily="34" charset="0"/>
                <a:ea typeface="Open Sans" panose="020B0606030504020204" pitchFamily="34" charset="0"/>
                <a:cs typeface="Open Sans" panose="020B0606030504020204" pitchFamily="34" charset="0"/>
              </a:rPr>
              <a:t>How do they feel if they ignore their preferences and play anyway?</a:t>
            </a:r>
          </a:p>
          <a:p>
            <a:pPr marL="285750" indent="-285750">
              <a:buFont typeface="Arial" panose="020B0604020202020204" pitchFamily="34" charset="0"/>
              <a:buChar char="•"/>
            </a:pPr>
            <a:r>
              <a:rPr lang="en-GB" sz="1050" b="0" dirty="0">
                <a:latin typeface="Open Sans" panose="020B0606030504020204" pitchFamily="34" charset="0"/>
                <a:ea typeface="Open Sans" panose="020B0606030504020204" pitchFamily="34" charset="0"/>
                <a:cs typeface="Open Sans" panose="020B0606030504020204" pitchFamily="34" charset="0"/>
              </a:rPr>
              <a:t>When do they get to play? (They usually say they schedule it in!)</a:t>
            </a:r>
          </a:p>
          <a:p>
            <a:pPr marL="285750" indent="-285750">
              <a:buFont typeface="Arial" panose="020B0604020202020204" pitchFamily="34" charset="0"/>
              <a:buChar char="•"/>
            </a:pPr>
            <a:r>
              <a:rPr lang="en-GB" sz="1050" b="0" dirty="0">
                <a:latin typeface="Open Sans" panose="020B0606030504020204" pitchFamily="34" charset="0"/>
                <a:ea typeface="Open Sans" panose="020B0606030504020204" pitchFamily="34" charset="0"/>
                <a:cs typeface="Open Sans" panose="020B0606030504020204" pitchFamily="34" charset="0"/>
              </a:rPr>
              <a:t>Next, ask the “I can play anytime” group the same questions.</a:t>
            </a:r>
          </a:p>
          <a:p>
            <a:pPr marL="285750" indent="-285750">
              <a:buFont typeface="Arial" panose="020B0604020202020204" pitchFamily="34" charset="0"/>
              <a:buChar char="•"/>
            </a:pPr>
            <a:r>
              <a:rPr lang="en-GB" sz="1050" b="0" dirty="0">
                <a:latin typeface="Open Sans" panose="020B0606030504020204" pitchFamily="34" charset="0"/>
                <a:ea typeface="Open Sans" panose="020B0606030504020204" pitchFamily="34" charset="0"/>
                <a:cs typeface="Open Sans" panose="020B0606030504020204" pitchFamily="34" charset="0"/>
              </a:rPr>
              <a:t>Repeat with the “middle” group for any similarities/differences they are noticing compared to their discussion.</a:t>
            </a:r>
          </a:p>
          <a:p>
            <a:r>
              <a:rPr lang="en-GB" sz="1050" b="1" dirty="0"/>
              <a:t>{Click to reveal this information} Judging preferences may say:</a:t>
            </a:r>
          </a:p>
          <a:p>
            <a:pPr marL="171450" indent="-171450">
              <a:buFont typeface="Arial" panose="020B0604020202020204" pitchFamily="34" charset="0"/>
              <a:buChar char="•"/>
            </a:pPr>
            <a:r>
              <a:rPr lang="en-GB" sz="1050" b="0" dirty="0"/>
              <a:t>They don’t feel comfortable “playing” when there is work to be done. </a:t>
            </a:r>
          </a:p>
          <a:p>
            <a:pPr marL="171450" indent="-171450">
              <a:buFont typeface="Arial" panose="020B0604020202020204" pitchFamily="34" charset="0"/>
              <a:buChar char="•"/>
            </a:pPr>
            <a:r>
              <a:rPr lang="en-GB" sz="1050" b="0" dirty="0"/>
              <a:t>They need to mentally “park” or reschedule the work before they can play. </a:t>
            </a:r>
          </a:p>
          <a:p>
            <a:pPr marL="171450" indent="-171450">
              <a:buFont typeface="Arial" panose="020B0604020202020204" pitchFamily="34" charset="0"/>
              <a:buChar char="•"/>
            </a:pPr>
            <a:r>
              <a:rPr lang="en-GB" sz="1050" b="0" dirty="0"/>
              <a:t>They have clear definitions of “work” and “play” time and “categorize” their time. </a:t>
            </a:r>
          </a:p>
          <a:p>
            <a:pPr marL="171450" indent="-171450">
              <a:buFont typeface="Arial" panose="020B0604020202020204" pitchFamily="34" charset="0"/>
              <a:buChar char="•"/>
            </a:pPr>
            <a:r>
              <a:rPr lang="en-GB" sz="1050" b="0" dirty="0"/>
              <a:t>Play is a reward for finishing work.</a:t>
            </a:r>
          </a:p>
          <a:p>
            <a:pPr marL="171450" indent="-171450">
              <a:buFont typeface="Arial" panose="020B0604020202020204" pitchFamily="34" charset="0"/>
              <a:buChar char="•"/>
            </a:pPr>
            <a:r>
              <a:rPr lang="en-GB" sz="1050" b="0" dirty="0"/>
              <a:t>If critical of P’s, see “players” as irresponsible. Assume “players” do not get their work done. Feel “dumped upon” by players.</a:t>
            </a:r>
          </a:p>
          <a:p>
            <a:pPr marL="171450" indent="-171450">
              <a:buFont typeface="Arial" panose="020B0604020202020204" pitchFamily="34" charset="0"/>
              <a:buChar char="•"/>
            </a:pPr>
            <a:r>
              <a:rPr lang="en-GB" sz="1050" b="0" dirty="0"/>
              <a:t>If envious of P’s, they may wish they could work more spontaneously (without feeling guilt).</a:t>
            </a:r>
          </a:p>
          <a:p>
            <a:r>
              <a:rPr lang="en-GB" sz="1050" b="1" dirty="0"/>
              <a:t>{Click to reveal this information} Perceiving types may say:</a:t>
            </a:r>
          </a:p>
          <a:p>
            <a:pPr marL="171450" indent="-171450">
              <a:buFont typeface="Arial" panose="020B0604020202020204" pitchFamily="34" charset="0"/>
              <a:buChar char="•"/>
            </a:pPr>
            <a:r>
              <a:rPr lang="en-GB" sz="1050" b="0" dirty="0"/>
              <a:t>They can stop and play at any opportunity without the outstanding work interfering with their enjoyment. </a:t>
            </a:r>
          </a:p>
          <a:p>
            <a:pPr marL="171450" indent="-171450">
              <a:buFont typeface="Arial" panose="020B0604020202020204" pitchFamily="34" charset="0"/>
              <a:buChar char="•"/>
            </a:pPr>
            <a:r>
              <a:rPr lang="en-GB" sz="1050" b="0" dirty="0"/>
              <a:t>See work and play as one and the same. </a:t>
            </a:r>
          </a:p>
          <a:p>
            <a:pPr marL="171450" indent="-171450">
              <a:buFont typeface="Arial" panose="020B0604020202020204" pitchFamily="34" charset="0"/>
              <a:buChar char="•"/>
            </a:pPr>
            <a:r>
              <a:rPr lang="en-GB" sz="1050" b="0" dirty="0"/>
              <a:t>They are happy to ”play” at work and “work” at non‐conventional times. </a:t>
            </a:r>
          </a:p>
          <a:p>
            <a:pPr marL="171450" indent="-171450">
              <a:buFont typeface="Arial" panose="020B0604020202020204" pitchFamily="34" charset="0"/>
              <a:buChar char="•"/>
            </a:pPr>
            <a:r>
              <a:rPr lang="en-GB" sz="1050" b="0" dirty="0"/>
              <a:t>Life is too short not to take chances to play.</a:t>
            </a:r>
          </a:p>
          <a:p>
            <a:pPr marL="171450" indent="-171450">
              <a:buFont typeface="Arial" panose="020B0604020202020204" pitchFamily="34" charset="0"/>
              <a:buChar char="•"/>
            </a:pPr>
            <a:r>
              <a:rPr lang="en-GB" sz="1050" b="0" dirty="0"/>
              <a:t>If critical of J’s, they may see “workers” as uptight and in need of relaxation. Feel disapproved of by “workers” and limited by them. Think, “Thank goodness” the workers are there to do it!</a:t>
            </a:r>
          </a:p>
          <a:p>
            <a:pPr marL="171450" indent="-171450">
              <a:buFont typeface="Arial" panose="020B0604020202020204" pitchFamily="34" charset="0"/>
              <a:buChar char="•"/>
            </a:pPr>
            <a:r>
              <a:rPr lang="en-GB" sz="1050" b="0" dirty="0"/>
              <a:t>If envious of J’s, they may wish they could play more evenly or feel they “should” do so</a:t>
            </a:r>
          </a:p>
        </p:txBody>
      </p:sp>
    </p:spTree>
    <p:extLst>
      <p:ext uri="{BB962C8B-B14F-4D97-AF65-F5344CB8AC3E}">
        <p14:creationId xmlns:p14="http://schemas.microsoft.com/office/powerpoint/2010/main" val="613374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0" dirty="0"/>
              <a:t>If someone’s preference is obvious at this stage, they can write it on page 29 in their workbook. If they are unsure, they can leave it blank</a:t>
            </a:r>
            <a:endParaRPr lang="en-US" sz="1200" dirty="0"/>
          </a:p>
        </p:txBody>
      </p:sp>
    </p:spTree>
    <p:extLst>
      <p:ext uri="{BB962C8B-B14F-4D97-AF65-F5344CB8AC3E}">
        <p14:creationId xmlns:p14="http://schemas.microsoft.com/office/powerpoint/2010/main" val="1531579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GB" sz="1200" b="1" dirty="0"/>
              <a:t>DO:</a:t>
            </a:r>
          </a:p>
          <a:p>
            <a:pPr marL="285750" indent="-285750">
              <a:buFont typeface="Arial" panose="020B0604020202020204" pitchFamily="34" charset="0"/>
              <a:buChar char="•"/>
            </a:pPr>
            <a:r>
              <a:rPr lang="en-GB" sz="1200" b="0" dirty="0"/>
              <a:t>Use this slide as a pause for reflection and ask participants to capture their thoughts about how they use this preference and where they might have already identified some areas for development.</a:t>
            </a:r>
          </a:p>
          <a:p>
            <a:pPr marL="285750" indent="-285750">
              <a:buFont typeface="Arial" panose="020B0604020202020204" pitchFamily="34" charset="0"/>
              <a:buChar char="•"/>
            </a:pPr>
            <a:r>
              <a:rPr lang="en-GB" sz="1200" b="0" dirty="0"/>
              <a:t>This concludes the J-P overview and covering all four of the process pairs.</a:t>
            </a:r>
          </a:p>
          <a:p>
            <a:endParaRPr lang="en-US" sz="1200" dirty="0"/>
          </a:p>
        </p:txBody>
      </p:sp>
    </p:spTree>
    <p:extLst>
      <p:ext uri="{BB962C8B-B14F-4D97-AF65-F5344CB8AC3E}">
        <p14:creationId xmlns:p14="http://schemas.microsoft.com/office/powerpoint/2010/main" val="1649350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8508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DO:</a:t>
            </a:r>
          </a:p>
          <a:p>
            <a:pPr marL="285750" indent="-285750">
              <a:buFont typeface="Arial" panose="020B0604020202020204" pitchFamily="34" charset="0"/>
              <a:buChar char="•"/>
            </a:pPr>
            <a:r>
              <a:rPr lang="en-US" sz="1200" b="0" dirty="0"/>
              <a:t>Review the information on the slide and direct participants to review their scores in their report.</a:t>
            </a:r>
          </a:p>
        </p:txBody>
      </p:sp>
    </p:spTree>
    <p:extLst>
      <p:ext uri="{BB962C8B-B14F-4D97-AF65-F5344CB8AC3E}">
        <p14:creationId xmlns:p14="http://schemas.microsoft.com/office/powerpoint/2010/main" val="804480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7683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4572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DO:</a:t>
            </a:r>
          </a:p>
          <a:p>
            <a:pPr marL="285750" indent="-285750">
              <a:buFont typeface="Arial" panose="020B0604020202020204" pitchFamily="34" charset="0"/>
              <a:buChar char="•"/>
            </a:pPr>
            <a:r>
              <a:rPr lang="en-US" sz="1200" b="0" dirty="0"/>
              <a:t>Review with participants the reasons there may be a difference between their reported type and best-fit type.</a:t>
            </a:r>
          </a:p>
          <a:p>
            <a:pPr marL="285750" indent="-285750">
              <a:buFont typeface="Arial" panose="020B0604020202020204" pitchFamily="34" charset="0"/>
              <a:buChar char="•"/>
            </a:pPr>
            <a:endParaRPr lang="en-US" sz="1200" b="0"/>
          </a:p>
        </p:txBody>
      </p:sp>
    </p:spTree>
    <p:extLst>
      <p:ext uri="{BB962C8B-B14F-4D97-AF65-F5344CB8AC3E}">
        <p14:creationId xmlns:p14="http://schemas.microsoft.com/office/powerpoint/2010/main" val="1817045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a:solidFill>
            <a:schemeClr val="bg1"/>
          </a:solidFill>
        </p:spPr>
        <p:txBody>
          <a:bodyPr numCol="2"/>
          <a:lstStyle/>
          <a:p>
            <a:pPr marL="0" indent="0">
              <a:lnSpc>
                <a:spcPct val="150000"/>
              </a:lnSpc>
              <a:buFont typeface="Arial" panose="020B0604020202020204" pitchFamily="34" charset="0"/>
              <a:buNone/>
            </a:pPr>
            <a:r>
              <a:rPr lang="en-US" sz="1050" b="1" dirty="0"/>
              <a:t>DO:</a:t>
            </a:r>
          </a:p>
          <a:p>
            <a:pPr marL="285750" indent="-285750">
              <a:lnSpc>
                <a:spcPct val="150000"/>
              </a:lnSpc>
              <a:buFont typeface="Arial" panose="020B0604020202020204" pitchFamily="34" charset="0"/>
              <a:buChar char="•"/>
            </a:pPr>
            <a:r>
              <a:rPr lang="en-US" sz="1050" b="0" dirty="0"/>
              <a:t>Review the information on the slide by providing the additional information below and sharing examples help form connections.</a:t>
            </a:r>
          </a:p>
          <a:p>
            <a:pPr marL="285750" indent="-285750">
              <a:lnSpc>
                <a:spcPct val="150000"/>
              </a:lnSpc>
              <a:buFont typeface="Arial" panose="020B0604020202020204" pitchFamily="34" charset="0"/>
              <a:buChar char="•"/>
            </a:pPr>
            <a:endParaRPr lang="en-US" sz="1050" b="0" dirty="0"/>
          </a:p>
          <a:p>
            <a:pPr marL="0" indent="0">
              <a:lnSpc>
                <a:spcPct val="150000"/>
              </a:lnSpc>
              <a:buFont typeface="Arial" panose="020B0604020202020204" pitchFamily="34" charset="0"/>
              <a:buNone/>
            </a:pPr>
            <a:r>
              <a:rPr lang="en-US" sz="1050" b="1" dirty="0"/>
              <a:t>SAY:</a:t>
            </a:r>
            <a:endParaRPr lang="en-US" sz="1050" b="0" dirty="0"/>
          </a:p>
          <a:p>
            <a:pPr marL="285750" indent="-285750">
              <a:lnSpc>
                <a:spcPct val="150000"/>
              </a:lnSpc>
              <a:buFont typeface="Arial" panose="020B0604020202020204" pitchFamily="34" charset="0"/>
              <a:buChar char="•"/>
            </a:pPr>
            <a:r>
              <a:rPr lang="en-US" sz="1050" b="0" dirty="0"/>
              <a:t>Pressure from your work to do things that don’t match your preferences. (For example, someone with a preference for Introversion who works as a trainer may learn to use behaviors related to Extraversion to get their work done.)</a:t>
            </a:r>
          </a:p>
          <a:p>
            <a:pPr marL="285750" indent="-285750">
              <a:lnSpc>
                <a:spcPct val="150000"/>
              </a:lnSpc>
              <a:buFont typeface="Arial" panose="020B0604020202020204" pitchFamily="34" charset="0"/>
              <a:buChar char="•"/>
            </a:pPr>
            <a:r>
              <a:rPr lang="en-US" sz="1050" b="0" dirty="0"/>
              <a:t>Pressure from an organization to behave in certain ways. (For example, in some organizations, people with a Perceiving preference may feel that they “should” plan better and be more organized than they prefer to be.</a:t>
            </a:r>
            <a:endParaRPr lang="en-GB" sz="1050" b="0" dirty="0"/>
          </a:p>
          <a:p>
            <a:pPr marL="285750" indent="-285750">
              <a:lnSpc>
                <a:spcPct val="150000"/>
              </a:lnSpc>
              <a:buFont typeface="Arial" panose="020B0604020202020204" pitchFamily="34" charset="0"/>
              <a:buChar char="•"/>
            </a:pPr>
            <a:r>
              <a:rPr lang="en-GB" sz="1050" b="0" dirty="0"/>
              <a:t>Pressure from society, such as gender stereotypes. (For example, a man with a Feeling preference may feel pressure to behave in a more Thinking way, or a woman with a Thinking preference may feel pressure to behave in a more Feeling way.)</a:t>
            </a:r>
          </a:p>
          <a:p>
            <a:pPr marL="285750" indent="-285750">
              <a:lnSpc>
                <a:spcPct val="150000"/>
              </a:lnSpc>
              <a:buFont typeface="Arial" panose="020B0604020202020204" pitchFamily="34" charset="0"/>
              <a:buChar char="•"/>
            </a:pPr>
            <a:r>
              <a:rPr lang="en-GB" sz="1050" b="0" dirty="0"/>
              <a:t>Pressure you felt growing up. (For example, someone with an Introversion preference who grows up in an extraverted family may feel it’s not “right” or “good” to prefer Introversion.)</a:t>
            </a:r>
          </a:p>
          <a:p>
            <a:endParaRPr lang="en-US" sz="1050" dirty="0"/>
          </a:p>
        </p:txBody>
      </p:sp>
    </p:spTree>
    <p:extLst>
      <p:ext uri="{BB962C8B-B14F-4D97-AF65-F5344CB8AC3E}">
        <p14:creationId xmlns:p14="http://schemas.microsoft.com/office/powerpoint/2010/main" val="180917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DO:</a:t>
            </a:r>
          </a:p>
          <a:p>
            <a:pPr marL="285750" indent="-285750">
              <a:buFont typeface="Arial" panose="020B0604020202020204" pitchFamily="34" charset="0"/>
              <a:buChar char="•"/>
            </a:pPr>
            <a:r>
              <a:rPr lang="en-US" sz="1200" b="0" dirty="0"/>
              <a:t>Ask participants to reflect on the various activities and information along with what they read in their report and workbook. </a:t>
            </a:r>
          </a:p>
          <a:p>
            <a:pPr marL="285750" indent="-285750">
              <a:buFont typeface="Arial" panose="020B0604020202020204" pitchFamily="34" charset="0"/>
              <a:buChar char="•"/>
            </a:pPr>
            <a:r>
              <a:rPr lang="en-US" sz="1200" b="0" dirty="0"/>
              <a:t>Continue to the next slide to have participants review information about their types and what they think may fit them. (Or review that information here and hide the following slide.)</a:t>
            </a:r>
          </a:p>
        </p:txBody>
      </p:sp>
    </p:spTree>
    <p:extLst>
      <p:ext uri="{BB962C8B-B14F-4D97-AF65-F5344CB8AC3E}">
        <p14:creationId xmlns:p14="http://schemas.microsoft.com/office/powerpoint/2010/main" val="1137960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a:spcAft>
                <a:spcPts val="800"/>
              </a:spcAft>
              <a:defRPr/>
            </a:pP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SAY:</a:t>
            </a:r>
          </a:p>
          <a:p>
            <a:pPr marL="91440" indent="-91440">
              <a:spcAft>
                <a:spcPts val="800"/>
              </a:spcAft>
              <a:buFont typeface="Arial" panose="020B0604020202020204" pitchFamily="34" charset="0"/>
              <a:buChar char="•"/>
              <a:defRPr/>
            </a:pPr>
            <a:r>
              <a:rPr lang="en-US" sz="1200" b="0" dirty="0">
                <a:latin typeface="Open Sans" panose="020B0606030504020204" pitchFamily="34" charset="0"/>
                <a:ea typeface="Open Sans" panose="020B0606030504020204" pitchFamily="34" charset="0"/>
                <a:cs typeface="Open Sans" panose="020B0606030504020204" pitchFamily="34" charset="0"/>
              </a:rPr>
              <a:t>Please practice good virtual meeting etiquette throughout this workshop. Even though </a:t>
            </a:r>
            <a:r>
              <a:rPr lang="en-US" sz="1200" b="0" dirty="0">
                <a:solidFill>
                  <a:srgbClr val="041726"/>
                </a:solidFill>
                <a:latin typeface="Open Sans" panose="020B0606030504020204" pitchFamily="34" charset="0"/>
                <a:ea typeface="Open Sans" panose="020B0606030504020204" pitchFamily="34" charset="0"/>
                <a:cs typeface="Open Sans" panose="020B0606030504020204" pitchFamily="34" charset="0"/>
              </a:rPr>
              <a:t>we are all likely to have participated in virtual sessions before, let’s review a few etiquette items that will help us interact in a constructive manner.</a:t>
            </a:r>
          </a:p>
          <a:p>
            <a:pPr marL="91440" marR="0" lvl="0" indent="-9144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200" b="0" dirty="0">
                <a:solidFill>
                  <a:srgbClr val="041726"/>
                </a:solidFill>
                <a:latin typeface="Open Sans" panose="020B0606030504020204" pitchFamily="34" charset="0"/>
                <a:ea typeface="Open Sans" panose="020B0606030504020204" pitchFamily="34" charset="0"/>
                <a:cs typeface="Open Sans" panose="020B0606030504020204" pitchFamily="34" charset="0"/>
              </a:rPr>
              <a:t>During this session, please:</a:t>
            </a:r>
          </a:p>
          <a:p>
            <a:pPr marL="457200" marR="0" lvl="5"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41726"/>
                </a:solidFill>
                <a:latin typeface="Open Sans" panose="020B0606030504020204" pitchFamily="34" charset="0"/>
                <a:ea typeface="Open Sans" panose="020B0606030504020204" pitchFamily="34" charset="0"/>
                <a:cs typeface="Open Sans" panose="020B0606030504020204" pitchFamily="34" charset="0"/>
              </a:rPr>
              <a:t>Limit distractions by putting your phone on silent and closing applications with pop-ups.</a:t>
            </a:r>
          </a:p>
          <a:p>
            <a:pPr marL="457200" marR="0" lvl="5"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41726"/>
                </a:solidFill>
                <a:latin typeface="Open Sans" panose="020B0606030504020204" pitchFamily="34" charset="0"/>
                <a:ea typeface="Open Sans" panose="020B0606030504020204" pitchFamily="34" charset="0"/>
                <a:cs typeface="Open Sans" panose="020B0606030504020204" pitchFamily="34" charset="0"/>
              </a:rPr>
              <a:t>Please keep your cameras on and actively participate during the session!</a:t>
            </a:r>
          </a:p>
          <a:p>
            <a:pPr marL="457200" marR="0" lvl="5"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41726"/>
                </a:solidFill>
                <a:latin typeface="Open Sans" panose="020B0606030504020204" pitchFamily="34" charset="0"/>
                <a:ea typeface="Open Sans" panose="020B0606030504020204" pitchFamily="34" charset="0"/>
                <a:cs typeface="Open Sans" panose="020B0606030504020204" pitchFamily="34" charset="0"/>
              </a:rPr>
              <a:t>Ask questions in the chat or raise your hand if you would like to speak.</a:t>
            </a:r>
          </a:p>
        </p:txBody>
      </p:sp>
    </p:spTree>
    <p:extLst>
      <p:ext uri="{BB962C8B-B14F-4D97-AF65-F5344CB8AC3E}">
        <p14:creationId xmlns:p14="http://schemas.microsoft.com/office/powerpoint/2010/main" val="7245126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DO:</a:t>
            </a:r>
          </a:p>
          <a:p>
            <a:pPr marL="285750" indent="-285750">
              <a:buFont typeface="Arial" panose="020B0604020202020204" pitchFamily="34" charset="0"/>
              <a:buChar char="•"/>
            </a:pPr>
            <a:r>
              <a:rPr lang="en-US" sz="1200" b="0" dirty="0"/>
              <a:t>Have participants review the workbook pages on their type. They can look at the Table of Contents to locate their type more quickly/easily.</a:t>
            </a:r>
          </a:p>
          <a:p>
            <a:pPr marL="285750" indent="-285750">
              <a:buFont typeface="Arial" panose="020B0604020202020204" pitchFamily="34" charset="0"/>
              <a:buChar char="•"/>
            </a:pPr>
            <a:r>
              <a:rPr lang="en-US" sz="1200" b="0" dirty="0"/>
              <a:t>Ask for people to share any insight(s) or reactions in the chat.</a:t>
            </a:r>
          </a:p>
        </p:txBody>
      </p:sp>
    </p:spTree>
    <p:extLst>
      <p:ext uri="{BB962C8B-B14F-4D97-AF65-F5344CB8AC3E}">
        <p14:creationId xmlns:p14="http://schemas.microsoft.com/office/powerpoint/2010/main" val="39176238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DO:</a:t>
            </a:r>
          </a:p>
          <a:p>
            <a:pPr marL="285750" indent="-285750">
              <a:buFont typeface="Arial" panose="020B0604020202020204" pitchFamily="34" charset="0"/>
              <a:buChar char="•"/>
            </a:pPr>
            <a:r>
              <a:rPr lang="en-US" sz="1200" b="0" dirty="0"/>
              <a:t>Ask participants to reflect on these questions and update how they will share that information based on how you will conclude this workshop.</a:t>
            </a:r>
          </a:p>
        </p:txBody>
      </p:sp>
    </p:spTree>
    <p:extLst>
      <p:ext uri="{BB962C8B-B14F-4D97-AF65-F5344CB8AC3E}">
        <p14:creationId xmlns:p14="http://schemas.microsoft.com/office/powerpoint/2010/main" val="81654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DO:</a:t>
            </a:r>
          </a:p>
          <a:p>
            <a:pPr marL="285750" indent="-285750">
              <a:buFont typeface="Arial" panose="020B0604020202020204" pitchFamily="34" charset="0"/>
              <a:buChar char="•"/>
            </a:pPr>
            <a:r>
              <a:rPr lang="en-US" sz="1200" b="0" dirty="0"/>
              <a:t>Update the agenda here if any changes were made to the hidden agenda slide.</a:t>
            </a:r>
          </a:p>
          <a:p>
            <a:pPr marL="285750" indent="-285750">
              <a:buFont typeface="Arial" panose="020B0604020202020204" pitchFamily="34" charset="0"/>
              <a:buChar char="•"/>
            </a:pPr>
            <a:r>
              <a:rPr lang="en-US" sz="1200" b="0" dirty="0"/>
              <a:t>Review a high-level plan for the day as outlined on the slide.</a:t>
            </a:r>
          </a:p>
        </p:txBody>
      </p:sp>
    </p:spTree>
    <p:extLst>
      <p:ext uri="{BB962C8B-B14F-4D97-AF65-F5344CB8AC3E}">
        <p14:creationId xmlns:p14="http://schemas.microsoft.com/office/powerpoint/2010/main" val="2674460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r>
              <a:rPr lang="en-US" sz="1200" b="0" dirty="0"/>
              <a:t>Review the purpose for today’s feedback session.</a:t>
            </a:r>
          </a:p>
        </p:txBody>
      </p:sp>
    </p:spTree>
    <p:extLst>
      <p:ext uri="{BB962C8B-B14F-4D97-AF65-F5344CB8AC3E}">
        <p14:creationId xmlns:p14="http://schemas.microsoft.com/office/powerpoint/2010/main" val="2894835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DO:</a:t>
            </a:r>
          </a:p>
          <a:p>
            <a:pPr marL="285750" indent="-285750">
              <a:buFont typeface="Arial" panose="020B0604020202020204" pitchFamily="34" charset="0"/>
              <a:buChar char="•"/>
            </a:pPr>
            <a:r>
              <a:rPr lang="en-US" sz="1200" b="0" dirty="0"/>
              <a:t>Explain to participants the various ways that understanding their type can be beneficial to them. Ask them to identify why this may be important or of interest to them by entering it into the chat or raising their virtual hand to share verbally with the group. </a:t>
            </a:r>
          </a:p>
          <a:p>
            <a:pPr marL="285750" indent="-285750">
              <a:buFont typeface="Arial" panose="020B0604020202020204" pitchFamily="34" charset="0"/>
              <a:buChar char="•"/>
            </a:pPr>
            <a:r>
              <a:rPr lang="en-US" sz="1200" b="0" dirty="0"/>
              <a:t>Provide feedback to participants.</a:t>
            </a:r>
          </a:p>
          <a:p>
            <a:pPr marL="285750" indent="-285750">
              <a:buFont typeface="Arial" panose="020B0604020202020204" pitchFamily="34" charset="0"/>
              <a:buChar char="•"/>
            </a:pPr>
            <a:r>
              <a:rPr lang="en-US" sz="1200" b="0" dirty="0"/>
              <a:t>Highlight what they can gain by going through this workshop.</a:t>
            </a:r>
          </a:p>
          <a:p>
            <a:pPr marL="285750" indent="-285750">
              <a:buFont typeface="Arial" panose="020B0604020202020204" pitchFamily="34" charset="0"/>
              <a:buChar char="•"/>
            </a:pPr>
            <a:r>
              <a:rPr lang="en-US" sz="1200" b="1" dirty="0"/>
              <a:t>OPTIONAL</a:t>
            </a:r>
            <a:r>
              <a:rPr lang="en-US" sz="1200" b="0" dirty="0"/>
              <a:t>: Here is a good place to show the Type and Skills Overview video if you choose to use it. The video is approximately three minutes.</a:t>
            </a:r>
          </a:p>
        </p:txBody>
      </p:sp>
    </p:spTree>
    <p:extLst>
      <p:ext uri="{BB962C8B-B14F-4D97-AF65-F5344CB8AC3E}">
        <p14:creationId xmlns:p14="http://schemas.microsoft.com/office/powerpoint/2010/main" val="1758591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8475"/>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DO:</a:t>
            </a:r>
          </a:p>
          <a:p>
            <a:pPr marL="285750" indent="-285750">
              <a:buFont typeface="Arial" panose="020B0604020202020204" pitchFamily="34" charset="0"/>
              <a:buChar char="•"/>
            </a:pPr>
            <a:r>
              <a:rPr lang="en-GB" b="0" dirty="0"/>
              <a:t>Provide a brief background of the assessment using the information on the slide. </a:t>
            </a:r>
          </a:p>
        </p:txBody>
      </p:sp>
    </p:spTree>
    <p:extLst>
      <p:ext uri="{BB962C8B-B14F-4D97-AF65-F5344CB8AC3E}">
        <p14:creationId xmlns:p14="http://schemas.microsoft.com/office/powerpoint/2010/main" val="3408624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1.emf"/><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11.emf"/><Relationship Id="rId5" Type="http://schemas.openxmlformats.org/officeDocument/2006/relationships/image" Target="../media/image4.png"/><Relationship Id="rId4" Type="http://schemas.openxmlformats.org/officeDocument/2006/relationships/image" Target="../media/image1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emf"/><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1.emf"/><Relationship Id="rId5" Type="http://schemas.openxmlformats.org/officeDocument/2006/relationships/image" Target="../media/image4.png"/><Relationship Id="rId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11.emf"/><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4E93446-4301-8650-B2D4-72889C10AF07}"/>
              </a:ext>
            </a:extLst>
          </p:cNvPr>
          <p:cNvPicPr>
            <a:picLocks noChangeAspect="1"/>
          </p:cNvPicPr>
          <p:nvPr userDrawn="1"/>
        </p:nvPicPr>
        <p:blipFill>
          <a:blip r:embed="rId3">
            <a:extLst>
              <a:ext uri="{96DAC541-7B7A-43D3-8B79-37D633B846F1}">
                <asvg:svgBlip xmlns:asvg="http://schemas.microsoft.com/office/drawing/2016/SVG/main" r:embed="rId4"/>
              </a:ext>
            </a:extLst>
          </a:blip>
          <a:srcRect l="26885" t="22453"/>
          <a:stretch/>
        </p:blipFill>
        <p:spPr>
          <a:xfrm>
            <a:off x="-146304" y="-560832"/>
            <a:ext cx="6458293" cy="4842338"/>
          </a:xfrm>
          <a:prstGeom prst="rect">
            <a:avLst/>
          </a:prstGeom>
        </p:spPr>
      </p:pic>
      <p:sp>
        <p:nvSpPr>
          <p:cNvPr id="2" name="Title 1">
            <a:extLst>
              <a:ext uri="{FF2B5EF4-FFF2-40B4-BE49-F238E27FC236}">
                <a16:creationId xmlns:a16="http://schemas.microsoft.com/office/drawing/2014/main" id="{978AE4D8-3E8D-EB55-3896-04CBE36A6EBE}"/>
              </a:ext>
            </a:extLst>
          </p:cNvPr>
          <p:cNvSpPr>
            <a:spLocks noGrp="1"/>
          </p:cNvSpPr>
          <p:nvPr>
            <p:ph type="ctrTitle" hasCustomPrompt="1"/>
          </p:nvPr>
        </p:nvSpPr>
        <p:spPr>
          <a:xfrm>
            <a:off x="5733710" y="1122363"/>
            <a:ext cx="4934289" cy="2387600"/>
          </a:xfrm>
          <a:prstGeom prst="rect">
            <a:avLst/>
          </a:prstGeom>
        </p:spPr>
        <p:txBody>
          <a:bodyPr anchor="b">
            <a:noAutofit/>
          </a:bodyPr>
          <a:lstStyle>
            <a:lvl1pPr algn="l">
              <a:defRPr sz="4400"/>
            </a:lvl1pPr>
          </a:lstStyle>
          <a:p>
            <a:r>
              <a:rPr lang="en-US"/>
              <a:t>Title Style</a:t>
            </a:r>
            <a:endParaRPr lang="en-GB"/>
          </a:p>
        </p:txBody>
      </p:sp>
      <p:sp>
        <p:nvSpPr>
          <p:cNvPr id="3" name="Subtitle 2">
            <a:extLst>
              <a:ext uri="{FF2B5EF4-FFF2-40B4-BE49-F238E27FC236}">
                <a16:creationId xmlns:a16="http://schemas.microsoft.com/office/drawing/2014/main" id="{C6C0AD05-DD48-DE1F-3CD3-8E7A4F44A700}"/>
              </a:ext>
            </a:extLst>
          </p:cNvPr>
          <p:cNvSpPr>
            <a:spLocks noGrp="1"/>
          </p:cNvSpPr>
          <p:nvPr>
            <p:ph type="subTitle" idx="1" hasCustomPrompt="1"/>
          </p:nvPr>
        </p:nvSpPr>
        <p:spPr>
          <a:xfrm>
            <a:off x="5733710" y="3602038"/>
            <a:ext cx="4934290" cy="1655762"/>
          </a:xfrm>
          <a:prstGeom prst="rect">
            <a:avLst/>
          </a:prstGeom>
        </p:spPr>
        <p:txBody>
          <a:bodyPr>
            <a:noAutofit/>
          </a:bodyPr>
          <a:lstStyle>
            <a:lvl1pPr marL="0" indent="0" algn="l">
              <a:buNone/>
              <a:defRPr sz="3600">
                <a:solidFill>
                  <a:srgbClr val="6B910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Style</a:t>
            </a:r>
            <a:endParaRPr lang="en-GB"/>
          </a:p>
        </p:txBody>
      </p:sp>
      <p:pic>
        <p:nvPicPr>
          <p:cNvPr id="8" name="Picture 7" descr="A group of white rectangles on a black background&#10;&#10;Description automatically generated">
            <a:extLst>
              <a:ext uri="{FF2B5EF4-FFF2-40B4-BE49-F238E27FC236}">
                <a16:creationId xmlns:a16="http://schemas.microsoft.com/office/drawing/2014/main" id="{66F66BBC-D45E-123B-0AEB-2EFFA3FB049B}"/>
              </a:ext>
            </a:extLst>
          </p:cNvPr>
          <p:cNvPicPr>
            <a:picLocks noChangeAspect="1"/>
          </p:cNvPicPr>
          <p:nvPr userDrawn="1"/>
        </p:nvPicPr>
        <p:blipFill>
          <a:blip r:embed="rId5">
            <a:extLst>
              <a:ext uri="{28A0092B-C50C-407E-A947-70E740481C1C}">
                <a14:useLocalDpi xmlns:a14="http://schemas.microsoft.com/office/drawing/2010/main" val="0"/>
              </a:ext>
            </a:extLst>
          </a:blip>
          <a:srcRect l="38140" t="26535" r="34741" b="46243"/>
          <a:stretch/>
        </p:blipFill>
        <p:spPr>
          <a:xfrm rot="199019">
            <a:off x="1122132" y="420886"/>
            <a:ext cx="4451269" cy="5670152"/>
          </a:xfrm>
          <a:prstGeom prst="rect">
            <a:avLst/>
          </a:prstGeom>
        </p:spPr>
      </p:pic>
      <p:pic>
        <p:nvPicPr>
          <p:cNvPr id="15" name="Picture 14" descr="A green and black text&#10;&#10;Description automatically generated">
            <a:extLst>
              <a:ext uri="{FF2B5EF4-FFF2-40B4-BE49-F238E27FC236}">
                <a16:creationId xmlns:a16="http://schemas.microsoft.com/office/drawing/2014/main" id="{68F1CC33-4547-9DA9-10CB-6D8201123C9C}"/>
              </a:ext>
            </a:extLst>
          </p:cNvPr>
          <p:cNvPicPr>
            <a:picLocks noChangeAspect="1"/>
          </p:cNvPicPr>
          <p:nvPr userDrawn="1"/>
        </p:nvPicPr>
        <p:blipFill>
          <a:blip r:embed="rId6">
            <a:extLst>
              <a:ext uri="{28A0092B-C50C-407E-A947-70E740481C1C}">
                <a14:useLocalDpi xmlns:a14="http://schemas.microsoft.com/office/drawing/2010/main" val="0"/>
              </a:ext>
            </a:extLst>
          </a:blip>
          <a:srcRect l="61124"/>
          <a:stretch/>
        </p:blipFill>
        <p:spPr>
          <a:xfrm>
            <a:off x="10574612" y="131347"/>
            <a:ext cx="1617388" cy="828714"/>
          </a:xfrm>
          <a:prstGeom prst="rect">
            <a:avLst/>
          </a:prstGeom>
        </p:spPr>
      </p:pic>
      <p:sp>
        <p:nvSpPr>
          <p:cNvPr id="5" name="Picture Placeholder 4">
            <a:extLst>
              <a:ext uri="{FF2B5EF4-FFF2-40B4-BE49-F238E27FC236}">
                <a16:creationId xmlns:a16="http://schemas.microsoft.com/office/drawing/2014/main" id="{B1347B4D-785F-FFFE-3755-9FA862DB21DB}"/>
              </a:ext>
            </a:extLst>
          </p:cNvPr>
          <p:cNvSpPr>
            <a:spLocks noGrp="1"/>
          </p:cNvSpPr>
          <p:nvPr>
            <p:ph type="pic" sz="quarter" idx="10"/>
          </p:nvPr>
        </p:nvSpPr>
        <p:spPr>
          <a:xfrm rot="220905">
            <a:off x="1758268" y="880904"/>
            <a:ext cx="3136900" cy="4488604"/>
          </a:xfrm>
          <a:solidFill>
            <a:schemeClr val="bg1">
              <a:lumMod val="95000"/>
            </a:schemeClr>
          </a:solidFill>
        </p:spPr>
        <p:txBody>
          <a:bodyPr/>
          <a:lstStyle>
            <a:lvl1pPr marL="0" indent="0">
              <a:buNone/>
              <a:defRPr/>
            </a:lvl1pPr>
          </a:lstStyle>
          <a:p>
            <a:endParaRPr lang="en-GB"/>
          </a:p>
        </p:txBody>
      </p:sp>
    </p:spTree>
    <p:custDataLst>
      <p:tags r:id="rId1"/>
    </p:custDataLst>
    <p:extLst>
      <p:ext uri="{BB962C8B-B14F-4D97-AF65-F5344CB8AC3E}">
        <p14:creationId xmlns:p14="http://schemas.microsoft.com/office/powerpoint/2010/main" val="2318664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92ED-1023-87E8-77FF-8E47A6EE8010}"/>
              </a:ext>
            </a:extLst>
          </p:cNvPr>
          <p:cNvSpPr>
            <a:spLocks noGrp="1"/>
          </p:cNvSpPr>
          <p:nvPr>
            <p:ph type="title"/>
          </p:nvPr>
        </p:nvSpPr>
        <p:spPr>
          <a:xfrm>
            <a:off x="1101969" y="790575"/>
            <a:ext cx="10515600" cy="90011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2EF77A-FC0D-6D88-4932-77C73AED4E56}"/>
              </a:ext>
            </a:extLst>
          </p:cNvPr>
          <p:cNvSpPr>
            <a:spLocks noGrp="1"/>
          </p:cNvSpPr>
          <p:nvPr>
            <p:ph sz="half" idx="1"/>
          </p:nvPr>
        </p:nvSpPr>
        <p:spPr>
          <a:xfrm>
            <a:off x="1101968" y="1881061"/>
            <a:ext cx="491783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C08616-EAC7-1B2A-3410-E737796B254B}"/>
              </a:ext>
            </a:extLst>
          </p:cNvPr>
          <p:cNvSpPr>
            <a:spLocks noGrp="1"/>
          </p:cNvSpPr>
          <p:nvPr>
            <p:ph sz="half" idx="2"/>
          </p:nvPr>
        </p:nvSpPr>
        <p:spPr>
          <a:xfrm>
            <a:off x="6359769" y="1881061"/>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A green and black text&#10;&#10;Description automatically generated">
            <a:extLst>
              <a:ext uri="{FF2B5EF4-FFF2-40B4-BE49-F238E27FC236}">
                <a16:creationId xmlns:a16="http://schemas.microsoft.com/office/drawing/2014/main" id="{F8CBFBD2-4724-8040-6377-3FCA10AFEC0D}"/>
              </a:ext>
            </a:extLst>
          </p:cNvPr>
          <p:cNvPicPr>
            <a:picLocks noChangeAspect="1"/>
          </p:cNvPicPr>
          <p:nvPr userDrawn="1"/>
        </p:nvPicPr>
        <p:blipFill>
          <a:blip r:embed="rId3">
            <a:extLst>
              <a:ext uri="{28A0092B-C50C-407E-A947-70E740481C1C}">
                <a14:useLocalDpi xmlns:a14="http://schemas.microsoft.com/office/drawing/2010/main" val="0"/>
              </a:ext>
            </a:extLst>
          </a:blip>
          <a:srcRect l="61464"/>
          <a:stretch/>
        </p:blipFill>
        <p:spPr>
          <a:xfrm>
            <a:off x="10588752" y="131347"/>
            <a:ext cx="1603248" cy="828714"/>
          </a:xfrm>
          <a:prstGeom prst="rect">
            <a:avLst/>
          </a:prstGeom>
        </p:spPr>
      </p:pic>
      <p:pic>
        <p:nvPicPr>
          <p:cNvPr id="8" name="Graphic 7">
            <a:extLst>
              <a:ext uri="{FF2B5EF4-FFF2-40B4-BE49-F238E27FC236}">
                <a16:creationId xmlns:a16="http://schemas.microsoft.com/office/drawing/2014/main" id="{00EFFB01-E20B-5D56-5046-F57438EC7A27}"/>
              </a:ext>
            </a:extLst>
          </p:cNvPr>
          <p:cNvPicPr>
            <a:picLocks noChangeAspect="1"/>
          </p:cNvPicPr>
          <p:nvPr userDrawn="1"/>
        </p:nvPicPr>
        <p:blipFill>
          <a:blip r:embed="rId4">
            <a:extLst>
              <a:ext uri="{96DAC541-7B7A-43D3-8B79-37D633B846F1}">
                <asvg:svgBlip xmlns:asvg="http://schemas.microsoft.com/office/drawing/2016/SVG/main" r:embed="rId5"/>
              </a:ext>
            </a:extLst>
          </a:blip>
          <a:srcRect l="24552" t="12534"/>
          <a:stretch/>
        </p:blipFill>
        <p:spPr>
          <a:xfrm>
            <a:off x="-421758" y="-249763"/>
            <a:ext cx="1840568" cy="3264951"/>
          </a:xfrm>
          <a:prstGeom prst="rect">
            <a:avLst/>
          </a:prstGeom>
        </p:spPr>
      </p:pic>
      <p:pic>
        <p:nvPicPr>
          <p:cNvPr id="5" name="Picture 4">
            <a:extLst>
              <a:ext uri="{FF2B5EF4-FFF2-40B4-BE49-F238E27FC236}">
                <a16:creationId xmlns:a16="http://schemas.microsoft.com/office/drawing/2014/main" id="{A3D768CE-1125-A540-F11D-3F10DD119516}"/>
              </a:ext>
            </a:extLst>
          </p:cNvPr>
          <p:cNvPicPr>
            <a:picLocks noChangeAspect="1"/>
          </p:cNvPicPr>
          <p:nvPr userDrawn="1"/>
        </p:nvPicPr>
        <p:blipFill>
          <a:blip r:embed="rId6">
            <a:alphaModFix/>
          </a:blip>
          <a:srcRect l="61141" t="61353" b="11847"/>
          <a:stretch/>
        </p:blipFill>
        <p:spPr>
          <a:xfrm rot="10800000">
            <a:off x="8140741" y="4686570"/>
            <a:ext cx="4160364" cy="2232843"/>
          </a:xfrm>
          <a:prstGeom prst="rect">
            <a:avLst/>
          </a:prstGeom>
        </p:spPr>
      </p:pic>
      <p:sp>
        <p:nvSpPr>
          <p:cNvPr id="9" name="TextBox 8">
            <a:extLst>
              <a:ext uri="{FF2B5EF4-FFF2-40B4-BE49-F238E27FC236}">
                <a16:creationId xmlns:a16="http://schemas.microsoft.com/office/drawing/2014/main" id="{6988958A-010D-44AE-0DB6-707C9461DFB6}"/>
              </a:ext>
            </a:extLst>
          </p:cNvPr>
          <p:cNvSpPr txBox="1"/>
          <p:nvPr userDrawn="1"/>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17064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2">
    <p:bg>
      <p:bgPr>
        <a:gradFill>
          <a:gsLst>
            <a:gs pos="37000">
              <a:srgbClr val="017E8C"/>
            </a:gs>
            <a:gs pos="61000">
              <a:srgbClr val="26855C"/>
            </a:gs>
            <a:gs pos="100000">
              <a:schemeClr val="accent1"/>
            </a:gs>
          </a:gsLst>
          <a:lin ang="0" scaled="0"/>
        </a:gra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633E69F-1146-BB9D-04E9-5F97B1F9EE93}"/>
              </a:ext>
            </a:extLst>
          </p:cNvPr>
          <p:cNvPicPr>
            <a:picLocks noChangeAspect="1"/>
          </p:cNvPicPr>
          <p:nvPr userDrawn="1"/>
        </p:nvPicPr>
        <p:blipFill>
          <a:blip r:embed="rId3">
            <a:extLst>
              <a:ext uri="{96DAC541-7B7A-43D3-8B79-37D633B846F1}">
                <asvg:svgBlip xmlns:asvg="http://schemas.microsoft.com/office/drawing/2016/SVG/main" r:embed="rId4"/>
              </a:ext>
            </a:extLst>
          </a:blip>
          <a:srcRect l="24430" t="22453"/>
          <a:stretch/>
        </p:blipFill>
        <p:spPr>
          <a:xfrm>
            <a:off x="-323088" y="-128016"/>
            <a:ext cx="6675178" cy="4842338"/>
          </a:xfrm>
          <a:prstGeom prst="rect">
            <a:avLst/>
          </a:prstGeom>
        </p:spPr>
      </p:pic>
      <p:sp>
        <p:nvSpPr>
          <p:cNvPr id="2" name="Title 1">
            <a:extLst>
              <a:ext uri="{FF2B5EF4-FFF2-40B4-BE49-F238E27FC236}">
                <a16:creationId xmlns:a16="http://schemas.microsoft.com/office/drawing/2014/main" id="{C95AB20B-8C17-6331-7D8B-27BFE9D56876}"/>
              </a:ext>
            </a:extLst>
          </p:cNvPr>
          <p:cNvSpPr>
            <a:spLocks noGrp="1"/>
          </p:cNvSpPr>
          <p:nvPr>
            <p:ph type="title" hasCustomPrompt="1"/>
          </p:nvPr>
        </p:nvSpPr>
        <p:spPr>
          <a:xfrm>
            <a:off x="5709647" y="1582402"/>
            <a:ext cx="9479278" cy="2019635"/>
          </a:xfrm>
          <a:prstGeom prst="rect">
            <a:avLst/>
          </a:prstGeom>
        </p:spPr>
        <p:txBody>
          <a:bodyPr>
            <a:noAutofit/>
          </a:bodyPr>
          <a:lstStyle>
            <a:lvl1pPr>
              <a:defRPr sz="4400">
                <a:solidFill>
                  <a:schemeClr val="bg1"/>
                </a:solidFill>
              </a:defRPr>
            </a:lvl1pPr>
          </a:lstStyle>
          <a:p>
            <a:r>
              <a:rPr lang="en-US"/>
              <a:t>Section Divider</a:t>
            </a:r>
            <a:endParaRPr lang="en-GB"/>
          </a:p>
        </p:txBody>
      </p:sp>
      <p:sp>
        <p:nvSpPr>
          <p:cNvPr id="9" name="Subtitle 2">
            <a:extLst>
              <a:ext uri="{FF2B5EF4-FFF2-40B4-BE49-F238E27FC236}">
                <a16:creationId xmlns:a16="http://schemas.microsoft.com/office/drawing/2014/main" id="{A50E9F3D-0F54-4BEA-86AC-F78709CFD9B6}"/>
              </a:ext>
            </a:extLst>
          </p:cNvPr>
          <p:cNvSpPr>
            <a:spLocks noGrp="1"/>
          </p:cNvSpPr>
          <p:nvPr>
            <p:ph type="subTitle" idx="1" hasCustomPrompt="1"/>
          </p:nvPr>
        </p:nvSpPr>
        <p:spPr>
          <a:xfrm>
            <a:off x="5733710" y="3602038"/>
            <a:ext cx="4934290" cy="1655762"/>
          </a:xfrm>
          <a:prstGeom prst="rect">
            <a:avLst/>
          </a:prstGeom>
        </p:spPr>
        <p:txBody>
          <a:bodyPr>
            <a:noAutofit/>
          </a:bodyPr>
          <a:lstStyle>
            <a:lvl1pPr marL="0" indent="0" algn="l">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Style</a:t>
            </a:r>
            <a:endParaRPr lang="en-GB"/>
          </a:p>
        </p:txBody>
      </p:sp>
      <p:cxnSp>
        <p:nvCxnSpPr>
          <p:cNvPr id="10" name="Straight Connector 9">
            <a:extLst>
              <a:ext uri="{FF2B5EF4-FFF2-40B4-BE49-F238E27FC236}">
                <a16:creationId xmlns:a16="http://schemas.microsoft.com/office/drawing/2014/main" id="{33E4F744-313E-F67B-936F-C3E6B2E7E318}"/>
              </a:ext>
            </a:extLst>
          </p:cNvPr>
          <p:cNvCxnSpPr>
            <a:cxnSpLocks/>
          </p:cNvCxnSpPr>
          <p:nvPr userDrawn="1"/>
        </p:nvCxnSpPr>
        <p:spPr>
          <a:xfrm flipH="1">
            <a:off x="5733710" y="3602038"/>
            <a:ext cx="3111352"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4" name="Picture 3" descr="A black background with white text&#10;&#10;Description automatically generated">
            <a:extLst>
              <a:ext uri="{FF2B5EF4-FFF2-40B4-BE49-F238E27FC236}">
                <a16:creationId xmlns:a16="http://schemas.microsoft.com/office/drawing/2014/main" id="{93552024-1AF5-1761-591E-B0B1C919F856}"/>
              </a:ext>
            </a:extLst>
          </p:cNvPr>
          <p:cNvPicPr>
            <a:picLocks noChangeAspect="1"/>
          </p:cNvPicPr>
          <p:nvPr userDrawn="1"/>
        </p:nvPicPr>
        <p:blipFill>
          <a:blip r:embed="rId5">
            <a:extLst>
              <a:ext uri="{28A0092B-C50C-407E-A947-70E740481C1C}">
                <a14:useLocalDpi xmlns:a14="http://schemas.microsoft.com/office/drawing/2010/main" val="0"/>
              </a:ext>
            </a:extLst>
          </a:blip>
          <a:srcRect l="61676"/>
          <a:stretch/>
        </p:blipFill>
        <p:spPr>
          <a:xfrm>
            <a:off x="10454640" y="175923"/>
            <a:ext cx="1488805" cy="773814"/>
          </a:xfrm>
          <a:prstGeom prst="rect">
            <a:avLst/>
          </a:prstGeom>
        </p:spPr>
      </p:pic>
      <p:pic>
        <p:nvPicPr>
          <p:cNvPr id="13" name="Graphic 12">
            <a:extLst>
              <a:ext uri="{FF2B5EF4-FFF2-40B4-BE49-F238E27FC236}">
                <a16:creationId xmlns:a16="http://schemas.microsoft.com/office/drawing/2014/main" id="{262BB34C-8668-297C-99D2-75F900646181}"/>
              </a:ext>
            </a:extLst>
          </p:cNvPr>
          <p:cNvPicPr>
            <a:picLocks noChangeAspect="1"/>
          </p:cNvPicPr>
          <p:nvPr userDrawn="1"/>
        </p:nvPicPr>
        <p:blipFill>
          <a:blip r:embed="rId6">
            <a:extLst>
              <a:ext uri="{96DAC541-7B7A-43D3-8B79-37D633B846F1}">
                <asvg:svgBlip xmlns:asvg="http://schemas.microsoft.com/office/drawing/2016/SVG/main" r:embed="rId7"/>
              </a:ext>
            </a:extLst>
          </a:blip>
          <a:srcRect l="304" t="22" r="59520" b="38352"/>
          <a:stretch/>
        </p:blipFill>
        <p:spPr>
          <a:xfrm>
            <a:off x="8643209" y="3009811"/>
            <a:ext cx="3548792" cy="3848190"/>
          </a:xfrm>
          <a:prstGeom prst="rect">
            <a:avLst/>
          </a:prstGeom>
        </p:spPr>
      </p:pic>
      <p:pic>
        <p:nvPicPr>
          <p:cNvPr id="5" name="Picture 4">
            <a:extLst>
              <a:ext uri="{FF2B5EF4-FFF2-40B4-BE49-F238E27FC236}">
                <a16:creationId xmlns:a16="http://schemas.microsoft.com/office/drawing/2014/main" id="{12BD190B-92FE-4999-1A1D-BE2DF4761D6F}"/>
              </a:ext>
            </a:extLst>
          </p:cNvPr>
          <p:cNvPicPr>
            <a:picLocks noChangeAspect="1"/>
          </p:cNvPicPr>
          <p:nvPr userDrawn="1"/>
        </p:nvPicPr>
        <p:blipFill>
          <a:blip r:embed="rId8">
            <a:extLst>
              <a:ext uri="{28A0092B-C50C-407E-A947-70E740481C1C}">
                <a14:useLocalDpi xmlns:a14="http://schemas.microsoft.com/office/drawing/2010/main" val="0"/>
              </a:ext>
            </a:extLst>
          </a:blip>
          <a:srcRect l="30318" r="-454"/>
          <a:stretch>
            <a:fillRect/>
          </a:stretch>
        </p:blipFill>
        <p:spPr>
          <a:xfrm>
            <a:off x="-57631" y="1236974"/>
            <a:ext cx="5636200" cy="4513849"/>
          </a:xfrm>
          <a:prstGeom prst="rect">
            <a:avLst/>
          </a:prstGeom>
          <a:effectLst>
            <a:outerShdw blurRad="50800" dist="38100" dir="2700000" algn="tl" rotWithShape="0">
              <a:prstClr val="black">
                <a:alpha val="40000"/>
              </a:prstClr>
            </a:outerShdw>
          </a:effectLst>
        </p:spPr>
      </p:pic>
      <p:sp>
        <p:nvSpPr>
          <p:cNvPr id="6" name="Picture Placeholder 13">
            <a:extLst>
              <a:ext uri="{FF2B5EF4-FFF2-40B4-BE49-F238E27FC236}">
                <a16:creationId xmlns:a16="http://schemas.microsoft.com/office/drawing/2014/main" id="{82BBEEAB-5CFC-E66E-89A3-A4ABA30631A5}"/>
              </a:ext>
            </a:extLst>
          </p:cNvPr>
          <p:cNvSpPr>
            <a:spLocks noGrp="1"/>
          </p:cNvSpPr>
          <p:nvPr>
            <p:ph type="pic" sz="quarter" idx="11"/>
          </p:nvPr>
        </p:nvSpPr>
        <p:spPr>
          <a:xfrm>
            <a:off x="-464488" y="1433154"/>
            <a:ext cx="5748721" cy="4072161"/>
          </a:xfrm>
          <a:prstGeom prst="roundRect">
            <a:avLst>
              <a:gd name="adj" fmla="val 5078"/>
            </a:avLst>
          </a:prstGeom>
          <a:solidFill>
            <a:schemeClr val="bg1">
              <a:lumMod val="95000"/>
            </a:schemeClr>
          </a:solidFill>
        </p:spPr>
        <p:txBody>
          <a:bodyPr anchor="ctr"/>
          <a:lstStyle>
            <a:lvl1pPr marL="0" indent="0" algn="ctr">
              <a:buNone/>
              <a:defRPr/>
            </a:lvl1pPr>
          </a:lstStyle>
          <a:p>
            <a:endParaRPr lang="en-GB"/>
          </a:p>
        </p:txBody>
      </p:sp>
      <p:sp>
        <p:nvSpPr>
          <p:cNvPr id="3" name="Rectangle 2">
            <a:extLst>
              <a:ext uri="{FF2B5EF4-FFF2-40B4-BE49-F238E27FC236}">
                <a16:creationId xmlns:a16="http://schemas.microsoft.com/office/drawing/2014/main" id="{748066AC-8B20-82C9-23F6-18987E1E7A09}"/>
              </a:ext>
            </a:extLst>
          </p:cNvPr>
          <p:cNvSpPr/>
          <p:nvPr userDrawn="1"/>
        </p:nvSpPr>
        <p:spPr>
          <a:xfrm>
            <a:off x="5364480" y="4639056"/>
            <a:ext cx="146304" cy="10668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9F831D-A6C7-BAFD-B0BF-2D94F3424E51}"/>
              </a:ext>
            </a:extLst>
          </p:cNvPr>
          <p:cNvSpPr txBox="1"/>
          <p:nvPr userDrawn="1"/>
        </p:nvSpPr>
        <p:spPr>
          <a:xfrm rot="16200000">
            <a:off x="4785553" y="4765207"/>
            <a:ext cx="1280160" cy="200055"/>
          </a:xfrm>
          <a:prstGeom prst="rect">
            <a:avLst/>
          </a:prstGeom>
          <a:noFill/>
        </p:spPr>
        <p:txBody>
          <a:bodyPr wrap="square" rtlCol="0">
            <a:spAutoFit/>
          </a:bodyPr>
          <a:lstStyle/>
          <a:p>
            <a:r>
              <a:rPr lang="en-US" sz="700">
                <a:solidFill>
                  <a:schemeClr val="bg1">
                    <a:lumMod val="85000"/>
                  </a:schemeClr>
                </a:solidFill>
                <a:latin typeface="Aptos Slab Light" panose="020B0004020202020204" pitchFamily="34" charset="0"/>
              </a:rPr>
              <a:t>GROUP   FEEDBACK</a:t>
            </a:r>
          </a:p>
        </p:txBody>
      </p:sp>
    </p:spTree>
    <p:custDataLst>
      <p:tags r:id="rId1"/>
    </p:custDataLst>
    <p:extLst>
      <p:ext uri="{BB962C8B-B14F-4D97-AF65-F5344CB8AC3E}">
        <p14:creationId xmlns:p14="http://schemas.microsoft.com/office/powerpoint/2010/main" val="4155177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AAF5CF-2D57-9E44-0B4E-4AF0043FCE35}"/>
              </a:ext>
            </a:extLst>
          </p:cNvPr>
          <p:cNvPicPr>
            <a:picLocks noChangeAspect="1"/>
          </p:cNvPicPr>
          <p:nvPr userDrawn="1"/>
        </p:nvPicPr>
        <p:blipFill>
          <a:blip r:embed="rId3">
            <a:alphaModFix/>
          </a:blip>
          <a:srcRect l="61141" t="61353" b="11847"/>
          <a:stretch/>
        </p:blipFill>
        <p:spPr>
          <a:xfrm rot="10800000">
            <a:off x="8031636" y="4625157"/>
            <a:ext cx="4160364" cy="2232843"/>
          </a:xfrm>
          <a:prstGeom prst="rect">
            <a:avLst/>
          </a:prstGeom>
        </p:spPr>
      </p:pic>
      <p:pic>
        <p:nvPicPr>
          <p:cNvPr id="6" name="Picture 5" descr="A green and black text&#10;&#10;Description automatically generated">
            <a:extLst>
              <a:ext uri="{FF2B5EF4-FFF2-40B4-BE49-F238E27FC236}">
                <a16:creationId xmlns:a16="http://schemas.microsoft.com/office/drawing/2014/main" id="{4B99922B-CF8A-4609-921F-F3796FB6EBF5}"/>
              </a:ext>
            </a:extLst>
          </p:cNvPr>
          <p:cNvPicPr>
            <a:picLocks noChangeAspect="1"/>
          </p:cNvPicPr>
          <p:nvPr userDrawn="1"/>
        </p:nvPicPr>
        <p:blipFill>
          <a:blip r:embed="rId4">
            <a:extLst>
              <a:ext uri="{28A0092B-C50C-407E-A947-70E740481C1C}">
                <a14:useLocalDpi xmlns:a14="http://schemas.microsoft.com/office/drawing/2010/main" val="0"/>
              </a:ext>
            </a:extLst>
          </a:blip>
          <a:srcRect l="61464"/>
          <a:stretch/>
        </p:blipFill>
        <p:spPr>
          <a:xfrm>
            <a:off x="10588752" y="131347"/>
            <a:ext cx="1603248" cy="828714"/>
          </a:xfrm>
          <a:prstGeom prst="rect">
            <a:avLst/>
          </a:prstGeom>
        </p:spPr>
      </p:pic>
      <p:sp>
        <p:nvSpPr>
          <p:cNvPr id="7" name="TextBox 6">
            <a:extLst>
              <a:ext uri="{FF2B5EF4-FFF2-40B4-BE49-F238E27FC236}">
                <a16:creationId xmlns:a16="http://schemas.microsoft.com/office/drawing/2014/main" id="{5FCF4FF1-2B69-0C98-7A37-8B72ED3503D7}"/>
              </a:ext>
            </a:extLst>
          </p:cNvPr>
          <p:cNvSpPr txBox="1"/>
          <p:nvPr userDrawn="1"/>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
        <p:nvSpPr>
          <p:cNvPr id="8" name="Title 1">
            <a:extLst>
              <a:ext uri="{FF2B5EF4-FFF2-40B4-BE49-F238E27FC236}">
                <a16:creationId xmlns:a16="http://schemas.microsoft.com/office/drawing/2014/main" id="{29B83DBF-C815-68A6-8121-A53AC750527E}"/>
              </a:ext>
            </a:extLst>
          </p:cNvPr>
          <p:cNvSpPr>
            <a:spLocks noGrp="1"/>
          </p:cNvSpPr>
          <p:nvPr>
            <p:ph type="title"/>
          </p:nvPr>
        </p:nvSpPr>
        <p:spPr>
          <a:xfrm>
            <a:off x="661737" y="892664"/>
            <a:ext cx="10692063" cy="980098"/>
          </a:xfrm>
          <a:prstGeom prst="rect">
            <a:avLst/>
          </a:prstGeom>
        </p:spPr>
        <p:txBody>
          <a:bodyPr/>
          <a:lstStyle/>
          <a:p>
            <a:r>
              <a:rPr lang="en-US"/>
              <a:t>Click to edit Master title style</a:t>
            </a:r>
            <a:endParaRPr lang="en-GB"/>
          </a:p>
        </p:txBody>
      </p:sp>
      <p:pic>
        <p:nvPicPr>
          <p:cNvPr id="10" name="Graphic 9">
            <a:extLst>
              <a:ext uri="{FF2B5EF4-FFF2-40B4-BE49-F238E27FC236}">
                <a16:creationId xmlns:a16="http://schemas.microsoft.com/office/drawing/2014/main" id="{D5B1500D-0604-5D1A-A301-5F044F8953F8}"/>
              </a:ext>
            </a:extLst>
          </p:cNvPr>
          <p:cNvPicPr>
            <a:picLocks noChangeAspect="1"/>
          </p:cNvPicPr>
          <p:nvPr userDrawn="1"/>
        </p:nvPicPr>
        <p:blipFill>
          <a:blip r:embed="rId5">
            <a:extLst>
              <a:ext uri="{96DAC541-7B7A-43D3-8B79-37D633B846F1}">
                <asvg:svgBlip xmlns:asvg="http://schemas.microsoft.com/office/drawing/2016/SVG/main" r:embed="rId6"/>
              </a:ext>
            </a:extLst>
          </a:blip>
          <a:srcRect l="24552" t="12534"/>
          <a:stretch/>
        </p:blipFill>
        <p:spPr>
          <a:xfrm>
            <a:off x="-598542" y="-359491"/>
            <a:ext cx="1840568" cy="3264951"/>
          </a:xfrm>
          <a:prstGeom prst="rect">
            <a:avLst/>
          </a:prstGeom>
        </p:spPr>
      </p:pic>
    </p:spTree>
    <p:custDataLst>
      <p:tags r:id="rId1"/>
    </p:custDataLst>
    <p:extLst>
      <p:ext uri="{BB962C8B-B14F-4D97-AF65-F5344CB8AC3E}">
        <p14:creationId xmlns:p14="http://schemas.microsoft.com/office/powerpoint/2010/main" val="662973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out dots">
    <p:spTree>
      <p:nvGrpSpPr>
        <p:cNvPr id="1" name=""/>
        <p:cNvGrpSpPr/>
        <p:nvPr/>
      </p:nvGrpSpPr>
      <p:grpSpPr>
        <a:xfrm>
          <a:off x="0" y="0"/>
          <a:ext cx="0" cy="0"/>
          <a:chOff x="0" y="0"/>
          <a:chExt cx="0" cy="0"/>
        </a:xfrm>
      </p:grpSpPr>
      <p:pic>
        <p:nvPicPr>
          <p:cNvPr id="6" name="Picture 5" descr="A green and black text&#10;&#10;Description automatically generated">
            <a:extLst>
              <a:ext uri="{FF2B5EF4-FFF2-40B4-BE49-F238E27FC236}">
                <a16:creationId xmlns:a16="http://schemas.microsoft.com/office/drawing/2014/main" id="{4B99922B-CF8A-4609-921F-F3796FB6EBF5}"/>
              </a:ext>
            </a:extLst>
          </p:cNvPr>
          <p:cNvPicPr>
            <a:picLocks noChangeAspect="1"/>
          </p:cNvPicPr>
          <p:nvPr userDrawn="1"/>
        </p:nvPicPr>
        <p:blipFill>
          <a:blip r:embed="rId3">
            <a:extLst>
              <a:ext uri="{28A0092B-C50C-407E-A947-70E740481C1C}">
                <a14:useLocalDpi xmlns:a14="http://schemas.microsoft.com/office/drawing/2010/main" val="0"/>
              </a:ext>
            </a:extLst>
          </a:blip>
          <a:srcRect l="61610"/>
          <a:stretch/>
        </p:blipFill>
        <p:spPr>
          <a:xfrm>
            <a:off x="10594848" y="131347"/>
            <a:ext cx="1597152" cy="828714"/>
          </a:xfrm>
          <a:prstGeom prst="rect">
            <a:avLst/>
          </a:prstGeom>
        </p:spPr>
      </p:pic>
      <p:sp>
        <p:nvSpPr>
          <p:cNvPr id="8" name="Title 1">
            <a:extLst>
              <a:ext uri="{FF2B5EF4-FFF2-40B4-BE49-F238E27FC236}">
                <a16:creationId xmlns:a16="http://schemas.microsoft.com/office/drawing/2014/main" id="{29B83DBF-C815-68A6-8121-A53AC750527E}"/>
              </a:ext>
            </a:extLst>
          </p:cNvPr>
          <p:cNvSpPr>
            <a:spLocks noGrp="1"/>
          </p:cNvSpPr>
          <p:nvPr>
            <p:ph type="title"/>
          </p:nvPr>
        </p:nvSpPr>
        <p:spPr>
          <a:xfrm>
            <a:off x="653143" y="892664"/>
            <a:ext cx="10700657" cy="980098"/>
          </a:xfrm>
          <a:prstGeom prst="rect">
            <a:avLst/>
          </a:prstGeom>
        </p:spPr>
        <p:txBody>
          <a:bodyPr/>
          <a:lstStyle/>
          <a:p>
            <a:r>
              <a:rPr lang="en-US"/>
              <a:t>Click to edit Master title style</a:t>
            </a:r>
            <a:endParaRPr lang="en-GB"/>
          </a:p>
        </p:txBody>
      </p:sp>
      <p:sp>
        <p:nvSpPr>
          <p:cNvPr id="2" name="TextBox 1">
            <a:extLst>
              <a:ext uri="{FF2B5EF4-FFF2-40B4-BE49-F238E27FC236}">
                <a16:creationId xmlns:a16="http://schemas.microsoft.com/office/drawing/2014/main" id="{69E37EE3-B097-E979-87F8-5AF4EB440068}"/>
              </a:ext>
            </a:extLst>
          </p:cNvPr>
          <p:cNvSpPr txBox="1"/>
          <p:nvPr userDrawn="1"/>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352990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8C1619B-B3B4-034D-F8B4-A467FBF0A4DF}"/>
              </a:ext>
            </a:extLst>
          </p:cNvPr>
          <p:cNvPicPr>
            <a:picLocks noChangeAspect="1"/>
          </p:cNvPicPr>
          <p:nvPr userDrawn="1"/>
        </p:nvPicPr>
        <p:blipFill>
          <a:blip r:embed="rId3">
            <a:extLst>
              <a:ext uri="{96DAC541-7B7A-43D3-8B79-37D633B846F1}">
                <asvg:svgBlip xmlns:asvg="http://schemas.microsoft.com/office/drawing/2016/SVG/main" r:embed="rId4"/>
              </a:ext>
            </a:extLst>
          </a:blip>
          <a:srcRect l="24552" t="12534"/>
          <a:stretch/>
        </p:blipFill>
        <p:spPr>
          <a:xfrm>
            <a:off x="-421758" y="-249763"/>
            <a:ext cx="1840568" cy="3264951"/>
          </a:xfrm>
          <a:prstGeom prst="rect">
            <a:avLst/>
          </a:prstGeom>
        </p:spPr>
      </p:pic>
      <p:sp>
        <p:nvSpPr>
          <p:cNvPr id="2" name="Title 1">
            <a:extLst>
              <a:ext uri="{FF2B5EF4-FFF2-40B4-BE49-F238E27FC236}">
                <a16:creationId xmlns:a16="http://schemas.microsoft.com/office/drawing/2014/main" id="{2959B65E-DCE5-78E8-38A2-8B0BD8EE8C00}"/>
              </a:ext>
            </a:extLst>
          </p:cNvPr>
          <p:cNvSpPr>
            <a:spLocks noGrp="1"/>
          </p:cNvSpPr>
          <p:nvPr>
            <p:ph type="title" hasCustomPrompt="1"/>
          </p:nvPr>
        </p:nvSpPr>
        <p:spPr>
          <a:xfrm>
            <a:off x="1106904" y="892664"/>
            <a:ext cx="10246896" cy="980098"/>
          </a:xfrm>
          <a:prstGeom prst="rect">
            <a:avLst/>
          </a:prstGeom>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38F1E168-25DE-15C9-2325-C22368353502}"/>
              </a:ext>
            </a:extLst>
          </p:cNvPr>
          <p:cNvSpPr>
            <a:spLocks noGrp="1"/>
          </p:cNvSpPr>
          <p:nvPr>
            <p:ph idx="1"/>
          </p:nvPr>
        </p:nvSpPr>
        <p:spPr>
          <a:xfrm>
            <a:off x="1106904" y="2031583"/>
            <a:ext cx="10246895" cy="4214812"/>
          </a:xfrm>
          <a:prstGeom prst="rect">
            <a:avLst/>
          </a:prstGeom>
        </p:spPr>
        <p:txBody>
          <a:bodyPr/>
          <a:lstStyle>
            <a:lvl2pPr marL="715963" indent="-357188">
              <a:buSzPct val="90000"/>
              <a:buFont typeface="Courier New" panose="02070309020205020404" pitchFamily="49" charset="0"/>
              <a:buChar char="o"/>
              <a:defRPr sz="1800"/>
            </a:lvl2pPr>
            <a:lvl3pPr>
              <a:buSzPct val="90000"/>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green and black text&#10;&#10;Description automatically generated">
            <a:extLst>
              <a:ext uri="{FF2B5EF4-FFF2-40B4-BE49-F238E27FC236}">
                <a16:creationId xmlns:a16="http://schemas.microsoft.com/office/drawing/2014/main" id="{119E070F-DAB4-579F-6C17-8638FDE83123}"/>
              </a:ext>
            </a:extLst>
          </p:cNvPr>
          <p:cNvPicPr>
            <a:picLocks noChangeAspect="1"/>
          </p:cNvPicPr>
          <p:nvPr userDrawn="1"/>
        </p:nvPicPr>
        <p:blipFill>
          <a:blip r:embed="rId5">
            <a:extLst>
              <a:ext uri="{28A0092B-C50C-407E-A947-70E740481C1C}">
                <a14:useLocalDpi xmlns:a14="http://schemas.microsoft.com/office/drawing/2010/main" val="0"/>
              </a:ext>
            </a:extLst>
          </a:blip>
          <a:srcRect l="61610"/>
          <a:stretch/>
        </p:blipFill>
        <p:spPr>
          <a:xfrm>
            <a:off x="10594848" y="131347"/>
            <a:ext cx="1597152" cy="828714"/>
          </a:xfrm>
          <a:prstGeom prst="rect">
            <a:avLst/>
          </a:prstGeom>
        </p:spPr>
      </p:pic>
      <p:pic>
        <p:nvPicPr>
          <p:cNvPr id="5" name="Picture 4">
            <a:extLst>
              <a:ext uri="{FF2B5EF4-FFF2-40B4-BE49-F238E27FC236}">
                <a16:creationId xmlns:a16="http://schemas.microsoft.com/office/drawing/2014/main" id="{52747B93-5899-6240-31DE-1208D7A4EB07}"/>
              </a:ext>
            </a:extLst>
          </p:cNvPr>
          <p:cNvPicPr>
            <a:picLocks noChangeAspect="1"/>
          </p:cNvPicPr>
          <p:nvPr userDrawn="1"/>
        </p:nvPicPr>
        <p:blipFill>
          <a:blip r:embed="rId6">
            <a:alphaModFix/>
          </a:blip>
          <a:srcRect l="61141" t="61353" b="11847"/>
          <a:stretch/>
        </p:blipFill>
        <p:spPr>
          <a:xfrm rot="10800000">
            <a:off x="8140741" y="4686570"/>
            <a:ext cx="4160364" cy="2232843"/>
          </a:xfrm>
          <a:prstGeom prst="rect">
            <a:avLst/>
          </a:prstGeom>
        </p:spPr>
      </p:pic>
      <p:sp>
        <p:nvSpPr>
          <p:cNvPr id="7" name="TextBox 6">
            <a:extLst>
              <a:ext uri="{FF2B5EF4-FFF2-40B4-BE49-F238E27FC236}">
                <a16:creationId xmlns:a16="http://schemas.microsoft.com/office/drawing/2014/main" id="{82EB5511-FB70-7C22-D92B-3A091AA40674}"/>
              </a:ext>
            </a:extLst>
          </p:cNvPr>
          <p:cNvSpPr txBox="1"/>
          <p:nvPr userDrawn="1"/>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3199054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08078DD-1056-4514-0E8A-7CC2994D987A}"/>
              </a:ext>
            </a:extLst>
          </p:cNvPr>
          <p:cNvPicPr>
            <a:picLocks noChangeAspect="1"/>
          </p:cNvPicPr>
          <p:nvPr userDrawn="1"/>
        </p:nvPicPr>
        <p:blipFill>
          <a:blip r:embed="rId3">
            <a:extLst>
              <a:ext uri="{96DAC541-7B7A-43D3-8B79-37D633B846F1}">
                <asvg:svgBlip xmlns:asvg="http://schemas.microsoft.com/office/drawing/2016/SVG/main" r:embed="rId4"/>
              </a:ext>
            </a:extLst>
          </a:blip>
          <a:srcRect l="24552" t="12534"/>
          <a:stretch/>
        </p:blipFill>
        <p:spPr>
          <a:xfrm>
            <a:off x="-421758" y="-249763"/>
            <a:ext cx="1840568" cy="3264951"/>
          </a:xfrm>
          <a:prstGeom prst="rect">
            <a:avLst/>
          </a:prstGeom>
        </p:spPr>
      </p:pic>
      <p:sp>
        <p:nvSpPr>
          <p:cNvPr id="2" name="Title 1">
            <a:extLst>
              <a:ext uri="{FF2B5EF4-FFF2-40B4-BE49-F238E27FC236}">
                <a16:creationId xmlns:a16="http://schemas.microsoft.com/office/drawing/2014/main" id="{2959B65E-DCE5-78E8-38A2-8B0BD8EE8C00}"/>
              </a:ext>
            </a:extLst>
          </p:cNvPr>
          <p:cNvSpPr>
            <a:spLocks noGrp="1"/>
          </p:cNvSpPr>
          <p:nvPr>
            <p:ph type="title"/>
          </p:nvPr>
        </p:nvSpPr>
        <p:spPr>
          <a:xfrm>
            <a:off x="1106904" y="892664"/>
            <a:ext cx="10246896" cy="98009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F1E168-25DE-15C9-2325-C22368353502}"/>
              </a:ext>
            </a:extLst>
          </p:cNvPr>
          <p:cNvSpPr>
            <a:spLocks noGrp="1"/>
          </p:cNvSpPr>
          <p:nvPr>
            <p:ph idx="1"/>
          </p:nvPr>
        </p:nvSpPr>
        <p:spPr>
          <a:xfrm>
            <a:off x="4528039" y="2073561"/>
            <a:ext cx="6825761" cy="4214812"/>
          </a:xfrm>
          <a:prstGeom prst="rect">
            <a:avLst/>
          </a:prstGeom>
        </p:spPr>
        <p:txBody>
          <a:bodyPr/>
          <a:lstStyle>
            <a:lvl2pPr marL="715963" indent="-357188">
              <a:buSzPct val="90000"/>
              <a:buFont typeface="Courier New" panose="02070309020205020404" pitchFamily="49" charset="0"/>
              <a:buChar char="o"/>
              <a:defRPr sz="1800"/>
            </a:lvl2pPr>
            <a:lvl3pPr>
              <a:buSzPct val="90000"/>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green and black text&#10;&#10;Description automatically generated">
            <a:extLst>
              <a:ext uri="{FF2B5EF4-FFF2-40B4-BE49-F238E27FC236}">
                <a16:creationId xmlns:a16="http://schemas.microsoft.com/office/drawing/2014/main" id="{119E070F-DAB4-579F-6C17-8638FDE83123}"/>
              </a:ext>
            </a:extLst>
          </p:cNvPr>
          <p:cNvPicPr>
            <a:picLocks noChangeAspect="1"/>
          </p:cNvPicPr>
          <p:nvPr userDrawn="1"/>
        </p:nvPicPr>
        <p:blipFill>
          <a:blip r:embed="rId5">
            <a:extLst>
              <a:ext uri="{28A0092B-C50C-407E-A947-70E740481C1C}">
                <a14:useLocalDpi xmlns:a14="http://schemas.microsoft.com/office/drawing/2010/main" val="0"/>
              </a:ext>
            </a:extLst>
          </a:blip>
          <a:srcRect l="61317"/>
          <a:stretch/>
        </p:blipFill>
        <p:spPr>
          <a:xfrm>
            <a:off x="10582656" y="131347"/>
            <a:ext cx="1609344" cy="828714"/>
          </a:xfrm>
          <a:prstGeom prst="rect">
            <a:avLst/>
          </a:prstGeom>
        </p:spPr>
      </p:pic>
      <p:pic>
        <p:nvPicPr>
          <p:cNvPr id="5" name="Picture 4" descr="A group of white rectangles on a black background&#10;&#10;Description automatically generated">
            <a:extLst>
              <a:ext uri="{FF2B5EF4-FFF2-40B4-BE49-F238E27FC236}">
                <a16:creationId xmlns:a16="http://schemas.microsoft.com/office/drawing/2014/main" id="{41F5FBAC-F46C-BE41-B791-B6D1751B5243}"/>
              </a:ext>
            </a:extLst>
          </p:cNvPr>
          <p:cNvPicPr>
            <a:picLocks noChangeAspect="1"/>
          </p:cNvPicPr>
          <p:nvPr userDrawn="1"/>
        </p:nvPicPr>
        <p:blipFill>
          <a:blip r:embed="rId6">
            <a:extLst>
              <a:ext uri="{28A0092B-C50C-407E-A947-70E740481C1C}">
                <a14:useLocalDpi xmlns:a14="http://schemas.microsoft.com/office/drawing/2010/main" val="0"/>
              </a:ext>
            </a:extLst>
          </a:blip>
          <a:srcRect l="38140" t="26535" r="34741" b="46243"/>
          <a:stretch/>
        </p:blipFill>
        <p:spPr>
          <a:xfrm rot="199019">
            <a:off x="732125" y="1873181"/>
            <a:ext cx="3586722" cy="4568867"/>
          </a:xfrm>
          <a:prstGeom prst="rect">
            <a:avLst/>
          </a:prstGeom>
        </p:spPr>
      </p:pic>
      <p:sp>
        <p:nvSpPr>
          <p:cNvPr id="8" name="Picture Placeholder 4">
            <a:extLst>
              <a:ext uri="{FF2B5EF4-FFF2-40B4-BE49-F238E27FC236}">
                <a16:creationId xmlns:a16="http://schemas.microsoft.com/office/drawing/2014/main" id="{F16981A8-0D2C-7BAA-34E4-7939869B1F8C}"/>
              </a:ext>
            </a:extLst>
          </p:cNvPr>
          <p:cNvSpPr>
            <a:spLocks noGrp="1"/>
          </p:cNvSpPr>
          <p:nvPr>
            <p:ph type="pic" sz="quarter" idx="11"/>
          </p:nvPr>
        </p:nvSpPr>
        <p:spPr>
          <a:xfrm rot="220905">
            <a:off x="1261667" y="2231327"/>
            <a:ext cx="2527636" cy="3616805"/>
          </a:xfrm>
          <a:solidFill>
            <a:schemeClr val="bg1">
              <a:lumMod val="95000"/>
            </a:schemeClr>
          </a:solidFill>
        </p:spPr>
        <p:txBody>
          <a:bodyPr anchor="ctr"/>
          <a:lstStyle>
            <a:lvl1pPr marL="0" indent="0" algn="ctr">
              <a:buNone/>
              <a:defRPr/>
            </a:lvl1pPr>
          </a:lstStyle>
          <a:p>
            <a:endParaRPr lang="en-GB"/>
          </a:p>
        </p:txBody>
      </p:sp>
      <p:pic>
        <p:nvPicPr>
          <p:cNvPr id="13" name="Picture 12">
            <a:extLst>
              <a:ext uri="{FF2B5EF4-FFF2-40B4-BE49-F238E27FC236}">
                <a16:creationId xmlns:a16="http://schemas.microsoft.com/office/drawing/2014/main" id="{FEF3A3BD-478E-DC1B-B3C8-AE88BD5D03BE}"/>
              </a:ext>
            </a:extLst>
          </p:cNvPr>
          <p:cNvPicPr>
            <a:picLocks noChangeAspect="1"/>
          </p:cNvPicPr>
          <p:nvPr userDrawn="1"/>
        </p:nvPicPr>
        <p:blipFill>
          <a:blip r:embed="rId7">
            <a:alphaModFix/>
          </a:blip>
          <a:srcRect l="61141" t="61353" b="11847"/>
          <a:stretch/>
        </p:blipFill>
        <p:spPr>
          <a:xfrm rot="10800000">
            <a:off x="8140741" y="4686570"/>
            <a:ext cx="4160364" cy="2232843"/>
          </a:xfrm>
          <a:prstGeom prst="rect">
            <a:avLst/>
          </a:prstGeom>
        </p:spPr>
      </p:pic>
      <p:sp>
        <p:nvSpPr>
          <p:cNvPr id="15" name="TextBox 14">
            <a:extLst>
              <a:ext uri="{FF2B5EF4-FFF2-40B4-BE49-F238E27FC236}">
                <a16:creationId xmlns:a16="http://schemas.microsoft.com/office/drawing/2014/main" id="{4735395D-1434-3764-F3BE-01F4ECE92639}"/>
              </a:ext>
            </a:extLst>
          </p:cNvPr>
          <p:cNvSpPr txBox="1"/>
          <p:nvPr userDrawn="1"/>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1682990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760BFB7-4BB6-AE27-367B-7861D44979F2}"/>
              </a:ext>
            </a:extLst>
          </p:cNvPr>
          <p:cNvPicPr>
            <a:picLocks noChangeAspect="1"/>
          </p:cNvPicPr>
          <p:nvPr userDrawn="1"/>
        </p:nvPicPr>
        <p:blipFill>
          <a:blip r:embed="rId3">
            <a:extLst>
              <a:ext uri="{96DAC541-7B7A-43D3-8B79-37D633B846F1}">
                <asvg:svgBlip xmlns:asvg="http://schemas.microsoft.com/office/drawing/2016/SVG/main" r:embed="rId4"/>
              </a:ext>
            </a:extLst>
          </a:blip>
          <a:srcRect l="24552" t="12534"/>
          <a:stretch/>
        </p:blipFill>
        <p:spPr>
          <a:xfrm>
            <a:off x="-421758" y="-249763"/>
            <a:ext cx="1840568" cy="3264951"/>
          </a:xfrm>
          <a:prstGeom prst="rect">
            <a:avLst/>
          </a:prstGeom>
        </p:spPr>
      </p:pic>
      <p:sp>
        <p:nvSpPr>
          <p:cNvPr id="2" name="Title 1">
            <a:extLst>
              <a:ext uri="{FF2B5EF4-FFF2-40B4-BE49-F238E27FC236}">
                <a16:creationId xmlns:a16="http://schemas.microsoft.com/office/drawing/2014/main" id="{2959B65E-DCE5-78E8-38A2-8B0BD8EE8C00}"/>
              </a:ext>
            </a:extLst>
          </p:cNvPr>
          <p:cNvSpPr>
            <a:spLocks noGrp="1"/>
          </p:cNvSpPr>
          <p:nvPr>
            <p:ph type="title"/>
          </p:nvPr>
        </p:nvSpPr>
        <p:spPr>
          <a:xfrm>
            <a:off x="1106904" y="892664"/>
            <a:ext cx="10246896" cy="98009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F1E168-25DE-15C9-2325-C22368353502}"/>
              </a:ext>
            </a:extLst>
          </p:cNvPr>
          <p:cNvSpPr>
            <a:spLocks noGrp="1"/>
          </p:cNvSpPr>
          <p:nvPr>
            <p:ph idx="1"/>
          </p:nvPr>
        </p:nvSpPr>
        <p:spPr>
          <a:xfrm>
            <a:off x="4528038" y="2031583"/>
            <a:ext cx="6825761" cy="4214812"/>
          </a:xfrm>
          <a:prstGeom prst="rect">
            <a:avLst/>
          </a:prstGeom>
        </p:spPr>
        <p:txBody>
          <a:bodyPr/>
          <a:lstStyle>
            <a:lvl2pPr marL="715963" indent="-357188">
              <a:buSzPct val="90000"/>
              <a:buFont typeface="Courier New" panose="02070309020205020404" pitchFamily="49" charset="0"/>
              <a:buChar char="o"/>
              <a:defRPr sz="1800"/>
            </a:lvl2pPr>
            <a:lvl3pPr>
              <a:buSzPct val="90000"/>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green and black text&#10;&#10;Description automatically generated">
            <a:extLst>
              <a:ext uri="{FF2B5EF4-FFF2-40B4-BE49-F238E27FC236}">
                <a16:creationId xmlns:a16="http://schemas.microsoft.com/office/drawing/2014/main" id="{119E070F-DAB4-579F-6C17-8638FDE83123}"/>
              </a:ext>
            </a:extLst>
          </p:cNvPr>
          <p:cNvPicPr>
            <a:picLocks noChangeAspect="1"/>
          </p:cNvPicPr>
          <p:nvPr userDrawn="1"/>
        </p:nvPicPr>
        <p:blipFill>
          <a:blip r:embed="rId5">
            <a:extLst>
              <a:ext uri="{28A0092B-C50C-407E-A947-70E740481C1C}">
                <a14:useLocalDpi xmlns:a14="http://schemas.microsoft.com/office/drawing/2010/main" val="0"/>
              </a:ext>
            </a:extLst>
          </a:blip>
          <a:srcRect l="61464"/>
          <a:stretch/>
        </p:blipFill>
        <p:spPr>
          <a:xfrm>
            <a:off x="10588752" y="131347"/>
            <a:ext cx="1603248" cy="828714"/>
          </a:xfrm>
          <a:prstGeom prst="rect">
            <a:avLst/>
          </a:prstGeom>
        </p:spPr>
      </p:pic>
      <p:sp>
        <p:nvSpPr>
          <p:cNvPr id="24" name="Picture Placeholder 22">
            <a:extLst>
              <a:ext uri="{FF2B5EF4-FFF2-40B4-BE49-F238E27FC236}">
                <a16:creationId xmlns:a16="http://schemas.microsoft.com/office/drawing/2014/main" id="{E3E39C04-3503-7493-7812-EA169E014B5C}"/>
              </a:ext>
            </a:extLst>
          </p:cNvPr>
          <p:cNvSpPr>
            <a:spLocks noGrp="1"/>
          </p:cNvSpPr>
          <p:nvPr>
            <p:ph type="pic" sz="quarter" idx="12"/>
          </p:nvPr>
        </p:nvSpPr>
        <p:spPr>
          <a:xfrm rot="225373">
            <a:off x="505412" y="2142335"/>
            <a:ext cx="2086740" cy="2167261"/>
          </a:xfrm>
          <a:solidFill>
            <a:schemeClr val="bg1">
              <a:lumMod val="85000"/>
            </a:schemeClr>
          </a:solidFill>
        </p:spPr>
        <p:txBody>
          <a:bodyPr/>
          <a:lstStyle>
            <a:lvl1pPr marL="0" indent="0">
              <a:buNone/>
              <a:defRPr/>
            </a:lvl1pPr>
          </a:lstStyle>
          <a:p>
            <a:endParaRPr lang="en-GB"/>
          </a:p>
        </p:txBody>
      </p:sp>
      <p:sp>
        <p:nvSpPr>
          <p:cNvPr id="23" name="Picture Placeholder 22">
            <a:extLst>
              <a:ext uri="{FF2B5EF4-FFF2-40B4-BE49-F238E27FC236}">
                <a16:creationId xmlns:a16="http://schemas.microsoft.com/office/drawing/2014/main" id="{69E925DF-1F8D-E2FC-DBC7-5ECC45E4A81A}"/>
              </a:ext>
            </a:extLst>
          </p:cNvPr>
          <p:cNvSpPr>
            <a:spLocks noGrp="1"/>
          </p:cNvSpPr>
          <p:nvPr>
            <p:ph type="pic" sz="quarter" idx="11"/>
          </p:nvPr>
        </p:nvSpPr>
        <p:spPr>
          <a:xfrm rot="21447051">
            <a:off x="2294423" y="3175607"/>
            <a:ext cx="2035502" cy="2120900"/>
          </a:xfrm>
          <a:solidFill>
            <a:schemeClr val="bg1">
              <a:lumMod val="85000"/>
            </a:schemeClr>
          </a:solidFill>
        </p:spPr>
        <p:txBody>
          <a:bodyPr/>
          <a:lstStyle>
            <a:lvl1pPr marL="0" indent="0">
              <a:buNone/>
              <a:defRPr/>
            </a:lvl1pPr>
          </a:lstStyle>
          <a:p>
            <a:endParaRPr lang="en-GB"/>
          </a:p>
        </p:txBody>
      </p:sp>
      <p:pic>
        <p:nvPicPr>
          <p:cNvPr id="25" name="Picture 24">
            <a:extLst>
              <a:ext uri="{FF2B5EF4-FFF2-40B4-BE49-F238E27FC236}">
                <a16:creationId xmlns:a16="http://schemas.microsoft.com/office/drawing/2014/main" id="{393D1693-7FD5-216B-1FF3-D74EB3E455EE}"/>
              </a:ext>
            </a:extLst>
          </p:cNvPr>
          <p:cNvPicPr>
            <a:picLocks noChangeAspect="1"/>
          </p:cNvPicPr>
          <p:nvPr userDrawn="1"/>
        </p:nvPicPr>
        <p:blipFill>
          <a:blip r:embed="rId6">
            <a:alphaModFix/>
          </a:blip>
          <a:srcRect l="61141" t="61353" b="11847"/>
          <a:stretch/>
        </p:blipFill>
        <p:spPr>
          <a:xfrm rot="10800000">
            <a:off x="8140741" y="4686570"/>
            <a:ext cx="4160364" cy="2232843"/>
          </a:xfrm>
          <a:prstGeom prst="rect">
            <a:avLst/>
          </a:prstGeom>
        </p:spPr>
      </p:pic>
      <p:sp>
        <p:nvSpPr>
          <p:cNvPr id="26" name="TextBox 25">
            <a:extLst>
              <a:ext uri="{FF2B5EF4-FFF2-40B4-BE49-F238E27FC236}">
                <a16:creationId xmlns:a16="http://schemas.microsoft.com/office/drawing/2014/main" id="{67C84DB6-4AB3-BDE2-0196-0986BF19BA75}"/>
              </a:ext>
            </a:extLst>
          </p:cNvPr>
          <p:cNvSpPr txBox="1"/>
          <p:nvPr userDrawn="1"/>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133966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Objective">
    <p:bg>
      <p:bgPr>
        <a:gradFill>
          <a:gsLst>
            <a:gs pos="37000">
              <a:srgbClr val="017E8C"/>
            </a:gs>
            <a:gs pos="61000">
              <a:srgbClr val="26855C"/>
            </a:gs>
            <a:gs pos="100000">
              <a:schemeClr val="accent1"/>
            </a:gs>
          </a:gsLst>
          <a:lin ang="0" scaled="0"/>
        </a:gra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4F70007-1637-6628-445D-9520175A753A}"/>
              </a:ext>
            </a:extLst>
          </p:cNvPr>
          <p:cNvPicPr>
            <a:picLocks noChangeAspect="1"/>
          </p:cNvPicPr>
          <p:nvPr userDrawn="1"/>
        </p:nvPicPr>
        <p:blipFill>
          <a:blip r:embed="rId3">
            <a:extLst>
              <a:ext uri="{96DAC541-7B7A-43D3-8B79-37D633B846F1}">
                <asvg:svgBlip xmlns:asvg="http://schemas.microsoft.com/office/drawing/2016/SVG/main" r:embed="rId4"/>
              </a:ext>
            </a:extLst>
          </a:blip>
          <a:srcRect r="38199" b="20718"/>
          <a:stretch/>
        </p:blipFill>
        <p:spPr>
          <a:xfrm rot="15416600" flipV="1">
            <a:off x="-1025059" y="-249542"/>
            <a:ext cx="6141163" cy="5569446"/>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93552024-1AF5-1761-591E-B0B1C919F856}"/>
              </a:ext>
            </a:extLst>
          </p:cNvPr>
          <p:cNvPicPr>
            <a:picLocks noChangeAspect="1"/>
          </p:cNvPicPr>
          <p:nvPr userDrawn="1"/>
        </p:nvPicPr>
        <p:blipFill>
          <a:blip r:embed="rId5">
            <a:extLst>
              <a:ext uri="{28A0092B-C50C-407E-A947-70E740481C1C}">
                <a14:useLocalDpi xmlns:a14="http://schemas.microsoft.com/office/drawing/2010/main" val="0"/>
              </a:ext>
            </a:extLst>
          </a:blip>
          <a:srcRect l="61519"/>
          <a:stretch/>
        </p:blipFill>
        <p:spPr>
          <a:xfrm>
            <a:off x="10448544" y="175923"/>
            <a:ext cx="1494901" cy="773814"/>
          </a:xfrm>
          <a:prstGeom prst="rect">
            <a:avLst/>
          </a:prstGeom>
        </p:spPr>
      </p:pic>
      <p:sp>
        <p:nvSpPr>
          <p:cNvPr id="13" name="Oval 12">
            <a:extLst>
              <a:ext uri="{FF2B5EF4-FFF2-40B4-BE49-F238E27FC236}">
                <a16:creationId xmlns:a16="http://schemas.microsoft.com/office/drawing/2014/main" id="{4A13C681-EA37-351A-BADF-5560E0F4DE60}"/>
              </a:ext>
            </a:extLst>
          </p:cNvPr>
          <p:cNvSpPr/>
          <p:nvPr userDrawn="1"/>
        </p:nvSpPr>
        <p:spPr>
          <a:xfrm>
            <a:off x="511157" y="2123523"/>
            <a:ext cx="2910253" cy="2910253"/>
          </a:xfrm>
          <a:prstGeom prst="ellipse">
            <a:avLst/>
          </a:prstGeom>
          <a:solidFill>
            <a:srgbClr val="017E8C"/>
          </a:solid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3" name="Title 1">
            <a:extLst>
              <a:ext uri="{FF2B5EF4-FFF2-40B4-BE49-F238E27FC236}">
                <a16:creationId xmlns:a16="http://schemas.microsoft.com/office/drawing/2014/main" id="{AC9CA7DC-B103-2A12-90E6-0444CBDDFF50}"/>
              </a:ext>
            </a:extLst>
          </p:cNvPr>
          <p:cNvSpPr>
            <a:spLocks noGrp="1"/>
          </p:cNvSpPr>
          <p:nvPr>
            <p:ph type="title" hasCustomPrompt="1"/>
          </p:nvPr>
        </p:nvSpPr>
        <p:spPr>
          <a:xfrm>
            <a:off x="211948" y="3066813"/>
            <a:ext cx="3465096" cy="980098"/>
          </a:xfrm>
          <a:prstGeom prst="rect">
            <a:avLst/>
          </a:prstGeom>
        </p:spPr>
        <p:txBody>
          <a:bodyPr/>
          <a:lstStyle>
            <a:lvl1pPr algn="ctr">
              <a:defRPr>
                <a:solidFill>
                  <a:schemeClr val="bg1"/>
                </a:solidFill>
              </a:defRPr>
            </a:lvl1pPr>
          </a:lstStyle>
          <a:p>
            <a:r>
              <a:rPr lang="en-US"/>
              <a:t>Learning Objective</a:t>
            </a:r>
            <a:endParaRPr lang="en-GB"/>
          </a:p>
        </p:txBody>
      </p:sp>
      <p:sp>
        <p:nvSpPr>
          <p:cNvPr id="12" name="Oval 11">
            <a:extLst>
              <a:ext uri="{FF2B5EF4-FFF2-40B4-BE49-F238E27FC236}">
                <a16:creationId xmlns:a16="http://schemas.microsoft.com/office/drawing/2014/main" id="{1F3E703C-F60F-9A0B-01BD-C3D49B1D01A9}"/>
              </a:ext>
            </a:extLst>
          </p:cNvPr>
          <p:cNvSpPr/>
          <p:nvPr userDrawn="1"/>
        </p:nvSpPr>
        <p:spPr>
          <a:xfrm>
            <a:off x="361026" y="1973392"/>
            <a:ext cx="3210514" cy="3210514"/>
          </a:xfrm>
          <a:prstGeom prst="ellipse">
            <a:avLst/>
          </a:prstGeom>
          <a:noFill/>
          <a:ln w="3175">
            <a:solidFill>
              <a:schemeClr val="bg1"/>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nvGrpSpPr>
          <p:cNvPr id="16" name="Group 15">
            <a:extLst>
              <a:ext uri="{FF2B5EF4-FFF2-40B4-BE49-F238E27FC236}">
                <a16:creationId xmlns:a16="http://schemas.microsoft.com/office/drawing/2014/main" id="{EB2FF820-04F5-6DE9-EC21-73E4CBA96FB9}"/>
              </a:ext>
            </a:extLst>
          </p:cNvPr>
          <p:cNvGrpSpPr/>
          <p:nvPr userDrawn="1"/>
        </p:nvGrpSpPr>
        <p:grpSpPr>
          <a:xfrm>
            <a:off x="4221510" y="1314630"/>
            <a:ext cx="302530" cy="302530"/>
            <a:chOff x="4584264" y="2125792"/>
            <a:chExt cx="3210514" cy="3210514"/>
          </a:xfrm>
        </p:grpSpPr>
        <p:sp>
          <p:nvSpPr>
            <p:cNvPr id="14" name="Oval 13">
              <a:extLst>
                <a:ext uri="{FF2B5EF4-FFF2-40B4-BE49-F238E27FC236}">
                  <a16:creationId xmlns:a16="http://schemas.microsoft.com/office/drawing/2014/main" id="{B586E9A3-1554-950D-1A0B-F8F90403CFFE}"/>
                </a:ext>
              </a:extLst>
            </p:cNvPr>
            <p:cNvSpPr/>
            <p:nvPr userDrawn="1"/>
          </p:nvSpPr>
          <p:spPr>
            <a:xfrm>
              <a:off x="4584264" y="2125792"/>
              <a:ext cx="3210514" cy="3210514"/>
            </a:xfrm>
            <a:prstGeom prst="ellipse">
              <a:avLst/>
            </a:prstGeom>
            <a:solidFill>
              <a:schemeClr val="bg1"/>
            </a:solidFill>
            <a:ln w="3175">
              <a:solidFill>
                <a:schemeClr val="bg1"/>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5" name="Oval 14">
              <a:extLst>
                <a:ext uri="{FF2B5EF4-FFF2-40B4-BE49-F238E27FC236}">
                  <a16:creationId xmlns:a16="http://schemas.microsoft.com/office/drawing/2014/main" id="{BC32A162-6071-9D20-CE09-00F289FFCD53}"/>
                </a:ext>
              </a:extLst>
            </p:cNvPr>
            <p:cNvSpPr/>
            <p:nvPr userDrawn="1"/>
          </p:nvSpPr>
          <p:spPr>
            <a:xfrm>
              <a:off x="4734395" y="2275923"/>
              <a:ext cx="2910253" cy="2910253"/>
            </a:xfrm>
            <a:prstGeom prst="ellipse">
              <a:avLst/>
            </a:prstGeom>
            <a:noFill/>
            <a:ln w="317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cxnSp>
        <p:nvCxnSpPr>
          <p:cNvPr id="18" name="Connector: Elbow 17">
            <a:extLst>
              <a:ext uri="{FF2B5EF4-FFF2-40B4-BE49-F238E27FC236}">
                <a16:creationId xmlns:a16="http://schemas.microsoft.com/office/drawing/2014/main" id="{8D72AD44-9227-B56D-AC20-F14FE2AC61F2}"/>
              </a:ext>
            </a:extLst>
          </p:cNvPr>
          <p:cNvCxnSpPr>
            <a:cxnSpLocks/>
            <a:endCxn id="14" idx="4"/>
          </p:cNvCxnSpPr>
          <p:nvPr userDrawn="1"/>
        </p:nvCxnSpPr>
        <p:spPr>
          <a:xfrm flipV="1">
            <a:off x="3124200" y="1617160"/>
            <a:ext cx="1248575" cy="1097465"/>
          </a:xfrm>
          <a:prstGeom prst="bentConnector2">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Content Placeholder 2">
            <a:extLst>
              <a:ext uri="{FF2B5EF4-FFF2-40B4-BE49-F238E27FC236}">
                <a16:creationId xmlns:a16="http://schemas.microsoft.com/office/drawing/2014/main" id="{04926099-0FCF-4965-5BC8-57D08B04DBCB}"/>
              </a:ext>
            </a:extLst>
          </p:cNvPr>
          <p:cNvSpPr>
            <a:spLocks noGrp="1"/>
          </p:cNvSpPr>
          <p:nvPr>
            <p:ph idx="1" hasCustomPrompt="1"/>
          </p:nvPr>
        </p:nvSpPr>
        <p:spPr>
          <a:xfrm>
            <a:off x="4680574" y="1314630"/>
            <a:ext cx="5507944" cy="1243932"/>
          </a:xfrm>
          <a:prstGeom prst="rect">
            <a:avLst/>
          </a:prstGeom>
        </p:spPr>
        <p:txBody>
          <a:bodyPr>
            <a:normAutofit/>
          </a:bodyPr>
          <a:lstStyle>
            <a:lvl1pPr marL="0" indent="0">
              <a:lnSpc>
                <a:spcPct val="100000"/>
              </a:lnSpc>
              <a:buNone/>
              <a:defRPr sz="1800">
                <a:solidFill>
                  <a:schemeClr val="bg1"/>
                </a:solidFill>
              </a:defRPr>
            </a:lvl1pPr>
            <a:lvl2pPr marL="0" indent="0">
              <a:lnSpc>
                <a:spcPct val="100000"/>
              </a:lnSpc>
              <a:buSzPct val="90000"/>
              <a:buFont typeface="Courier New" panose="02070309020205020404" pitchFamily="49" charset="0"/>
              <a:buNone/>
              <a:defRPr sz="1800">
                <a:solidFill>
                  <a:schemeClr val="bg1"/>
                </a:solidFill>
              </a:defRPr>
            </a:lvl2pPr>
            <a:lvl3pPr marL="0" indent="0">
              <a:lnSpc>
                <a:spcPct val="100000"/>
              </a:lnSpc>
              <a:buSzPct val="90000"/>
              <a:buNone/>
              <a:defRPr sz="1800">
                <a:solidFill>
                  <a:schemeClr val="bg1"/>
                </a:solidFill>
              </a:defRPr>
            </a:lvl3pPr>
            <a:lvl4pPr marL="0" indent="0">
              <a:lnSpc>
                <a:spcPct val="100000"/>
              </a:lnSpc>
              <a:buNone/>
              <a:defRPr sz="1800">
                <a:solidFill>
                  <a:schemeClr val="bg1"/>
                </a:solidFill>
              </a:defRPr>
            </a:lvl4pPr>
            <a:lvl5pPr marL="0" indent="0">
              <a:lnSpc>
                <a:spcPct val="100000"/>
              </a:lnSpc>
              <a:buNone/>
              <a:defRPr sz="1800">
                <a:solidFill>
                  <a:schemeClr val="bg1"/>
                </a:solidFill>
              </a:defRPr>
            </a:lvl5pPr>
          </a:lstStyle>
          <a:p>
            <a:pPr lvl="0"/>
            <a:r>
              <a:rPr lang="en-US"/>
              <a:t>Copy paste lines and continue adding LOs</a:t>
            </a:r>
            <a:endParaRPr lang="en-GB"/>
          </a:p>
        </p:txBody>
      </p:sp>
      <p:pic>
        <p:nvPicPr>
          <p:cNvPr id="2" name="Graphic 1">
            <a:extLst>
              <a:ext uri="{FF2B5EF4-FFF2-40B4-BE49-F238E27FC236}">
                <a16:creationId xmlns:a16="http://schemas.microsoft.com/office/drawing/2014/main" id="{9E981B4B-E2D0-7994-8901-6C4B6911DD91}"/>
              </a:ext>
            </a:extLst>
          </p:cNvPr>
          <p:cNvPicPr>
            <a:picLocks noChangeAspect="1"/>
          </p:cNvPicPr>
          <p:nvPr userDrawn="1"/>
        </p:nvPicPr>
        <p:blipFill>
          <a:blip r:embed="rId6">
            <a:extLst>
              <a:ext uri="{96DAC541-7B7A-43D3-8B79-37D633B846F1}">
                <asvg:svgBlip xmlns:asvg="http://schemas.microsoft.com/office/drawing/2016/SVG/main" r:embed="rId7"/>
              </a:ext>
            </a:extLst>
          </a:blip>
          <a:srcRect l="304" t="22" r="59520" b="38352"/>
          <a:stretch/>
        </p:blipFill>
        <p:spPr>
          <a:xfrm>
            <a:off x="8643209" y="3009811"/>
            <a:ext cx="3548792" cy="3848190"/>
          </a:xfrm>
          <a:prstGeom prst="rect">
            <a:avLst/>
          </a:prstGeom>
        </p:spPr>
      </p:pic>
    </p:spTree>
    <p:custDataLst>
      <p:tags r:id="rId1"/>
    </p:custDataLst>
    <p:extLst>
      <p:ext uri="{BB962C8B-B14F-4D97-AF65-F5344CB8AC3E}">
        <p14:creationId xmlns:p14="http://schemas.microsoft.com/office/powerpoint/2010/main" val="315796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8" name="Picture 7" descr="A green and black text&#10;&#10;Description automatically generated">
            <a:extLst>
              <a:ext uri="{FF2B5EF4-FFF2-40B4-BE49-F238E27FC236}">
                <a16:creationId xmlns:a16="http://schemas.microsoft.com/office/drawing/2014/main" id="{60031CD5-259A-5FED-25E5-FC7F912A8ED4}"/>
              </a:ext>
            </a:extLst>
          </p:cNvPr>
          <p:cNvPicPr>
            <a:picLocks noChangeAspect="1"/>
          </p:cNvPicPr>
          <p:nvPr userDrawn="1"/>
        </p:nvPicPr>
        <p:blipFill>
          <a:blip r:embed="rId3">
            <a:extLst>
              <a:ext uri="{28A0092B-C50C-407E-A947-70E740481C1C}">
                <a14:useLocalDpi xmlns:a14="http://schemas.microsoft.com/office/drawing/2010/main" val="0"/>
              </a:ext>
            </a:extLst>
          </a:blip>
          <a:srcRect l="61757"/>
          <a:stretch/>
        </p:blipFill>
        <p:spPr>
          <a:xfrm>
            <a:off x="10600944" y="131347"/>
            <a:ext cx="1591056" cy="828714"/>
          </a:xfrm>
          <a:prstGeom prst="rect">
            <a:avLst/>
          </a:prstGeom>
        </p:spPr>
      </p:pic>
      <p:sp>
        <p:nvSpPr>
          <p:cNvPr id="2" name="TextBox 1">
            <a:extLst>
              <a:ext uri="{FF2B5EF4-FFF2-40B4-BE49-F238E27FC236}">
                <a16:creationId xmlns:a16="http://schemas.microsoft.com/office/drawing/2014/main" id="{D884C8A1-916A-AFA1-D07F-243B99276496}"/>
              </a:ext>
            </a:extLst>
          </p:cNvPr>
          <p:cNvSpPr txBox="1"/>
          <p:nvPr userDrawn="1"/>
        </p:nvSpPr>
        <p:spPr>
          <a:xfrm>
            <a:off x="1218387" y="1283343"/>
            <a:ext cx="1569660" cy="4708981"/>
          </a:xfrm>
          <a:prstGeom prst="rect">
            <a:avLst/>
          </a:prstGeom>
          <a:noFill/>
        </p:spPr>
        <p:txBody>
          <a:bodyPr wrap="none" rtlCol="0">
            <a:spAutoFit/>
          </a:bodyPr>
          <a:lstStyle/>
          <a:p>
            <a:pPr>
              <a:tabLst/>
            </a:pPr>
            <a:r>
              <a:rPr lang="en-GB" sz="30000">
                <a:ln w="3175">
                  <a:solidFill>
                    <a:srgbClr val="F0F0F0"/>
                  </a:solidFill>
                </a:ln>
                <a:solidFill>
                  <a:schemeClr val="bg1"/>
                </a:solidFill>
                <a:effectLst>
                  <a:glow rad="63500">
                    <a:schemeClr val="accent4">
                      <a:satMod val="175000"/>
                      <a:alpha val="40000"/>
                    </a:schemeClr>
                  </a:glow>
                </a:effectLst>
                <a:latin typeface="Source Sans Pro Black" panose="020B0803030403020204" pitchFamily="34" charset="0"/>
                <a:ea typeface="Open Sans ExtraBold" panose="020B0906030804020204" pitchFamily="34" charset="0"/>
                <a:cs typeface="Open Sans ExtraBold" panose="020B0906030804020204" pitchFamily="34" charset="0"/>
              </a:rPr>
              <a:t>!</a:t>
            </a:r>
          </a:p>
        </p:txBody>
      </p:sp>
      <p:cxnSp>
        <p:nvCxnSpPr>
          <p:cNvPr id="4" name="Straight Connector 3">
            <a:extLst>
              <a:ext uri="{FF2B5EF4-FFF2-40B4-BE49-F238E27FC236}">
                <a16:creationId xmlns:a16="http://schemas.microsoft.com/office/drawing/2014/main" id="{7A125AC5-DD71-019E-381E-ADF5A68B7B7E}"/>
              </a:ext>
            </a:extLst>
          </p:cNvPr>
          <p:cNvCxnSpPr>
            <a:cxnSpLocks/>
          </p:cNvCxnSpPr>
          <p:nvPr userDrawn="1"/>
        </p:nvCxnSpPr>
        <p:spPr>
          <a:xfrm>
            <a:off x="1344546" y="5033531"/>
            <a:ext cx="1317342" cy="0"/>
          </a:xfrm>
          <a:prstGeom prst="line">
            <a:avLst/>
          </a:prstGeom>
          <a:ln w="3175">
            <a:solidFill>
              <a:srgbClr val="59ADAF">
                <a:alpha val="23000"/>
              </a:srgbClr>
            </a:solidFill>
          </a:ln>
          <a:effectLst>
            <a:glow rad="635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83B9B734-16A8-AB3A-59C5-8D8B388E181C}"/>
              </a:ext>
            </a:extLst>
          </p:cNvPr>
          <p:cNvSpPr>
            <a:spLocks noGrp="1"/>
          </p:cNvSpPr>
          <p:nvPr>
            <p:ph type="title" hasCustomPrompt="1"/>
          </p:nvPr>
        </p:nvSpPr>
        <p:spPr>
          <a:xfrm>
            <a:off x="1237852" y="606538"/>
            <a:ext cx="9544050" cy="980098"/>
          </a:xfrm>
          <a:prstGeom prst="rect">
            <a:avLst/>
          </a:prstGeom>
        </p:spPr>
        <p:txBody>
          <a:bodyPr/>
          <a:lstStyle>
            <a:lvl1pPr>
              <a:defRPr/>
            </a:lvl1pPr>
          </a:lstStyle>
          <a:p>
            <a:r>
              <a:rPr lang="en-US"/>
              <a:t>Questions and Answers</a:t>
            </a:r>
            <a:endParaRPr lang="en-GB"/>
          </a:p>
        </p:txBody>
      </p:sp>
      <p:sp>
        <p:nvSpPr>
          <p:cNvPr id="10" name="Content Placeholder 2">
            <a:extLst>
              <a:ext uri="{FF2B5EF4-FFF2-40B4-BE49-F238E27FC236}">
                <a16:creationId xmlns:a16="http://schemas.microsoft.com/office/drawing/2014/main" id="{A9E39BF3-66B6-0CBE-2CA9-4E244B9A61DE}"/>
              </a:ext>
            </a:extLst>
          </p:cNvPr>
          <p:cNvSpPr>
            <a:spLocks noGrp="1"/>
          </p:cNvSpPr>
          <p:nvPr>
            <p:ph idx="1"/>
          </p:nvPr>
        </p:nvSpPr>
        <p:spPr>
          <a:xfrm>
            <a:off x="1651276" y="1604392"/>
            <a:ext cx="10085004" cy="4659759"/>
          </a:xfrm>
          <a:prstGeom prst="rect">
            <a:avLst/>
          </a:prstGeom>
        </p:spPr>
        <p:txBody>
          <a:bodyPr/>
          <a:lstStyle>
            <a:lvl1pPr>
              <a:lnSpc>
                <a:spcPts val="2400"/>
              </a:lnSpc>
              <a:spcBef>
                <a:spcPts val="400"/>
              </a:spcBef>
              <a:defRPr sz="1800" kern="0" baseline="0"/>
            </a:lvl1pPr>
            <a:lvl2pPr marL="715963" indent="-357188">
              <a:lnSpc>
                <a:spcPts val="2400"/>
              </a:lnSpc>
              <a:spcBef>
                <a:spcPts val="400"/>
              </a:spcBef>
              <a:buSzPct val="90000"/>
              <a:buFont typeface="Courier New" panose="02070309020205020404" pitchFamily="49" charset="0"/>
              <a:buChar char="o"/>
              <a:defRPr sz="1800" kern="0" baseline="0"/>
            </a:lvl2pPr>
            <a:lvl3pPr>
              <a:lnSpc>
                <a:spcPts val="2400"/>
              </a:lnSpc>
              <a:spcBef>
                <a:spcPts val="400"/>
              </a:spcBef>
              <a:buSzPct val="90000"/>
              <a:defRPr sz="1800" kern="0" baseline="0"/>
            </a:lvl3pPr>
            <a:lvl4pPr>
              <a:lnSpc>
                <a:spcPts val="2400"/>
              </a:lnSpc>
              <a:spcBef>
                <a:spcPts val="400"/>
              </a:spcBef>
              <a:defRPr sz="1800" kern="0" baseline="0"/>
            </a:lvl4pPr>
            <a:lvl5pPr>
              <a:lnSpc>
                <a:spcPts val="2400"/>
              </a:lnSpc>
              <a:spcBef>
                <a:spcPts val="400"/>
              </a:spcBef>
              <a:defRPr sz="1800" kern="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Graphic 10">
            <a:extLst>
              <a:ext uri="{FF2B5EF4-FFF2-40B4-BE49-F238E27FC236}">
                <a16:creationId xmlns:a16="http://schemas.microsoft.com/office/drawing/2014/main" id="{C3650334-B3E2-729F-9A95-B0B6D1FA3C95}"/>
              </a:ext>
            </a:extLst>
          </p:cNvPr>
          <p:cNvPicPr>
            <a:picLocks noChangeAspect="1"/>
          </p:cNvPicPr>
          <p:nvPr userDrawn="1"/>
        </p:nvPicPr>
        <p:blipFill>
          <a:blip r:embed="rId4">
            <a:extLst>
              <a:ext uri="{96DAC541-7B7A-43D3-8B79-37D633B846F1}">
                <asvg:svgBlip xmlns:asvg="http://schemas.microsoft.com/office/drawing/2016/SVG/main" r:embed="rId5"/>
              </a:ext>
            </a:extLst>
          </a:blip>
          <a:srcRect l="24552" t="12534"/>
          <a:stretch/>
        </p:blipFill>
        <p:spPr>
          <a:xfrm>
            <a:off x="-421758" y="-249763"/>
            <a:ext cx="1840568" cy="3264951"/>
          </a:xfrm>
          <a:prstGeom prst="rect">
            <a:avLst/>
          </a:prstGeom>
        </p:spPr>
      </p:pic>
      <p:pic>
        <p:nvPicPr>
          <p:cNvPr id="3" name="Picture 2">
            <a:extLst>
              <a:ext uri="{FF2B5EF4-FFF2-40B4-BE49-F238E27FC236}">
                <a16:creationId xmlns:a16="http://schemas.microsoft.com/office/drawing/2014/main" id="{D87DEB68-04AF-4929-38A0-08CAB292B773}"/>
              </a:ext>
            </a:extLst>
          </p:cNvPr>
          <p:cNvPicPr>
            <a:picLocks noChangeAspect="1"/>
          </p:cNvPicPr>
          <p:nvPr userDrawn="1"/>
        </p:nvPicPr>
        <p:blipFill>
          <a:blip r:embed="rId6">
            <a:alphaModFix/>
          </a:blip>
          <a:srcRect l="61141" t="61353" b="11847"/>
          <a:stretch/>
        </p:blipFill>
        <p:spPr>
          <a:xfrm rot="10800000">
            <a:off x="8140741" y="4686570"/>
            <a:ext cx="4160364" cy="2232843"/>
          </a:xfrm>
          <a:prstGeom prst="rect">
            <a:avLst/>
          </a:prstGeom>
        </p:spPr>
      </p:pic>
      <p:sp>
        <p:nvSpPr>
          <p:cNvPr id="7" name="TextBox 6">
            <a:extLst>
              <a:ext uri="{FF2B5EF4-FFF2-40B4-BE49-F238E27FC236}">
                <a16:creationId xmlns:a16="http://schemas.microsoft.com/office/drawing/2014/main" id="{E777C981-FE59-1CFF-BDFD-41224F70D8D1}"/>
              </a:ext>
            </a:extLst>
          </p:cNvPr>
          <p:cNvSpPr txBox="1"/>
          <p:nvPr userDrawn="1"/>
        </p:nvSpPr>
        <p:spPr>
          <a:xfrm>
            <a:off x="992604" y="6382921"/>
            <a:ext cx="975761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Open Sans" panose="020B0606030504020204" pitchFamily="34" charset="0"/>
              </a:rPr>
              <a:t>© Copyright 2026 by The Myers-Briggs Company</a:t>
            </a:r>
          </a:p>
        </p:txBody>
      </p:sp>
    </p:spTree>
    <p:custDataLst>
      <p:tags r:id="rId1"/>
    </p:custDataLst>
    <p:extLst>
      <p:ext uri="{BB962C8B-B14F-4D97-AF65-F5344CB8AC3E}">
        <p14:creationId xmlns:p14="http://schemas.microsoft.com/office/powerpoint/2010/main" val="3929588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063739-818C-4CC2-B094-32B56F71762C}"/>
              </a:ext>
            </a:extLst>
          </p:cNvPr>
          <p:cNvSpPr>
            <a:spLocks noGrp="1"/>
          </p:cNvSpPr>
          <p:nvPr>
            <p:ph type="title"/>
          </p:nvPr>
        </p:nvSpPr>
        <p:spPr>
          <a:xfrm>
            <a:off x="661737" y="365125"/>
            <a:ext cx="10955832"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42A76FA-4BAA-AE31-9D7E-B51D7E676134}"/>
              </a:ext>
            </a:extLst>
          </p:cNvPr>
          <p:cNvSpPr>
            <a:spLocks noGrp="1"/>
          </p:cNvSpPr>
          <p:nvPr>
            <p:ph type="body" idx="1"/>
          </p:nvPr>
        </p:nvSpPr>
        <p:spPr>
          <a:xfrm>
            <a:off x="661737" y="1825625"/>
            <a:ext cx="1095583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2"/>
    </p:custDataLst>
    <p:extLst>
      <p:ext uri="{BB962C8B-B14F-4D97-AF65-F5344CB8AC3E}">
        <p14:creationId xmlns:p14="http://schemas.microsoft.com/office/powerpoint/2010/main" val="9731442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8" r:id="rId3"/>
    <p:sldLayoutId id="2147483672" r:id="rId4"/>
    <p:sldLayoutId id="2147483650" r:id="rId5"/>
    <p:sldLayoutId id="2147483665" r:id="rId6"/>
    <p:sldLayoutId id="2147483666" r:id="rId7"/>
    <p:sldLayoutId id="2147483667" r:id="rId8"/>
    <p:sldLayoutId id="2147483664" r:id="rId9"/>
    <p:sldLayoutId id="2147483652" r:id="rId10"/>
  </p:sldLayoutIdLst>
  <p:txStyles>
    <p:titleStyle>
      <a:lvl1pPr algn="l" defTabSz="914400" rtl="0" eaLnBrk="1" latinLnBrk="0" hangingPunct="1">
        <a:lnSpc>
          <a:spcPct val="90000"/>
        </a:lnSpc>
        <a:spcBef>
          <a:spcPct val="0"/>
        </a:spcBef>
        <a:buNone/>
        <a:defRPr sz="4400" b="1" kern="1200">
          <a:solidFill>
            <a:schemeClr val="bg2"/>
          </a:solidFill>
          <a:latin typeface="Open Sans bold" panose="020B0806030504020204" pitchFamily="34" charset="0"/>
          <a:ea typeface="Open Sans bold" panose="020B0806030504020204" pitchFamily="34" charset="0"/>
          <a:cs typeface="Open Sans bold" panose="020B0806030504020204" pitchFamily="34" charset="0"/>
        </a:defRPr>
      </a:lvl1pPr>
    </p:titleStyle>
    <p:body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28.jpg"/><Relationship Id="rId5" Type="http://schemas.openxmlformats.org/officeDocument/2006/relationships/image" Target="../media/image33.jp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21.xml"/><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25.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6.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8.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28.jp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3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34.xml"/><Relationship Id="rId5" Type="http://schemas.openxmlformats.org/officeDocument/2006/relationships/image" Target="../media/image47.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36.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28.jp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hyperlink" Target="https://www.themyersbriggs.com/en-US/Support/Ethical-Principles-for-MBTI-Practitioners"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9.xml"/><Relationship Id="rId5" Type="http://schemas.openxmlformats.org/officeDocument/2006/relationships/image" Target="../media/image49.jpe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40.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4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42.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28.jp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4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45.xml"/><Relationship Id="rId5" Type="http://schemas.openxmlformats.org/officeDocument/2006/relationships/image" Target="../media/image55.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46.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ags" Target="../tags/tag47.xml"/><Relationship Id="rId4" Type="http://schemas.microsoft.com/office/2018/10/relationships/comments" Target="../comments/modernComment_153_6D646BB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tags" Target="../tags/tag48.xml"/><Relationship Id="rId5" Type="http://schemas.openxmlformats.org/officeDocument/2006/relationships/image" Target="../media/image55.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49.xml"/><Relationship Id="rId6" Type="http://schemas.openxmlformats.org/officeDocument/2006/relationships/image" Target="../media/image28.jp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5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1.xml"/><Relationship Id="rId5" Type="http://schemas.microsoft.com/office/2007/relationships/hdphoto" Target="../media/hdphoto2.wdp"/><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tags" Target="../tags/tag5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3.xml"/><Relationship Id="rId5" Type="http://schemas.microsoft.com/office/2007/relationships/hdphoto" Target="../media/hdphoto3.wdp"/><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54.xml"/><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5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57.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58.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0.jp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7463DE-081D-76C9-2ECA-2BA3BCC4F486}"/>
              </a:ext>
            </a:extLst>
          </p:cNvPr>
          <p:cNvSpPr>
            <a:spLocks noGrp="1"/>
          </p:cNvSpPr>
          <p:nvPr>
            <p:ph type="ctrTitle"/>
          </p:nvPr>
        </p:nvSpPr>
        <p:spPr>
          <a:xfrm>
            <a:off x="5733709" y="1648804"/>
            <a:ext cx="5110903" cy="2387600"/>
          </a:xfrm>
        </p:spPr>
        <p:txBody>
          <a:bodyPr/>
          <a:lstStyle/>
          <a:p>
            <a:pPr>
              <a:lnSpc>
                <a:spcPts val="5500"/>
              </a:lnSpc>
            </a:pPr>
            <a:r>
              <a:rPr lang="en-GB" dirty="0"/>
              <a:t>Welcome to</a:t>
            </a:r>
            <a:br>
              <a:rPr lang="en-GB" dirty="0"/>
            </a:br>
            <a:r>
              <a:rPr lang="en-GB" dirty="0"/>
              <a:t>MBTI</a:t>
            </a:r>
            <a:r>
              <a:rPr lang="en-US" baseline="25000" dirty="0"/>
              <a:t>®</a:t>
            </a:r>
            <a:r>
              <a:rPr lang="en-US" dirty="0"/>
              <a:t> STEP I™</a:t>
            </a:r>
            <a:endParaRPr lang="en-GB" dirty="0"/>
          </a:p>
        </p:txBody>
      </p:sp>
      <p:sp>
        <p:nvSpPr>
          <p:cNvPr id="9" name="Subtitle 8">
            <a:extLst>
              <a:ext uri="{FF2B5EF4-FFF2-40B4-BE49-F238E27FC236}">
                <a16:creationId xmlns:a16="http://schemas.microsoft.com/office/drawing/2014/main" id="{7D33261C-8420-1CAB-2DEE-C11A4754AAA8}"/>
              </a:ext>
            </a:extLst>
          </p:cNvPr>
          <p:cNvSpPr>
            <a:spLocks noGrp="1"/>
          </p:cNvSpPr>
          <p:nvPr>
            <p:ph type="subTitle" idx="1"/>
          </p:nvPr>
        </p:nvSpPr>
        <p:spPr>
          <a:xfrm>
            <a:off x="5733710" y="4116788"/>
            <a:ext cx="4934290" cy="1476860"/>
          </a:xfrm>
        </p:spPr>
        <p:txBody>
          <a:bodyPr/>
          <a:lstStyle/>
          <a:p>
            <a:r>
              <a:rPr lang="en-US" dirty="0"/>
              <a:t>Group Feedback</a:t>
            </a:r>
            <a:endParaRPr lang="en-GB" dirty="0"/>
          </a:p>
        </p:txBody>
      </p:sp>
      <p:pic>
        <p:nvPicPr>
          <p:cNvPr id="15" name="Picture Placeholder 14" descr="A group of people sitting in chairs&#10;&#10;AI-generated content may be incorrect.">
            <a:extLst>
              <a:ext uri="{FF2B5EF4-FFF2-40B4-BE49-F238E27FC236}">
                <a16:creationId xmlns:a16="http://schemas.microsoft.com/office/drawing/2014/main" id="{B1283F8C-F64C-EAA3-C545-2E91AF153F0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553" r="2553"/>
          <a:stretch>
            <a:fillRect/>
          </a:stretch>
        </p:blipFill>
        <p:spPr/>
      </p:pic>
      <p:pic>
        <p:nvPicPr>
          <p:cNvPr id="5" name="Graphic 4">
            <a:extLst>
              <a:ext uri="{FF2B5EF4-FFF2-40B4-BE49-F238E27FC236}">
                <a16:creationId xmlns:a16="http://schemas.microsoft.com/office/drawing/2014/main" id="{7F82CC2A-90A9-5102-E505-4A1BED6E39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2979" y="1392732"/>
            <a:ext cx="657151" cy="926442"/>
          </a:xfrm>
          <a:prstGeom prst="rect">
            <a:avLst/>
          </a:prstGeom>
        </p:spPr>
      </p:pic>
      <p:cxnSp>
        <p:nvCxnSpPr>
          <p:cNvPr id="6" name="Straight Connector 5">
            <a:extLst>
              <a:ext uri="{FF2B5EF4-FFF2-40B4-BE49-F238E27FC236}">
                <a16:creationId xmlns:a16="http://schemas.microsoft.com/office/drawing/2014/main" id="{763F98E4-7515-CAE6-1A82-D7BEFE15B1A2}"/>
              </a:ext>
            </a:extLst>
          </p:cNvPr>
          <p:cNvCxnSpPr>
            <a:cxnSpLocks/>
          </p:cNvCxnSpPr>
          <p:nvPr/>
        </p:nvCxnSpPr>
        <p:spPr>
          <a:xfrm flipH="1">
            <a:off x="5852979" y="4036404"/>
            <a:ext cx="3763294"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60E836D-45F3-56CF-C6EB-9E6A6DB22FCD}"/>
              </a:ext>
            </a:extLst>
          </p:cNvPr>
          <p:cNvSpPr txBox="1"/>
          <p:nvPr/>
        </p:nvSpPr>
        <p:spPr>
          <a:xfrm>
            <a:off x="5868348" y="6304209"/>
            <a:ext cx="6264742" cy="553998"/>
          </a:xfrm>
          <a:prstGeom prst="rect">
            <a:avLst/>
          </a:prstGeom>
          <a:noFill/>
        </p:spPr>
        <p:txBody>
          <a:bodyPr wrap="square" lIns="91440" tIns="45720" rIns="91440" bIns="45720" anchor="t">
            <a:spAutoFit/>
          </a:bodyPr>
          <a:lstStyle/>
          <a:p>
            <a:r>
              <a:rPr lang="en-US" sz="1000" dirty="0">
                <a:solidFill>
                  <a:schemeClr val="bg2"/>
                </a:solidFill>
              </a:rPr>
              <a:t>Copyright 2026 by The Myers-Briggs Company. Myers-Briggs Type Indicator, Myers-Briggs, MBTI, Step I, the MBTI logo, and The Myers-Briggs Company logo are trademarks or registered trademarks of Myers &amp; Briggs Foundation, Inc., in the United States and other countries.</a:t>
            </a:r>
          </a:p>
        </p:txBody>
      </p:sp>
    </p:spTree>
    <p:custDataLst>
      <p:tags r:id="rId1"/>
    </p:custDataLst>
    <p:extLst>
      <p:ext uri="{BB962C8B-B14F-4D97-AF65-F5344CB8AC3E}">
        <p14:creationId xmlns:p14="http://schemas.microsoft.com/office/powerpoint/2010/main" val="3664040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FAE532-D313-2CCC-8B2A-521603710D0C}"/>
              </a:ext>
            </a:extLst>
          </p:cNvPr>
          <p:cNvSpPr>
            <a:spLocks noGrp="1"/>
          </p:cNvSpPr>
          <p:nvPr>
            <p:ph type="title"/>
          </p:nvPr>
        </p:nvSpPr>
        <p:spPr>
          <a:xfrm>
            <a:off x="972552" y="731299"/>
            <a:ext cx="10246896" cy="980098"/>
          </a:xfrm>
        </p:spPr>
        <p:txBody>
          <a:bodyPr/>
          <a:lstStyle/>
          <a:p>
            <a:r>
              <a:rPr lang="en-GB" dirty="0"/>
              <a:t>Research</a:t>
            </a:r>
          </a:p>
        </p:txBody>
      </p:sp>
      <p:sp>
        <p:nvSpPr>
          <p:cNvPr id="7" name="Content Placeholder 6">
            <a:extLst>
              <a:ext uri="{FF2B5EF4-FFF2-40B4-BE49-F238E27FC236}">
                <a16:creationId xmlns:a16="http://schemas.microsoft.com/office/drawing/2014/main" id="{E706F6FB-1B3E-1F83-40A7-BE0DFD6B7015}"/>
              </a:ext>
            </a:extLst>
          </p:cNvPr>
          <p:cNvSpPr>
            <a:spLocks noGrp="1"/>
          </p:cNvSpPr>
          <p:nvPr>
            <p:ph idx="1"/>
          </p:nvPr>
        </p:nvSpPr>
        <p:spPr>
          <a:xfrm>
            <a:off x="4506523" y="1710744"/>
            <a:ext cx="6825761" cy="4214812"/>
          </a:xfrm>
        </p:spPr>
        <p:txBody>
          <a:bodyPr/>
          <a:lstStyle/>
          <a:p>
            <a:pPr marL="358775" lvl="1" indent="-358775">
              <a:lnSpc>
                <a:spcPts val="2600"/>
              </a:lnSpc>
              <a:spcBef>
                <a:spcPts val="600"/>
              </a:spcBef>
              <a:buClr>
                <a:schemeClr val="tx1"/>
              </a:buClr>
              <a:buSzPct val="120000"/>
              <a:buFont typeface="Arial" panose="020B0604020202020204" pitchFamily="34" charset="0"/>
              <a:buChar char="•"/>
            </a:pPr>
            <a:r>
              <a:rPr lang="en-US" sz="2000" dirty="0"/>
              <a:t>Over 20 years of research went into the MBTI</a:t>
            </a:r>
            <a:r>
              <a:rPr lang="en-US" sz="2000" dirty="0">
                <a:latin typeface="Aptos" panose="020B0004020202020204" pitchFamily="34" charset="0"/>
              </a:rPr>
              <a:t>®</a:t>
            </a:r>
            <a:r>
              <a:rPr lang="en-US" sz="2000" dirty="0"/>
              <a:t> assessment before it was published.</a:t>
            </a:r>
          </a:p>
          <a:p>
            <a:pPr marL="358775" lvl="1" indent="-358775">
              <a:lnSpc>
                <a:spcPts val="2600"/>
              </a:lnSpc>
              <a:spcBef>
                <a:spcPts val="600"/>
              </a:spcBef>
              <a:buClr>
                <a:schemeClr val="tx1"/>
              </a:buClr>
              <a:buSzPct val="120000"/>
              <a:buFont typeface="Arial" panose="020B0604020202020204" pitchFamily="34" charset="0"/>
              <a:buChar char="•"/>
            </a:pPr>
            <a:r>
              <a:rPr lang="en-US" sz="2000" dirty="0"/>
              <a:t>There are over 10,000 research papers on the assessment, which provide strong support for its reliability and validity.</a:t>
            </a:r>
          </a:p>
          <a:p>
            <a:pPr marL="358775" lvl="1" indent="-358775">
              <a:lnSpc>
                <a:spcPts val="2600"/>
              </a:lnSpc>
              <a:spcBef>
                <a:spcPts val="600"/>
              </a:spcBef>
              <a:buClr>
                <a:schemeClr val="tx1"/>
              </a:buClr>
              <a:buSzPct val="120000"/>
              <a:buFont typeface="Arial" panose="020B0604020202020204" pitchFamily="34" charset="0"/>
              <a:buChar char="•"/>
            </a:pPr>
            <a:r>
              <a:rPr lang="en-US" sz="2000" dirty="0"/>
              <a:t>The MBTI assessment continues to be refined and updated. The newest global form includes representative samples from over 20 countries..</a:t>
            </a:r>
          </a:p>
          <a:p>
            <a:pPr marL="358775" lvl="1" indent="-358775">
              <a:lnSpc>
                <a:spcPts val="2600"/>
              </a:lnSpc>
              <a:spcBef>
                <a:spcPts val="600"/>
              </a:spcBef>
              <a:buClr>
                <a:schemeClr val="tx1"/>
              </a:buClr>
              <a:buSzPct val="120000"/>
              <a:buFont typeface="Arial" panose="020B0604020202020204" pitchFamily="34" charset="0"/>
              <a:buChar char="•"/>
            </a:pPr>
            <a:r>
              <a:rPr lang="en-US" sz="2000" dirty="0"/>
              <a:t>Authors from a wide range of backgrounds have written about the assessment. Hundreds of practical, easy-to-read resources are available.</a:t>
            </a:r>
          </a:p>
        </p:txBody>
      </p:sp>
      <p:pic>
        <p:nvPicPr>
          <p:cNvPr id="10" name="Picture Placeholder 9" descr="A person and person looking at a computer screen&#10;&#10;AI-generated content may be incorrect.">
            <a:extLst>
              <a:ext uri="{FF2B5EF4-FFF2-40B4-BE49-F238E27FC236}">
                <a16:creationId xmlns:a16="http://schemas.microsoft.com/office/drawing/2014/main" id="{AD97BBCD-44A0-91DB-638A-2A3ED56D53AC}"/>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5436" r="5436"/>
          <a:stretch>
            <a:fillRect/>
          </a:stretch>
        </p:blipFill>
        <p:spPr/>
      </p:pic>
    </p:spTree>
    <p:custDataLst>
      <p:tags r:id="rId1"/>
    </p:custDataLst>
    <p:extLst>
      <p:ext uri="{BB962C8B-B14F-4D97-AF65-F5344CB8AC3E}">
        <p14:creationId xmlns:p14="http://schemas.microsoft.com/office/powerpoint/2010/main" val="118210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C8FE2B-552C-52B1-3C86-5F86F5297942}"/>
              </a:ext>
            </a:extLst>
          </p:cNvPr>
          <p:cNvSpPr>
            <a:spLocks noGrp="1"/>
          </p:cNvSpPr>
          <p:nvPr>
            <p:ph type="title"/>
          </p:nvPr>
        </p:nvSpPr>
        <p:spPr>
          <a:xfrm>
            <a:off x="1106904" y="694042"/>
            <a:ext cx="10246896" cy="980098"/>
          </a:xfrm>
        </p:spPr>
        <p:txBody>
          <a:bodyPr/>
          <a:lstStyle/>
          <a:p>
            <a:r>
              <a:rPr lang="en-GB" dirty="0"/>
              <a:t>What Are Preferences?</a:t>
            </a:r>
          </a:p>
        </p:txBody>
      </p:sp>
      <p:sp>
        <p:nvSpPr>
          <p:cNvPr id="6" name="Content Placeholder 5">
            <a:extLst>
              <a:ext uri="{FF2B5EF4-FFF2-40B4-BE49-F238E27FC236}">
                <a16:creationId xmlns:a16="http://schemas.microsoft.com/office/drawing/2014/main" id="{2CF017A5-BE58-BCD6-D00C-2BFB243773F2}"/>
              </a:ext>
            </a:extLst>
          </p:cNvPr>
          <p:cNvSpPr>
            <a:spLocks noGrp="1"/>
          </p:cNvSpPr>
          <p:nvPr>
            <p:ph idx="1"/>
          </p:nvPr>
        </p:nvSpPr>
        <p:spPr>
          <a:xfrm>
            <a:off x="1300542" y="1674139"/>
            <a:ext cx="5541322" cy="4132375"/>
          </a:xfrm>
        </p:spPr>
        <p:txBody>
          <a:bodyPr/>
          <a:lstStyle/>
          <a:p>
            <a:pPr marL="0" indent="0">
              <a:lnSpc>
                <a:spcPts val="2600"/>
              </a:lnSpc>
              <a:spcBef>
                <a:spcPts val="600"/>
              </a:spcBef>
              <a:buNone/>
            </a:pPr>
            <a:r>
              <a:rPr lang="en-GB" sz="2000" dirty="0"/>
              <a:t>To illustrate the meaning of preferences, </a:t>
            </a:r>
            <a:br>
              <a:rPr lang="en-GB" sz="2000" dirty="0"/>
            </a:br>
            <a:r>
              <a:rPr lang="en-GB" sz="2000" dirty="0"/>
              <a:t>let’s do an activity.</a:t>
            </a:r>
          </a:p>
          <a:p>
            <a:pPr>
              <a:lnSpc>
                <a:spcPts val="2600"/>
              </a:lnSpc>
              <a:spcBef>
                <a:spcPts val="600"/>
              </a:spcBef>
            </a:pPr>
            <a:r>
              <a:rPr lang="en-GB" sz="2000" dirty="0"/>
              <a:t>First, write your name.</a:t>
            </a:r>
          </a:p>
          <a:p>
            <a:pPr>
              <a:lnSpc>
                <a:spcPts val="2600"/>
              </a:lnSpc>
              <a:spcBef>
                <a:spcPts val="600"/>
              </a:spcBef>
            </a:pPr>
            <a:r>
              <a:rPr lang="en-GB" sz="2000" dirty="0"/>
              <a:t>Now write your name again using your other hand.</a:t>
            </a:r>
          </a:p>
          <a:p>
            <a:endParaRPr lang="en-GB" dirty="0"/>
          </a:p>
        </p:txBody>
      </p:sp>
      <p:sp>
        <p:nvSpPr>
          <p:cNvPr id="7" name="TextBox 6">
            <a:extLst>
              <a:ext uri="{FF2B5EF4-FFF2-40B4-BE49-F238E27FC236}">
                <a16:creationId xmlns:a16="http://schemas.microsoft.com/office/drawing/2014/main" id="{768095B3-75D1-AB07-2055-DC2CD3060FB9}"/>
              </a:ext>
            </a:extLst>
          </p:cNvPr>
          <p:cNvSpPr txBox="1"/>
          <p:nvPr/>
        </p:nvSpPr>
        <p:spPr>
          <a:xfrm>
            <a:off x="416878" y="5827966"/>
            <a:ext cx="6357768" cy="369332"/>
          </a:xfrm>
          <a:prstGeom prst="rect">
            <a:avLst/>
          </a:prstGeom>
          <a:noFill/>
        </p:spPr>
        <p:txBody>
          <a:bodyPr wrap="square">
            <a:spAutoFit/>
          </a:bodyPr>
          <a:lstStyle/>
          <a:p>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Exploring Your Myers-Briggs</a:t>
            </a:r>
            <a:r>
              <a:rPr lang="en-GB" sz="1800" i="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 Type Workbook</a:t>
            </a:r>
            <a:endPar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6CB1CF7-4DDB-6F33-2D4D-9EA057F90133}"/>
              </a:ext>
            </a:extLst>
          </p:cNvPr>
          <p:cNvSpPr/>
          <p:nvPr/>
        </p:nvSpPr>
        <p:spPr>
          <a:xfrm rot="21438354">
            <a:off x="7347008" y="1675057"/>
            <a:ext cx="2257650" cy="2821206"/>
          </a:xfrm>
          <a:prstGeom prst="rect">
            <a:avLst/>
          </a:prstGeom>
          <a:solidFill>
            <a:schemeClr val="bg1"/>
          </a:solidFill>
          <a:ln>
            <a:noFill/>
          </a:ln>
          <a:effectLst>
            <a:outerShdw blurRad="154017" dist="76200" dir="3060000" sx="96000" sy="96000" algn="ctr" rotWithShape="0">
              <a:srgbClr val="000000">
                <a:alpha val="51395"/>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latin typeface="Open Sans" panose="020B0606030504020204" pitchFamily="34" charset="0"/>
            </a:endParaRPr>
          </a:p>
        </p:txBody>
      </p:sp>
      <p:pic>
        <p:nvPicPr>
          <p:cNvPr id="9" name="Picture Placeholder 11">
            <a:extLst>
              <a:ext uri="{FF2B5EF4-FFF2-40B4-BE49-F238E27FC236}">
                <a16:creationId xmlns:a16="http://schemas.microsoft.com/office/drawing/2014/main" id="{B541C6E5-9150-0808-07D9-CC8DDB4A5409}"/>
              </a:ext>
            </a:extLst>
          </p:cNvPr>
          <p:cNvPicPr>
            <a:picLocks noChangeAspect="1"/>
          </p:cNvPicPr>
          <p:nvPr/>
        </p:nvPicPr>
        <p:blipFill>
          <a:blip r:embed="rId4">
            <a:extLst>
              <a:ext uri="{28A0092B-C50C-407E-A947-70E740481C1C}">
                <a14:useLocalDpi xmlns:a14="http://schemas.microsoft.com/office/drawing/2010/main" val="0"/>
              </a:ext>
            </a:extLst>
          </a:blip>
          <a:srcRect l="-343" t="15193" r="343" b="3107"/>
          <a:stretch>
            <a:fillRect/>
          </a:stretch>
        </p:blipFill>
        <p:spPr>
          <a:xfrm rot="21447051">
            <a:off x="7458082" y="1785729"/>
            <a:ext cx="2035502" cy="2120900"/>
          </a:xfrm>
          <a:prstGeom prst="rect">
            <a:avLst/>
          </a:prstGeom>
        </p:spPr>
      </p:pic>
      <p:sp>
        <p:nvSpPr>
          <p:cNvPr id="10" name="Rectangle 9">
            <a:extLst>
              <a:ext uri="{FF2B5EF4-FFF2-40B4-BE49-F238E27FC236}">
                <a16:creationId xmlns:a16="http://schemas.microsoft.com/office/drawing/2014/main" id="{5D137243-F373-021E-EC4A-371DE037C082}"/>
              </a:ext>
            </a:extLst>
          </p:cNvPr>
          <p:cNvSpPr/>
          <p:nvPr/>
        </p:nvSpPr>
        <p:spPr>
          <a:xfrm rot="240028">
            <a:off x="9218842" y="2931444"/>
            <a:ext cx="2257650" cy="2821206"/>
          </a:xfrm>
          <a:prstGeom prst="rect">
            <a:avLst/>
          </a:prstGeom>
          <a:solidFill>
            <a:schemeClr val="bg1"/>
          </a:solidFill>
          <a:ln>
            <a:noFill/>
          </a:ln>
          <a:effectLst>
            <a:outerShdw blurRad="154017" dist="76200" dir="3060000" sx="96000" sy="96000" algn="ctr" rotWithShape="0">
              <a:srgbClr val="000000">
                <a:alpha val="51395"/>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latin typeface="Open Sans" panose="020B0606030504020204" pitchFamily="34" charset="0"/>
            </a:endParaRPr>
          </a:p>
        </p:txBody>
      </p:sp>
      <p:pic>
        <p:nvPicPr>
          <p:cNvPr id="11" name="Picture Placeholder 13">
            <a:extLst>
              <a:ext uri="{FF2B5EF4-FFF2-40B4-BE49-F238E27FC236}">
                <a16:creationId xmlns:a16="http://schemas.microsoft.com/office/drawing/2014/main" id="{D35155C8-A869-A582-8052-3618561922E9}"/>
              </a:ext>
            </a:extLst>
          </p:cNvPr>
          <p:cNvPicPr>
            <a:picLocks noChangeAspect="1"/>
          </p:cNvPicPr>
          <p:nvPr/>
        </p:nvPicPr>
        <p:blipFill>
          <a:blip r:embed="rId5">
            <a:extLst>
              <a:ext uri="{28A0092B-C50C-407E-A947-70E740481C1C}">
                <a14:useLocalDpi xmlns:a14="http://schemas.microsoft.com/office/drawing/2010/main" val="0"/>
              </a:ext>
            </a:extLst>
          </a:blip>
          <a:srcRect l="735" t="16149" r="-735" b="2151"/>
          <a:stretch>
            <a:fillRect/>
          </a:stretch>
        </p:blipFill>
        <p:spPr>
          <a:xfrm rot="248725">
            <a:off x="9355891" y="3042746"/>
            <a:ext cx="2035502" cy="2120900"/>
          </a:xfrm>
          <a:prstGeom prst="rect">
            <a:avLst/>
          </a:prstGeom>
        </p:spPr>
      </p:pic>
      <p:pic>
        <p:nvPicPr>
          <p:cNvPr id="2" name="Picture Placeholder 14" descr="A close-up of a book cover&#10;&#10;AI-generated content may be incorrect.">
            <a:extLst>
              <a:ext uri="{FF2B5EF4-FFF2-40B4-BE49-F238E27FC236}">
                <a16:creationId xmlns:a16="http://schemas.microsoft.com/office/drawing/2014/main" id="{7D4CE334-AA91-6807-F0BF-62AF3139538E}"/>
              </a:ext>
            </a:extLst>
          </p:cNvPr>
          <p:cNvPicPr>
            <a:picLocks noChangeAspect="1"/>
          </p:cNvPicPr>
          <p:nvPr/>
        </p:nvPicPr>
        <p:blipFill>
          <a:blip r:embed="rId6">
            <a:extLst>
              <a:ext uri="{28A0092B-C50C-407E-A947-70E740481C1C}">
                <a14:useLocalDpi xmlns:a14="http://schemas.microsoft.com/office/drawing/2010/main" val="0"/>
              </a:ext>
            </a:extLst>
          </a:blip>
          <a:srcRect t="2303" b="2303"/>
          <a:stretch>
            <a:fillRect/>
          </a:stretch>
        </p:blipFill>
        <p:spPr>
          <a:xfrm rot="220905">
            <a:off x="1681795" y="3732539"/>
            <a:ext cx="1433716" cy="205151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34127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C2E0-CD7A-4ADA-771C-F368C35F5559}"/>
              </a:ext>
            </a:extLst>
          </p:cNvPr>
          <p:cNvSpPr>
            <a:spLocks noGrp="1"/>
          </p:cNvSpPr>
          <p:nvPr>
            <p:ph type="title"/>
          </p:nvPr>
        </p:nvSpPr>
        <p:spPr>
          <a:xfrm>
            <a:off x="1106904" y="699026"/>
            <a:ext cx="10246896" cy="980098"/>
          </a:xfrm>
        </p:spPr>
        <p:txBody>
          <a:bodyPr/>
          <a:lstStyle/>
          <a:p>
            <a:r>
              <a:rPr lang="en-GB" dirty="0"/>
              <a:t>What Was the Difference?</a:t>
            </a:r>
          </a:p>
        </p:txBody>
      </p:sp>
      <p:sp>
        <p:nvSpPr>
          <p:cNvPr id="3" name="Content Placeholder 2">
            <a:extLst>
              <a:ext uri="{FF2B5EF4-FFF2-40B4-BE49-F238E27FC236}">
                <a16:creationId xmlns:a16="http://schemas.microsoft.com/office/drawing/2014/main" id="{4A76F406-D071-03E8-24C8-260C1C139147}"/>
              </a:ext>
            </a:extLst>
          </p:cNvPr>
          <p:cNvSpPr>
            <a:spLocks noGrp="1"/>
          </p:cNvSpPr>
          <p:nvPr>
            <p:ph idx="1"/>
          </p:nvPr>
        </p:nvSpPr>
        <p:spPr>
          <a:xfrm>
            <a:off x="1106905" y="2657440"/>
            <a:ext cx="4989096" cy="2915021"/>
          </a:xfrm>
        </p:spPr>
        <p:txBody>
          <a:bodyPr/>
          <a:lstStyle/>
          <a:p>
            <a:pPr marL="0" indent="0">
              <a:buNone/>
            </a:pPr>
            <a:r>
              <a:rPr lang="en-GB" sz="2000" dirty="0">
                <a:solidFill>
                  <a:schemeClr val="bg2"/>
                </a:solidFill>
              </a:rPr>
              <a:t>Preferred hand</a:t>
            </a:r>
          </a:p>
          <a:p>
            <a:pPr>
              <a:lnSpc>
                <a:spcPts val="2600"/>
              </a:lnSpc>
            </a:pPr>
            <a:r>
              <a:rPr lang="en-GB" sz="2000" dirty="0"/>
              <a:t>Feels natural, flowing, and comfortable</a:t>
            </a:r>
          </a:p>
          <a:p>
            <a:pPr>
              <a:lnSpc>
                <a:spcPts val="2600"/>
              </a:lnSpc>
            </a:pPr>
            <a:r>
              <a:rPr lang="en-GB" sz="2000" dirty="0"/>
              <a:t>Didn’t think about it, just did it</a:t>
            </a:r>
          </a:p>
          <a:p>
            <a:pPr>
              <a:lnSpc>
                <a:spcPts val="2600"/>
              </a:lnSpc>
            </a:pPr>
            <a:r>
              <a:rPr lang="en-GB" sz="2000" dirty="0"/>
              <a:t>Quick, effortless, and easy</a:t>
            </a:r>
          </a:p>
          <a:p>
            <a:pPr>
              <a:lnSpc>
                <a:spcPts val="2600"/>
              </a:lnSpc>
            </a:pPr>
            <a:r>
              <a:rPr lang="en-GB" sz="2000" dirty="0"/>
              <a:t>Looks distinctive and recognizable</a:t>
            </a:r>
          </a:p>
          <a:p>
            <a:endParaRPr lang="en-GB" dirty="0"/>
          </a:p>
        </p:txBody>
      </p:sp>
      <p:sp>
        <p:nvSpPr>
          <p:cNvPr id="4" name="Content Placeholder 2">
            <a:extLst>
              <a:ext uri="{FF2B5EF4-FFF2-40B4-BE49-F238E27FC236}">
                <a16:creationId xmlns:a16="http://schemas.microsoft.com/office/drawing/2014/main" id="{F0401656-06F5-B0A2-618F-B13F7D53D290}"/>
              </a:ext>
            </a:extLst>
          </p:cNvPr>
          <p:cNvSpPr txBox="1">
            <a:spLocks/>
          </p:cNvSpPr>
          <p:nvPr/>
        </p:nvSpPr>
        <p:spPr>
          <a:xfrm>
            <a:off x="6210511" y="2657440"/>
            <a:ext cx="5143289" cy="2915021"/>
          </a:xfrm>
          <a:prstGeom prst="rect">
            <a:avLst/>
          </a:prstGeom>
        </p:spPr>
        <p:txBody>
          <a:bodyPr vert="horz" lIns="91440" tIns="45720" rIns="91440" bIns="45720" rtlCol="0">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90000"/>
              <a:buFont typeface="Courier New" panose="02070309020205020404" pitchFamily="49" charset="0"/>
              <a:buChar char="o"/>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bg2"/>
                </a:solidFill>
              </a:rPr>
              <a:t>Nonpreferred hand</a:t>
            </a:r>
          </a:p>
          <a:p>
            <a:pPr>
              <a:lnSpc>
                <a:spcPts val="2600"/>
              </a:lnSpc>
            </a:pPr>
            <a:r>
              <a:rPr lang="en-GB" sz="2000" dirty="0"/>
              <a:t>Feels unnatural, difficult, and awkward</a:t>
            </a:r>
          </a:p>
          <a:p>
            <a:pPr>
              <a:lnSpc>
                <a:spcPts val="2600"/>
              </a:lnSpc>
            </a:pPr>
            <a:r>
              <a:rPr lang="en-GB" sz="2000" dirty="0"/>
              <a:t>Requires more concentration</a:t>
            </a:r>
          </a:p>
          <a:p>
            <a:pPr>
              <a:lnSpc>
                <a:spcPts val="2600"/>
              </a:lnSpc>
            </a:pPr>
            <a:r>
              <a:rPr lang="en-GB" sz="2000" dirty="0"/>
              <a:t>Slow, jerky; takes more effort</a:t>
            </a:r>
          </a:p>
          <a:p>
            <a:pPr>
              <a:lnSpc>
                <a:spcPts val="2600"/>
              </a:lnSpc>
            </a:pPr>
            <a:r>
              <a:rPr lang="en-GB" sz="2000" dirty="0"/>
              <a:t>Not recognizable at first, but gets easier with practice</a:t>
            </a:r>
          </a:p>
          <a:p>
            <a:pPr marL="0" indent="0">
              <a:buNone/>
            </a:pPr>
            <a:endParaRPr lang="en-GB" dirty="0"/>
          </a:p>
        </p:txBody>
      </p:sp>
      <p:sp>
        <p:nvSpPr>
          <p:cNvPr id="5" name="TextBox 6">
            <a:extLst>
              <a:ext uri="{FF2B5EF4-FFF2-40B4-BE49-F238E27FC236}">
                <a16:creationId xmlns:a16="http://schemas.microsoft.com/office/drawing/2014/main" id="{61D4B079-F365-E95C-ACE6-869BD0BCFE0B}"/>
              </a:ext>
            </a:extLst>
          </p:cNvPr>
          <p:cNvSpPr txBox="1">
            <a:spLocks noChangeArrowheads="1"/>
          </p:cNvSpPr>
          <p:nvPr/>
        </p:nvSpPr>
        <p:spPr bwMode="auto">
          <a:xfrm>
            <a:off x="3735536" y="1720542"/>
            <a:ext cx="4312138" cy="523220"/>
          </a:xfrm>
          <a:prstGeom prst="rect">
            <a:avLst/>
          </a:prstGeom>
          <a:noFill/>
          <a:ln w="9525">
            <a:noFill/>
            <a:miter lim="800000"/>
            <a:headEnd/>
            <a:tailEnd/>
          </a:ln>
        </p:spPr>
        <p:txBody>
          <a:bodyPr>
            <a:spAutoFit/>
          </a:bodyPr>
          <a:lstStyle/>
          <a:p>
            <a:pPr algn="ctr"/>
            <a:r>
              <a:rPr lang="en-GB" sz="2800" b="1" dirty="0">
                <a:solidFill>
                  <a:srgbClr val="707070"/>
                </a:solidFill>
                <a:latin typeface="Open Sans" panose="020B0606030504020204" pitchFamily="34" charset="0"/>
                <a:ea typeface="Open Sans" panose="020B0606030504020204" pitchFamily="34" charset="0"/>
                <a:cs typeface="Open Sans" panose="020B0606030504020204" pitchFamily="34" charset="0"/>
              </a:rPr>
              <a:t>Typical</a:t>
            </a:r>
            <a:r>
              <a:rPr lang="en-GB" sz="2800" dirty="0">
                <a:solidFill>
                  <a:srgbClr val="707070"/>
                </a:solidFill>
                <a:latin typeface="Open Sans" panose="020B0606030504020204" pitchFamily="34" charset="0"/>
                <a:ea typeface="Open Sans" panose="020B0606030504020204" pitchFamily="34" charset="0"/>
                <a:cs typeface="Open Sans" panose="020B0606030504020204" pitchFamily="34" charset="0"/>
              </a:rPr>
              <a:t> </a:t>
            </a:r>
            <a:r>
              <a:rPr lang="en-GB" sz="2800" b="1" dirty="0">
                <a:solidFill>
                  <a:srgbClr val="707070"/>
                </a:solidFill>
                <a:latin typeface="Open Sans" panose="020B0606030504020204" pitchFamily="34" charset="0"/>
                <a:ea typeface="Open Sans" panose="020B0606030504020204" pitchFamily="34" charset="0"/>
                <a:cs typeface="Open Sans" panose="020B0606030504020204" pitchFamily="34" charset="0"/>
              </a:rPr>
              <a:t>responses:</a:t>
            </a:r>
            <a:endParaRPr lang="en-US" sz="2800" b="1" dirty="0">
              <a:solidFill>
                <a:srgbClr val="707070"/>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64598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572E-FBAE-B9FE-21B4-103D4B365B72}"/>
              </a:ext>
            </a:extLst>
          </p:cNvPr>
          <p:cNvSpPr>
            <a:spLocks noGrp="1"/>
          </p:cNvSpPr>
          <p:nvPr>
            <p:ph type="title"/>
          </p:nvPr>
        </p:nvSpPr>
        <p:spPr>
          <a:xfrm>
            <a:off x="972552" y="708424"/>
            <a:ext cx="10246896" cy="980098"/>
          </a:xfrm>
        </p:spPr>
        <p:txBody>
          <a:bodyPr/>
          <a:lstStyle/>
          <a:p>
            <a:r>
              <a:rPr lang="en-GB" dirty="0"/>
              <a:t>Alternative Activities</a:t>
            </a:r>
          </a:p>
        </p:txBody>
      </p:sp>
      <p:sp>
        <p:nvSpPr>
          <p:cNvPr id="4" name="Content Placeholder 2">
            <a:extLst>
              <a:ext uri="{FF2B5EF4-FFF2-40B4-BE49-F238E27FC236}">
                <a16:creationId xmlns:a16="http://schemas.microsoft.com/office/drawing/2014/main" id="{50218362-79C4-A945-0E07-BCC23180E565}"/>
              </a:ext>
            </a:extLst>
          </p:cNvPr>
          <p:cNvSpPr>
            <a:spLocks noGrp="1"/>
          </p:cNvSpPr>
          <p:nvPr>
            <p:ph idx="1"/>
          </p:nvPr>
        </p:nvSpPr>
        <p:spPr>
          <a:xfrm>
            <a:off x="1704074" y="5706579"/>
            <a:ext cx="3040050" cy="440762"/>
          </a:xfrm>
        </p:spPr>
        <p:txBody>
          <a:bodyPr/>
          <a:lstStyle/>
          <a:p>
            <a:pPr marL="0" indent="0" algn="ctr">
              <a:buNone/>
            </a:pPr>
            <a:r>
              <a:rPr lang="en-GB" sz="2000" b="1" dirty="0"/>
              <a:t>Arm folding</a:t>
            </a:r>
          </a:p>
        </p:txBody>
      </p:sp>
      <p:pic>
        <p:nvPicPr>
          <p:cNvPr id="7" name="Picture 6">
            <a:extLst>
              <a:ext uri="{FF2B5EF4-FFF2-40B4-BE49-F238E27FC236}">
                <a16:creationId xmlns:a16="http://schemas.microsoft.com/office/drawing/2014/main" id="{0408F4B5-A852-6604-1B05-88FE5B192D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04074" y="1688522"/>
            <a:ext cx="3040049" cy="3877077"/>
          </a:xfrm>
          <a:prstGeom prst="rect">
            <a:avLst/>
          </a:prstGeom>
        </p:spPr>
      </p:pic>
      <p:sp>
        <p:nvSpPr>
          <p:cNvPr id="8" name="Content Placeholder 2">
            <a:extLst>
              <a:ext uri="{FF2B5EF4-FFF2-40B4-BE49-F238E27FC236}">
                <a16:creationId xmlns:a16="http://schemas.microsoft.com/office/drawing/2014/main" id="{33686EB2-F27A-9A20-654A-B2D22DAC1B04}"/>
              </a:ext>
            </a:extLst>
          </p:cNvPr>
          <p:cNvSpPr txBox="1">
            <a:spLocks/>
          </p:cNvSpPr>
          <p:nvPr/>
        </p:nvSpPr>
        <p:spPr>
          <a:xfrm>
            <a:off x="5912107" y="5706579"/>
            <a:ext cx="3040050" cy="440762"/>
          </a:xfrm>
          <a:prstGeom prst="rect">
            <a:avLst/>
          </a:prstGeom>
        </p:spPr>
        <p:txBody>
          <a:bodyPr vert="horz" lIns="91440" tIns="45720" rIns="91440" bIns="45720" rtlCol="0">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90000"/>
              <a:buFont typeface="Courier New" panose="02070309020205020404" pitchFamily="49" charset="0"/>
              <a:buChar char="o"/>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b="1" dirty="0"/>
              <a:t>Clapping</a:t>
            </a:r>
          </a:p>
        </p:txBody>
      </p:sp>
      <p:pic>
        <p:nvPicPr>
          <p:cNvPr id="9" name="Picture 8" descr="Close-up of people clapping hands&#10;&#10;AI-generated content may be incorrect.">
            <a:extLst>
              <a:ext uri="{FF2B5EF4-FFF2-40B4-BE49-F238E27FC236}">
                <a16:creationId xmlns:a16="http://schemas.microsoft.com/office/drawing/2014/main" id="{3D76D945-37F3-9924-D34E-C92CBFD59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2107" y="1688522"/>
            <a:ext cx="3040050" cy="3877077"/>
          </a:xfrm>
          <a:prstGeom prst="rect">
            <a:avLst/>
          </a:prstGeom>
        </p:spPr>
      </p:pic>
    </p:spTree>
    <p:custDataLst>
      <p:tags r:id="rId1"/>
    </p:custDataLst>
    <p:extLst>
      <p:ext uri="{BB962C8B-B14F-4D97-AF65-F5344CB8AC3E}">
        <p14:creationId xmlns:p14="http://schemas.microsoft.com/office/powerpoint/2010/main" val="1687476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7BB84D-26B6-B044-CEFF-41AE213CE50E}"/>
              </a:ext>
            </a:extLst>
          </p:cNvPr>
          <p:cNvSpPr>
            <a:spLocks noGrp="1"/>
          </p:cNvSpPr>
          <p:nvPr>
            <p:ph type="title"/>
          </p:nvPr>
        </p:nvSpPr>
        <p:spPr>
          <a:xfrm>
            <a:off x="1022699" y="714114"/>
            <a:ext cx="9544050" cy="980098"/>
          </a:xfrm>
        </p:spPr>
        <p:txBody>
          <a:bodyPr/>
          <a:lstStyle/>
          <a:p>
            <a:r>
              <a:rPr lang="en-GB" dirty="0"/>
              <a:t>Things to Remember</a:t>
            </a:r>
          </a:p>
        </p:txBody>
      </p:sp>
      <p:sp>
        <p:nvSpPr>
          <p:cNvPr id="5" name="Content Placeholder 4">
            <a:extLst>
              <a:ext uri="{FF2B5EF4-FFF2-40B4-BE49-F238E27FC236}">
                <a16:creationId xmlns:a16="http://schemas.microsoft.com/office/drawing/2014/main" id="{76037B81-14B7-A209-3E31-6B20E001D7D1}"/>
              </a:ext>
            </a:extLst>
          </p:cNvPr>
          <p:cNvSpPr>
            <a:spLocks noGrp="1"/>
          </p:cNvSpPr>
          <p:nvPr>
            <p:ph idx="1"/>
          </p:nvPr>
        </p:nvSpPr>
        <p:spPr>
          <a:xfrm>
            <a:off x="2887610" y="1874928"/>
            <a:ext cx="8546231" cy="4338532"/>
          </a:xfrm>
        </p:spPr>
        <p:txBody>
          <a:bodyPr/>
          <a:lstStyle/>
          <a:p>
            <a:pPr>
              <a:lnSpc>
                <a:spcPct val="150000"/>
              </a:lnSpc>
            </a:pPr>
            <a:r>
              <a:rPr lang="en-GB" sz="2000" dirty="0"/>
              <a:t>Preference tells us what you find most energizing and comfortable.</a:t>
            </a:r>
          </a:p>
          <a:p>
            <a:pPr>
              <a:lnSpc>
                <a:spcPct val="150000"/>
              </a:lnSpc>
            </a:pPr>
            <a:r>
              <a:rPr lang="en-GB" sz="2000" dirty="0"/>
              <a:t>Type cannot determine ability or skill.</a:t>
            </a:r>
          </a:p>
          <a:p>
            <a:pPr>
              <a:lnSpc>
                <a:spcPct val="150000"/>
              </a:lnSpc>
            </a:pPr>
            <a:r>
              <a:rPr lang="en-GB" sz="2000" dirty="0"/>
              <a:t>There is no such thing as a “right” or “wrong” preference or type.</a:t>
            </a:r>
          </a:p>
          <a:p>
            <a:pPr>
              <a:lnSpc>
                <a:spcPct val="150000"/>
              </a:lnSpc>
            </a:pPr>
            <a:r>
              <a:rPr lang="en-GB" sz="2000" dirty="0"/>
              <a:t>Everyone can and does use all eight of the preferences.</a:t>
            </a:r>
          </a:p>
          <a:p>
            <a:pPr>
              <a:lnSpc>
                <a:spcPct val="150000"/>
              </a:lnSpc>
            </a:pPr>
            <a:r>
              <a:rPr lang="en-GB" sz="2000" dirty="0"/>
              <a:t>You are best placed to decide your own type.</a:t>
            </a:r>
          </a:p>
          <a:p>
            <a:pPr>
              <a:lnSpc>
                <a:spcPct val="150000"/>
              </a:lnSpc>
            </a:pPr>
            <a:r>
              <a:rPr lang="en-GB" sz="2000" dirty="0"/>
              <a:t>Completion of the MBTI</a:t>
            </a:r>
            <a:r>
              <a:rPr lang="en-GB" sz="2000" dirty="0">
                <a:latin typeface="Aptos" panose="020B0004020202020204" pitchFamily="34" charset="0"/>
              </a:rPr>
              <a:t>®</a:t>
            </a:r>
            <a:r>
              <a:rPr lang="en-GB" sz="2000" dirty="0"/>
              <a:t> assessment is voluntary.</a:t>
            </a:r>
          </a:p>
          <a:p>
            <a:pPr>
              <a:lnSpc>
                <a:spcPct val="150000"/>
              </a:lnSpc>
            </a:pPr>
            <a:r>
              <a:rPr lang="en-GB" sz="2000" dirty="0"/>
              <a:t>MBTI</a:t>
            </a:r>
            <a:r>
              <a:rPr lang="en-GB" sz="2000" dirty="0">
                <a:latin typeface="Aptos" panose="020B0004020202020204" pitchFamily="34" charset="0"/>
              </a:rPr>
              <a:t>®</a:t>
            </a:r>
            <a:r>
              <a:rPr lang="en-GB" sz="2000" dirty="0"/>
              <a:t> results are confidential. It is your choice to share your results.</a:t>
            </a:r>
          </a:p>
        </p:txBody>
      </p:sp>
    </p:spTree>
    <p:custDataLst>
      <p:tags r:id="rId1"/>
    </p:custDataLst>
    <p:extLst>
      <p:ext uri="{BB962C8B-B14F-4D97-AF65-F5344CB8AC3E}">
        <p14:creationId xmlns:p14="http://schemas.microsoft.com/office/powerpoint/2010/main" val="300182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148274-AC64-92BC-A8CA-3AE2C711BB58}"/>
              </a:ext>
            </a:extLst>
          </p:cNvPr>
          <p:cNvSpPr>
            <a:spLocks noGrp="1"/>
          </p:cNvSpPr>
          <p:nvPr>
            <p:ph type="title"/>
          </p:nvPr>
        </p:nvSpPr>
        <p:spPr>
          <a:xfrm>
            <a:off x="1106904" y="763573"/>
            <a:ext cx="10246896" cy="980098"/>
          </a:xfrm>
        </p:spPr>
        <p:txBody>
          <a:bodyPr/>
          <a:lstStyle/>
          <a:p>
            <a:r>
              <a:rPr lang="en-GB" dirty="0"/>
              <a:t>Ethical Use</a:t>
            </a:r>
          </a:p>
        </p:txBody>
      </p:sp>
      <p:sp>
        <p:nvSpPr>
          <p:cNvPr id="5" name="Content Placeholder 4">
            <a:extLst>
              <a:ext uri="{FF2B5EF4-FFF2-40B4-BE49-F238E27FC236}">
                <a16:creationId xmlns:a16="http://schemas.microsoft.com/office/drawing/2014/main" id="{9B665AB7-F411-90BE-6D91-ED560DF79E85}"/>
              </a:ext>
            </a:extLst>
          </p:cNvPr>
          <p:cNvSpPr>
            <a:spLocks noGrp="1"/>
          </p:cNvSpPr>
          <p:nvPr>
            <p:ph idx="1"/>
          </p:nvPr>
        </p:nvSpPr>
        <p:spPr>
          <a:xfrm>
            <a:off x="1106904" y="2031583"/>
            <a:ext cx="8263007" cy="4214812"/>
          </a:xfrm>
        </p:spPr>
        <p:txBody>
          <a:bodyPr/>
          <a:lstStyle/>
          <a:p>
            <a:pPr>
              <a:lnSpc>
                <a:spcPts val="2600"/>
              </a:lnSpc>
              <a:spcBef>
                <a:spcPts val="600"/>
              </a:spcBef>
            </a:pPr>
            <a:r>
              <a:rPr lang="en-GB" sz="2000" dirty="0"/>
              <a:t>The MBTI</a:t>
            </a:r>
            <a:r>
              <a:rPr lang="en-GB" sz="2000" dirty="0">
                <a:latin typeface="Aptos" panose="020B0004020202020204" pitchFamily="34" charset="0"/>
              </a:rPr>
              <a:t>®</a:t>
            </a:r>
            <a:r>
              <a:rPr lang="en-GB" sz="2000" dirty="0"/>
              <a:t> assessment should only be used for development.</a:t>
            </a:r>
          </a:p>
          <a:p>
            <a:pPr>
              <a:lnSpc>
                <a:spcPts val="2600"/>
              </a:lnSpc>
              <a:spcBef>
                <a:spcPts val="600"/>
              </a:spcBef>
            </a:pPr>
            <a:r>
              <a:rPr lang="en-GB" sz="2000" dirty="0"/>
              <a:t>It cannot be used for selection because it tells you nothing about someone’s skills and abilities.</a:t>
            </a:r>
          </a:p>
          <a:p>
            <a:pPr>
              <a:lnSpc>
                <a:spcPts val="2600"/>
              </a:lnSpc>
              <a:spcBef>
                <a:spcPts val="600"/>
              </a:spcBef>
            </a:pPr>
            <a:r>
              <a:rPr lang="en-GB" sz="2000" dirty="0"/>
              <a:t>People should only be asked to share their MBTI</a:t>
            </a:r>
            <a:r>
              <a:rPr lang="en-GB" sz="2000" dirty="0">
                <a:latin typeface="Aptos" panose="020B0004020202020204" pitchFamily="34" charset="0"/>
              </a:rPr>
              <a:t>®</a:t>
            </a:r>
            <a:r>
              <a:rPr lang="en-GB" sz="2000" dirty="0"/>
              <a:t> type if they feel comfortable doing so. Each individual owns their results.</a:t>
            </a:r>
          </a:p>
          <a:p>
            <a:endParaRPr lang="en-GB" dirty="0"/>
          </a:p>
        </p:txBody>
      </p:sp>
    </p:spTree>
    <p:custDataLst>
      <p:tags r:id="rId1"/>
    </p:custDataLst>
    <p:extLst>
      <p:ext uri="{BB962C8B-B14F-4D97-AF65-F5344CB8AC3E}">
        <p14:creationId xmlns:p14="http://schemas.microsoft.com/office/powerpoint/2010/main" val="1684881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4AC32-770C-91BA-0ED7-11B49287E145}"/>
              </a:ext>
            </a:extLst>
          </p:cNvPr>
          <p:cNvSpPr>
            <a:spLocks noGrp="1"/>
          </p:cNvSpPr>
          <p:nvPr>
            <p:ph type="title"/>
          </p:nvPr>
        </p:nvSpPr>
        <p:spPr>
          <a:xfrm>
            <a:off x="1106904" y="699026"/>
            <a:ext cx="10246896" cy="980098"/>
          </a:xfrm>
        </p:spPr>
        <p:txBody>
          <a:bodyPr/>
          <a:lstStyle/>
          <a:p>
            <a:r>
              <a:rPr lang="en-GB" dirty="0"/>
              <a:t>The Four Preference Pairs</a:t>
            </a:r>
          </a:p>
        </p:txBody>
      </p:sp>
      <p:sp>
        <p:nvSpPr>
          <p:cNvPr id="5" name="Rectangle: Beveled 4">
            <a:extLst>
              <a:ext uri="{FF2B5EF4-FFF2-40B4-BE49-F238E27FC236}">
                <a16:creationId xmlns:a16="http://schemas.microsoft.com/office/drawing/2014/main" id="{062B73E3-9899-FA0C-7146-0605331FEE35}"/>
              </a:ext>
            </a:extLst>
          </p:cNvPr>
          <p:cNvSpPr/>
          <p:nvPr/>
        </p:nvSpPr>
        <p:spPr>
          <a:xfrm>
            <a:off x="8065767" y="2078222"/>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8" name="Rectangle: Beveled 7">
            <a:extLst>
              <a:ext uri="{FF2B5EF4-FFF2-40B4-BE49-F238E27FC236}">
                <a16:creationId xmlns:a16="http://schemas.microsoft.com/office/drawing/2014/main" id="{003D7708-DCFB-F2DD-FFC2-0C7B279EEDFA}"/>
              </a:ext>
            </a:extLst>
          </p:cNvPr>
          <p:cNvSpPr/>
          <p:nvPr/>
        </p:nvSpPr>
        <p:spPr>
          <a:xfrm>
            <a:off x="2265159" y="2076515"/>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10" name="Text Placeholder 23">
            <a:extLst>
              <a:ext uri="{FF2B5EF4-FFF2-40B4-BE49-F238E27FC236}">
                <a16:creationId xmlns:a16="http://schemas.microsoft.com/office/drawing/2014/main" id="{C91F6F28-0E82-EDCB-5B41-FD8757C23AC1}"/>
              </a:ext>
            </a:extLst>
          </p:cNvPr>
          <p:cNvSpPr txBox="1">
            <a:spLocks/>
          </p:cNvSpPr>
          <p:nvPr/>
        </p:nvSpPr>
        <p:spPr>
          <a:xfrm>
            <a:off x="3271000" y="2266093"/>
            <a:ext cx="4703328" cy="555875"/>
          </a:xfrm>
          <a:prstGeom prst="rect">
            <a:avLst/>
          </a:prstGeom>
        </p:spPr>
        <p:txBody>
          <a:bodyPr vert="horz" lIns="91440" tIns="45720" rIns="91440" bIns="45720" rtlCol="0" anchor="ctr">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5223" indent="-315223" algn="ctr" defTabSz="905255">
              <a:lnSpc>
                <a:spcPts val="2600"/>
              </a:lnSpc>
              <a:spcBef>
                <a:spcPts val="600"/>
              </a:spcBef>
              <a:buNone/>
              <a:defRPr sz="1800"/>
            </a:pPr>
            <a:r>
              <a:rPr lang="en-GB" sz="2000" b="1" dirty="0">
                <a:solidFill>
                  <a:srgbClr val="595959"/>
                </a:solidFill>
                <a:ea typeface="Calibri" pitchFamily="34" charset="0"/>
                <a:cs typeface="Times New Roman" pitchFamily="18" charset="0"/>
              </a:rPr>
              <a:t>How do you direct and receive energy?</a:t>
            </a:r>
            <a:endParaRPr lang="en-GB" sz="2000" dirty="0">
              <a:ea typeface="Calibri" pitchFamily="34" charset="0"/>
              <a:cs typeface="Times New Roman" pitchFamily="18" charset="0"/>
            </a:endParaRPr>
          </a:p>
        </p:txBody>
      </p:sp>
      <p:sp>
        <p:nvSpPr>
          <p:cNvPr id="12" name="Rectangle: Beveled 11">
            <a:extLst>
              <a:ext uri="{FF2B5EF4-FFF2-40B4-BE49-F238E27FC236}">
                <a16:creationId xmlns:a16="http://schemas.microsoft.com/office/drawing/2014/main" id="{FA686B74-181E-9D0C-905B-74D4E44CD178}"/>
              </a:ext>
            </a:extLst>
          </p:cNvPr>
          <p:cNvSpPr/>
          <p:nvPr/>
        </p:nvSpPr>
        <p:spPr>
          <a:xfrm>
            <a:off x="2265159" y="3132535"/>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15" name="Rectangle: Beveled 14">
            <a:extLst>
              <a:ext uri="{FF2B5EF4-FFF2-40B4-BE49-F238E27FC236}">
                <a16:creationId xmlns:a16="http://schemas.microsoft.com/office/drawing/2014/main" id="{7F435A91-1B8D-CB65-BB07-21DBB1CD99B4}"/>
              </a:ext>
            </a:extLst>
          </p:cNvPr>
          <p:cNvSpPr/>
          <p:nvPr/>
        </p:nvSpPr>
        <p:spPr>
          <a:xfrm>
            <a:off x="8065767" y="3133673"/>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18" name="Rectangle: Beveled 17">
            <a:extLst>
              <a:ext uri="{FF2B5EF4-FFF2-40B4-BE49-F238E27FC236}">
                <a16:creationId xmlns:a16="http://schemas.microsoft.com/office/drawing/2014/main" id="{31EAE99F-3A22-0D59-7264-41E62CA3F826}"/>
              </a:ext>
            </a:extLst>
          </p:cNvPr>
          <p:cNvSpPr/>
          <p:nvPr/>
        </p:nvSpPr>
        <p:spPr>
          <a:xfrm>
            <a:off x="2265159" y="4188555"/>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21" name="Rectangle: Beveled 20">
            <a:extLst>
              <a:ext uri="{FF2B5EF4-FFF2-40B4-BE49-F238E27FC236}">
                <a16:creationId xmlns:a16="http://schemas.microsoft.com/office/drawing/2014/main" id="{2796BDB6-E021-A4A0-9BF9-6DF91163725F}"/>
              </a:ext>
            </a:extLst>
          </p:cNvPr>
          <p:cNvSpPr/>
          <p:nvPr/>
        </p:nvSpPr>
        <p:spPr>
          <a:xfrm>
            <a:off x="8065767" y="4189124"/>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24" name="Rectangle: Beveled 23">
            <a:extLst>
              <a:ext uri="{FF2B5EF4-FFF2-40B4-BE49-F238E27FC236}">
                <a16:creationId xmlns:a16="http://schemas.microsoft.com/office/drawing/2014/main" id="{61B6EE2F-E53D-2D97-70AB-BDF8464408DE}"/>
              </a:ext>
            </a:extLst>
          </p:cNvPr>
          <p:cNvSpPr/>
          <p:nvPr/>
        </p:nvSpPr>
        <p:spPr>
          <a:xfrm>
            <a:off x="2265159" y="5244574"/>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27" name="Rectangle: Beveled 26">
            <a:extLst>
              <a:ext uri="{FF2B5EF4-FFF2-40B4-BE49-F238E27FC236}">
                <a16:creationId xmlns:a16="http://schemas.microsoft.com/office/drawing/2014/main" id="{2950B378-865F-46A9-F5E4-16F275A8F4BF}"/>
              </a:ext>
            </a:extLst>
          </p:cNvPr>
          <p:cNvSpPr/>
          <p:nvPr/>
        </p:nvSpPr>
        <p:spPr>
          <a:xfrm>
            <a:off x="8065767" y="5244574"/>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29" name="Text Placeholder 23">
            <a:extLst>
              <a:ext uri="{FF2B5EF4-FFF2-40B4-BE49-F238E27FC236}">
                <a16:creationId xmlns:a16="http://schemas.microsoft.com/office/drawing/2014/main" id="{D170B731-B16F-7A37-C390-5D85090E808F}"/>
              </a:ext>
            </a:extLst>
          </p:cNvPr>
          <p:cNvSpPr txBox="1">
            <a:spLocks/>
          </p:cNvSpPr>
          <p:nvPr/>
        </p:nvSpPr>
        <p:spPr>
          <a:xfrm>
            <a:off x="3270999" y="3319573"/>
            <a:ext cx="4703327" cy="557784"/>
          </a:xfrm>
          <a:prstGeom prst="rect">
            <a:avLst/>
          </a:prstGeom>
        </p:spPr>
        <p:txBody>
          <a:bodyPr vert="horz" lIns="91440" tIns="45720" rIns="91440" bIns="45720" rtlCol="0" anchor="ctr">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5223" indent="-315223" algn="ctr" defTabSz="905255">
              <a:lnSpc>
                <a:spcPts val="2600"/>
              </a:lnSpc>
              <a:spcBef>
                <a:spcPts val="600"/>
              </a:spcBef>
              <a:buNone/>
              <a:defRPr sz="1800"/>
            </a:pPr>
            <a:r>
              <a:rPr lang="en-US" sz="2000" b="1" dirty="0">
                <a:solidFill>
                  <a:srgbClr val="595959"/>
                </a:solidFill>
                <a:ea typeface="Calibri" pitchFamily="34" charset="0"/>
                <a:cs typeface="Times New Roman" pitchFamily="18" charset="0"/>
              </a:rPr>
              <a:t>How do you take in information?</a:t>
            </a:r>
            <a:endParaRPr lang="en-GB" sz="2000" b="1" dirty="0">
              <a:solidFill>
                <a:srgbClr val="595959"/>
              </a:solidFill>
              <a:ea typeface="Calibri" pitchFamily="34" charset="0"/>
              <a:cs typeface="Times New Roman" pitchFamily="18" charset="0"/>
            </a:endParaRPr>
          </a:p>
        </p:txBody>
      </p:sp>
      <p:sp>
        <p:nvSpPr>
          <p:cNvPr id="30" name="Text Placeholder 23">
            <a:extLst>
              <a:ext uri="{FF2B5EF4-FFF2-40B4-BE49-F238E27FC236}">
                <a16:creationId xmlns:a16="http://schemas.microsoft.com/office/drawing/2014/main" id="{A6E3B7AA-369D-F0C7-BA5B-BE6791105076}"/>
              </a:ext>
            </a:extLst>
          </p:cNvPr>
          <p:cNvSpPr txBox="1">
            <a:spLocks/>
          </p:cNvSpPr>
          <p:nvPr/>
        </p:nvSpPr>
        <p:spPr>
          <a:xfrm>
            <a:off x="3271000" y="4374962"/>
            <a:ext cx="4703326" cy="557784"/>
          </a:xfrm>
          <a:prstGeom prst="rect">
            <a:avLst/>
          </a:prstGeom>
        </p:spPr>
        <p:txBody>
          <a:bodyPr vert="horz" lIns="91440" tIns="45720" rIns="91440" bIns="45720" rtlCol="0" anchor="ctr">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5223" indent="-315223" algn="ctr" defTabSz="905255">
              <a:lnSpc>
                <a:spcPts val="2600"/>
              </a:lnSpc>
              <a:spcBef>
                <a:spcPts val="600"/>
              </a:spcBef>
              <a:buNone/>
              <a:defRPr sz="1800"/>
            </a:pPr>
            <a:r>
              <a:rPr lang="en-US" sz="2000" b="1" dirty="0">
                <a:solidFill>
                  <a:srgbClr val="595959"/>
                </a:solidFill>
                <a:ea typeface="Calibri" pitchFamily="34" charset="0"/>
                <a:cs typeface="Times New Roman" pitchFamily="18" charset="0"/>
              </a:rPr>
              <a:t>How do you decide and come to conclusions?</a:t>
            </a:r>
          </a:p>
        </p:txBody>
      </p:sp>
      <p:sp>
        <p:nvSpPr>
          <p:cNvPr id="31" name="Text Placeholder 23">
            <a:extLst>
              <a:ext uri="{FF2B5EF4-FFF2-40B4-BE49-F238E27FC236}">
                <a16:creationId xmlns:a16="http://schemas.microsoft.com/office/drawing/2014/main" id="{04BAF7A1-A1A0-C062-B077-FB9B9AC2A26F}"/>
              </a:ext>
            </a:extLst>
          </p:cNvPr>
          <p:cNvSpPr txBox="1">
            <a:spLocks/>
          </p:cNvSpPr>
          <p:nvPr/>
        </p:nvSpPr>
        <p:spPr>
          <a:xfrm>
            <a:off x="3270999" y="5430352"/>
            <a:ext cx="4703325" cy="557784"/>
          </a:xfrm>
          <a:prstGeom prst="rect">
            <a:avLst/>
          </a:prstGeom>
        </p:spPr>
        <p:txBody>
          <a:bodyPr vert="horz" lIns="91440" tIns="45720" rIns="91440" bIns="45720" rtlCol="0" anchor="ctr">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5223" indent="-315223" algn="ctr" defTabSz="905255">
              <a:lnSpc>
                <a:spcPts val="2600"/>
              </a:lnSpc>
              <a:spcBef>
                <a:spcPts val="600"/>
              </a:spcBef>
              <a:buNone/>
              <a:defRPr sz="1800"/>
            </a:pPr>
            <a:r>
              <a:rPr lang="en-US" sz="2000" b="1" dirty="0">
                <a:solidFill>
                  <a:srgbClr val="595959"/>
                </a:solidFill>
                <a:ea typeface="Calibri" pitchFamily="34" charset="0"/>
                <a:cs typeface="Times New Roman" pitchFamily="18" charset="0"/>
              </a:rPr>
              <a:t>How do you approach the outside world?</a:t>
            </a:r>
          </a:p>
        </p:txBody>
      </p:sp>
      <p:sp>
        <p:nvSpPr>
          <p:cNvPr id="32" name="Rounded Rectangle 11">
            <a:extLst>
              <a:ext uri="{FF2B5EF4-FFF2-40B4-BE49-F238E27FC236}">
                <a16:creationId xmlns:a16="http://schemas.microsoft.com/office/drawing/2014/main" id="{EC5D57B8-E74B-1F53-4348-4C6FF548100B}"/>
              </a:ext>
            </a:extLst>
          </p:cNvPr>
          <p:cNvSpPr/>
          <p:nvPr/>
        </p:nvSpPr>
        <p:spPr bwMode="auto">
          <a:xfrm>
            <a:off x="2410389" y="2225326"/>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rgbClr val="7F7F7F"/>
                </a:solidFill>
                <a:latin typeface="Open Sans" panose="020B0606030504020204" pitchFamily="34" charset="0"/>
                <a:ea typeface="Open Sans" panose="020B0606030504020204" pitchFamily="34" charset="0"/>
                <a:cs typeface="Open Sans" panose="020B0606030504020204" pitchFamily="34" charset="0"/>
              </a:rPr>
              <a:t>E</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Rounded Rectangle 11">
            <a:extLst>
              <a:ext uri="{FF2B5EF4-FFF2-40B4-BE49-F238E27FC236}">
                <a16:creationId xmlns:a16="http://schemas.microsoft.com/office/drawing/2014/main" id="{BC6632CE-AB1F-CCEA-5840-81AB7C708FA3}"/>
              </a:ext>
            </a:extLst>
          </p:cNvPr>
          <p:cNvSpPr/>
          <p:nvPr/>
        </p:nvSpPr>
        <p:spPr bwMode="auto">
          <a:xfrm>
            <a:off x="8214222" y="2236261"/>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ounded Rectangle 11">
            <a:extLst>
              <a:ext uri="{FF2B5EF4-FFF2-40B4-BE49-F238E27FC236}">
                <a16:creationId xmlns:a16="http://schemas.microsoft.com/office/drawing/2014/main" id="{A3185B51-73FD-E6E0-711D-FCC531B8524F}"/>
              </a:ext>
            </a:extLst>
          </p:cNvPr>
          <p:cNvSpPr/>
          <p:nvPr/>
        </p:nvSpPr>
        <p:spPr bwMode="auto">
          <a:xfrm>
            <a:off x="2410389" y="3283872"/>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Rounded Rectangle 11">
            <a:extLst>
              <a:ext uri="{FF2B5EF4-FFF2-40B4-BE49-F238E27FC236}">
                <a16:creationId xmlns:a16="http://schemas.microsoft.com/office/drawing/2014/main" id="{943468F4-6538-9A09-35BA-DBA464D1BDD6}"/>
              </a:ext>
            </a:extLst>
          </p:cNvPr>
          <p:cNvSpPr/>
          <p:nvPr/>
        </p:nvSpPr>
        <p:spPr bwMode="auto">
          <a:xfrm>
            <a:off x="8214222" y="3294807"/>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N</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ounded Rectangle 11">
            <a:extLst>
              <a:ext uri="{FF2B5EF4-FFF2-40B4-BE49-F238E27FC236}">
                <a16:creationId xmlns:a16="http://schemas.microsoft.com/office/drawing/2014/main" id="{CDDF66D5-3E6C-2423-2E22-AAA5819BB06D}"/>
              </a:ext>
            </a:extLst>
          </p:cNvPr>
          <p:cNvSpPr/>
          <p:nvPr/>
        </p:nvSpPr>
        <p:spPr bwMode="auto">
          <a:xfrm>
            <a:off x="2410389" y="4337370"/>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2"/>
                </a:solidFill>
                <a:latin typeface="Open Sans" panose="020B0606030504020204" pitchFamily="34" charset="0"/>
                <a:ea typeface="Open Sans" panose="020B0606030504020204" pitchFamily="34" charset="0"/>
                <a:cs typeface="Open Sans" panose="020B0606030504020204" pitchFamily="34" charset="0"/>
              </a:rPr>
              <a:t>T</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ounded Rectangle 11">
            <a:extLst>
              <a:ext uri="{FF2B5EF4-FFF2-40B4-BE49-F238E27FC236}">
                <a16:creationId xmlns:a16="http://schemas.microsoft.com/office/drawing/2014/main" id="{682C5B34-7E48-C4BE-7271-794851C7C93B}"/>
              </a:ext>
            </a:extLst>
          </p:cNvPr>
          <p:cNvSpPr/>
          <p:nvPr/>
        </p:nvSpPr>
        <p:spPr bwMode="auto">
          <a:xfrm>
            <a:off x="8214222" y="4348305"/>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2"/>
                </a:solidFill>
                <a:latin typeface="Open Sans" panose="020B0606030504020204" pitchFamily="34" charset="0"/>
                <a:ea typeface="Open Sans" panose="020B0606030504020204" pitchFamily="34" charset="0"/>
                <a:cs typeface="Open Sans" panose="020B0606030504020204" pitchFamily="34" charset="0"/>
              </a:rPr>
              <a:t>F</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Rounded Rectangle 11">
            <a:extLst>
              <a:ext uri="{FF2B5EF4-FFF2-40B4-BE49-F238E27FC236}">
                <a16:creationId xmlns:a16="http://schemas.microsoft.com/office/drawing/2014/main" id="{058D8FB0-9A7F-1428-0112-FCF0E44010F4}"/>
              </a:ext>
            </a:extLst>
          </p:cNvPr>
          <p:cNvSpPr/>
          <p:nvPr/>
        </p:nvSpPr>
        <p:spPr bwMode="auto">
          <a:xfrm>
            <a:off x="2410389" y="5416673"/>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2"/>
                </a:solidFill>
                <a:latin typeface="Open Sans" panose="020B0606030504020204" pitchFamily="34" charset="0"/>
                <a:ea typeface="Open Sans" panose="020B0606030504020204" pitchFamily="34" charset="0"/>
                <a:cs typeface="Open Sans" panose="020B0606030504020204" pitchFamily="34" charset="0"/>
              </a:rPr>
              <a:t>J</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ounded Rectangle 11">
            <a:extLst>
              <a:ext uri="{FF2B5EF4-FFF2-40B4-BE49-F238E27FC236}">
                <a16:creationId xmlns:a16="http://schemas.microsoft.com/office/drawing/2014/main" id="{DB0E2682-1B71-CFB8-85BC-A729E0B053EB}"/>
              </a:ext>
            </a:extLst>
          </p:cNvPr>
          <p:cNvSpPr/>
          <p:nvPr/>
        </p:nvSpPr>
        <p:spPr bwMode="auto">
          <a:xfrm>
            <a:off x="8214222" y="5427608"/>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5266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30564-518D-12BF-D01A-D57203673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FA6CF-03D7-EA22-4C10-F2803FEBE6F3}"/>
              </a:ext>
            </a:extLst>
          </p:cNvPr>
          <p:cNvSpPr>
            <a:spLocks noGrp="1"/>
          </p:cNvSpPr>
          <p:nvPr>
            <p:ph type="title"/>
          </p:nvPr>
        </p:nvSpPr>
        <p:spPr>
          <a:xfrm>
            <a:off x="1106904" y="699026"/>
            <a:ext cx="10246896" cy="980098"/>
          </a:xfrm>
        </p:spPr>
        <p:txBody>
          <a:bodyPr/>
          <a:lstStyle/>
          <a:p>
            <a:r>
              <a:rPr lang="en-GB" dirty="0"/>
              <a:t>The Four Preference Pairs: E and I</a:t>
            </a:r>
          </a:p>
        </p:txBody>
      </p:sp>
      <p:sp>
        <p:nvSpPr>
          <p:cNvPr id="5" name="Rectangle: Beveled 4">
            <a:extLst>
              <a:ext uri="{FF2B5EF4-FFF2-40B4-BE49-F238E27FC236}">
                <a16:creationId xmlns:a16="http://schemas.microsoft.com/office/drawing/2014/main" id="{025D7862-A2A5-9C4F-40BA-C2CE7B14BD29}"/>
              </a:ext>
            </a:extLst>
          </p:cNvPr>
          <p:cNvSpPr/>
          <p:nvPr/>
        </p:nvSpPr>
        <p:spPr>
          <a:xfrm>
            <a:off x="8065767" y="2078222"/>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8" name="Rectangle: Beveled 7">
            <a:extLst>
              <a:ext uri="{FF2B5EF4-FFF2-40B4-BE49-F238E27FC236}">
                <a16:creationId xmlns:a16="http://schemas.microsoft.com/office/drawing/2014/main" id="{19D05FD2-FBF3-B369-9638-E99C524DCCE1}"/>
              </a:ext>
            </a:extLst>
          </p:cNvPr>
          <p:cNvSpPr/>
          <p:nvPr/>
        </p:nvSpPr>
        <p:spPr>
          <a:xfrm>
            <a:off x="2265159" y="2076515"/>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10" name="Text Placeholder 23">
            <a:extLst>
              <a:ext uri="{FF2B5EF4-FFF2-40B4-BE49-F238E27FC236}">
                <a16:creationId xmlns:a16="http://schemas.microsoft.com/office/drawing/2014/main" id="{2B0E348E-2627-DEE2-0BDA-78CBE61FFF41}"/>
              </a:ext>
            </a:extLst>
          </p:cNvPr>
          <p:cNvSpPr txBox="1">
            <a:spLocks/>
          </p:cNvSpPr>
          <p:nvPr/>
        </p:nvSpPr>
        <p:spPr>
          <a:xfrm>
            <a:off x="3271000" y="2266093"/>
            <a:ext cx="4703328" cy="555875"/>
          </a:xfrm>
          <a:prstGeom prst="rect">
            <a:avLst/>
          </a:prstGeom>
        </p:spPr>
        <p:txBody>
          <a:bodyPr vert="horz" lIns="91440" tIns="45720" rIns="91440" bIns="45720" rtlCol="0" anchor="ctr">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5223" indent="-315223" algn="ctr" defTabSz="905255">
              <a:lnSpc>
                <a:spcPts val="2600"/>
              </a:lnSpc>
              <a:spcBef>
                <a:spcPts val="600"/>
              </a:spcBef>
              <a:buNone/>
              <a:defRPr sz="1800"/>
            </a:pPr>
            <a:r>
              <a:rPr lang="en-GB" sz="2000" b="1" dirty="0">
                <a:solidFill>
                  <a:srgbClr val="595959"/>
                </a:solidFill>
                <a:ea typeface="Calibri" pitchFamily="34" charset="0"/>
                <a:cs typeface="Times New Roman" pitchFamily="18" charset="0"/>
              </a:rPr>
              <a:t>How do you direct and </a:t>
            </a:r>
            <a:br>
              <a:rPr lang="en-GB" sz="2000" b="1" dirty="0">
                <a:solidFill>
                  <a:srgbClr val="595959"/>
                </a:solidFill>
                <a:ea typeface="Calibri" pitchFamily="34" charset="0"/>
                <a:cs typeface="Times New Roman" pitchFamily="18" charset="0"/>
              </a:rPr>
            </a:br>
            <a:r>
              <a:rPr lang="en-GB" sz="2000" b="1" dirty="0">
                <a:solidFill>
                  <a:srgbClr val="595959"/>
                </a:solidFill>
                <a:ea typeface="Calibri" pitchFamily="34" charset="0"/>
                <a:cs typeface="Times New Roman" pitchFamily="18" charset="0"/>
              </a:rPr>
              <a:t>receive energy?</a:t>
            </a:r>
            <a:endParaRPr lang="en-GB" sz="2000" dirty="0">
              <a:ea typeface="Calibri" pitchFamily="34" charset="0"/>
              <a:cs typeface="Times New Roman" pitchFamily="18" charset="0"/>
            </a:endParaRPr>
          </a:p>
        </p:txBody>
      </p:sp>
      <p:sp>
        <p:nvSpPr>
          <p:cNvPr id="32" name="Rounded Rectangle 11">
            <a:extLst>
              <a:ext uri="{FF2B5EF4-FFF2-40B4-BE49-F238E27FC236}">
                <a16:creationId xmlns:a16="http://schemas.microsoft.com/office/drawing/2014/main" id="{B2C9C9AA-C949-F46A-D3F8-2AAEAC63B8CE}"/>
              </a:ext>
            </a:extLst>
          </p:cNvPr>
          <p:cNvSpPr/>
          <p:nvPr/>
        </p:nvSpPr>
        <p:spPr bwMode="auto">
          <a:xfrm>
            <a:off x="2410389" y="2225326"/>
            <a:ext cx="644785" cy="629186"/>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Rounded Rectangle 11">
            <a:extLst>
              <a:ext uri="{FF2B5EF4-FFF2-40B4-BE49-F238E27FC236}">
                <a16:creationId xmlns:a16="http://schemas.microsoft.com/office/drawing/2014/main" id="{1D68E03B-4098-5F15-E82C-E2E24B2A135B}"/>
              </a:ext>
            </a:extLst>
          </p:cNvPr>
          <p:cNvSpPr/>
          <p:nvPr/>
        </p:nvSpPr>
        <p:spPr bwMode="auto">
          <a:xfrm>
            <a:off x="8214222" y="2236261"/>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group of people laughing and drinking&#10;&#10;AI-generated content may be incorrect.">
            <a:extLst>
              <a:ext uri="{FF2B5EF4-FFF2-40B4-BE49-F238E27FC236}">
                <a16:creationId xmlns:a16="http://schemas.microsoft.com/office/drawing/2014/main" id="{952A47A6-59DA-DDF0-1B45-F3C2540BD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44" y="3441481"/>
            <a:ext cx="4414847" cy="2943231"/>
          </a:xfrm>
          <a:prstGeom prst="rect">
            <a:avLst/>
          </a:prstGeom>
          <a:ln>
            <a:noFill/>
          </a:ln>
          <a:effectLst>
            <a:outerShdw blurRad="292100" dist="139700" dir="2700000" algn="tl" rotWithShape="0">
              <a:srgbClr val="333333">
                <a:alpha val="65000"/>
              </a:srgbClr>
            </a:outerShdw>
          </a:effectLst>
        </p:spPr>
      </p:pic>
      <p:pic>
        <p:nvPicPr>
          <p:cNvPr id="11" name="Picture 10" descr="A person holding a coffee cup and a phone&#10;&#10;AI-generated content may be incorrect.">
            <a:extLst>
              <a:ext uri="{FF2B5EF4-FFF2-40B4-BE49-F238E27FC236}">
                <a16:creationId xmlns:a16="http://schemas.microsoft.com/office/drawing/2014/main" id="{3ADBABBA-6487-923D-7CC2-C78CFC436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831" y="3391720"/>
            <a:ext cx="4348671" cy="292608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665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1F7B82-4C68-545D-708B-90BAF1419F79}"/>
              </a:ext>
            </a:extLst>
          </p:cNvPr>
          <p:cNvSpPr>
            <a:spLocks noGrp="1"/>
          </p:cNvSpPr>
          <p:nvPr>
            <p:ph type="title"/>
          </p:nvPr>
        </p:nvSpPr>
        <p:spPr/>
        <p:txBody>
          <a:bodyPr/>
          <a:lstStyle/>
          <a:p>
            <a:r>
              <a:rPr lang="en-GB" dirty="0"/>
              <a:t>E–I: Characteristics</a:t>
            </a:r>
          </a:p>
        </p:txBody>
      </p:sp>
      <p:sp>
        <p:nvSpPr>
          <p:cNvPr id="8" name="Content Placeholder 7">
            <a:extLst>
              <a:ext uri="{FF2B5EF4-FFF2-40B4-BE49-F238E27FC236}">
                <a16:creationId xmlns:a16="http://schemas.microsoft.com/office/drawing/2014/main" id="{CCD9BB59-89FB-DC1A-87A0-F0EE44B9734D}"/>
              </a:ext>
            </a:extLst>
          </p:cNvPr>
          <p:cNvSpPr>
            <a:spLocks noGrp="1"/>
          </p:cNvSpPr>
          <p:nvPr>
            <p:ph sz="half" idx="1"/>
          </p:nvPr>
        </p:nvSpPr>
        <p:spPr>
          <a:xfrm>
            <a:off x="1101969" y="3429001"/>
            <a:ext cx="5075994" cy="2388728"/>
          </a:xfrm>
        </p:spPr>
        <p:txBody>
          <a:bodyPr/>
          <a:lstStyle/>
          <a:p>
            <a:pPr>
              <a:lnSpc>
                <a:spcPts val="2600"/>
              </a:lnSpc>
              <a:spcBef>
                <a:spcPts val="0"/>
              </a:spcBef>
            </a:pPr>
            <a:r>
              <a:rPr lang="en-GB" sz="2000" dirty="0"/>
              <a:t>Tend to act before thinking</a:t>
            </a:r>
          </a:p>
          <a:p>
            <a:pPr>
              <a:lnSpc>
                <a:spcPts val="2600"/>
              </a:lnSpc>
              <a:spcBef>
                <a:spcPts val="0"/>
              </a:spcBef>
            </a:pPr>
            <a:r>
              <a:rPr lang="en-GB" sz="2000" dirty="0"/>
              <a:t>Prefer to get into action quickly</a:t>
            </a:r>
          </a:p>
          <a:p>
            <a:pPr>
              <a:lnSpc>
                <a:spcPts val="2600"/>
              </a:lnSpc>
              <a:spcBef>
                <a:spcPts val="0"/>
              </a:spcBef>
            </a:pPr>
            <a:r>
              <a:rPr lang="en-GB" sz="2000" dirty="0"/>
              <a:t>Talk things through</a:t>
            </a:r>
          </a:p>
          <a:p>
            <a:pPr>
              <a:lnSpc>
                <a:spcPts val="2600"/>
              </a:lnSpc>
              <a:spcBef>
                <a:spcPts val="0"/>
              </a:spcBef>
            </a:pPr>
            <a:r>
              <a:rPr lang="en-GB" sz="2000" dirty="0"/>
              <a:t>Are more expressive when interacting</a:t>
            </a:r>
          </a:p>
          <a:p>
            <a:pPr>
              <a:lnSpc>
                <a:spcPts val="2600"/>
              </a:lnSpc>
              <a:spcBef>
                <a:spcPts val="0"/>
              </a:spcBef>
            </a:pPr>
            <a:r>
              <a:rPr lang="en-GB" sz="2000" dirty="0"/>
              <a:t>Gain energy from interaction</a:t>
            </a:r>
          </a:p>
          <a:p>
            <a:pPr>
              <a:lnSpc>
                <a:spcPts val="2600"/>
              </a:lnSpc>
              <a:spcBef>
                <a:spcPts val="0"/>
              </a:spcBef>
            </a:pPr>
            <a:r>
              <a:rPr lang="en-GB" sz="2000" dirty="0"/>
              <a:t>Have a breadth of interests</a:t>
            </a:r>
          </a:p>
        </p:txBody>
      </p:sp>
      <p:sp>
        <p:nvSpPr>
          <p:cNvPr id="9" name="Content Placeholder 8">
            <a:extLst>
              <a:ext uri="{FF2B5EF4-FFF2-40B4-BE49-F238E27FC236}">
                <a16:creationId xmlns:a16="http://schemas.microsoft.com/office/drawing/2014/main" id="{5CC7CC3C-425E-B0E6-9FFB-EA789C3B280D}"/>
              </a:ext>
            </a:extLst>
          </p:cNvPr>
          <p:cNvSpPr>
            <a:spLocks noGrp="1"/>
          </p:cNvSpPr>
          <p:nvPr>
            <p:ph sz="half" idx="2"/>
          </p:nvPr>
        </p:nvSpPr>
        <p:spPr>
          <a:xfrm>
            <a:off x="6359770" y="3429001"/>
            <a:ext cx="5181600" cy="2388728"/>
          </a:xfrm>
        </p:spPr>
        <p:txBody>
          <a:bodyPr/>
          <a:lstStyle/>
          <a:p>
            <a:pPr>
              <a:lnSpc>
                <a:spcPts val="2600"/>
              </a:lnSpc>
              <a:spcBef>
                <a:spcPts val="0"/>
              </a:spcBef>
            </a:pPr>
            <a:r>
              <a:rPr lang="en-GB" sz="2000" dirty="0"/>
              <a:t>Tend to think before acting</a:t>
            </a:r>
          </a:p>
          <a:p>
            <a:pPr>
              <a:lnSpc>
                <a:spcPts val="2600"/>
              </a:lnSpc>
              <a:spcBef>
                <a:spcPts val="0"/>
              </a:spcBef>
            </a:pPr>
            <a:r>
              <a:rPr lang="en-GB" sz="2000" dirty="0"/>
              <a:t>Prefer to spend time on reflection</a:t>
            </a:r>
          </a:p>
          <a:p>
            <a:pPr>
              <a:lnSpc>
                <a:spcPts val="2600"/>
              </a:lnSpc>
              <a:spcBef>
                <a:spcPts val="0"/>
              </a:spcBef>
            </a:pPr>
            <a:r>
              <a:rPr lang="en-GB" sz="2000" dirty="0"/>
              <a:t>Think things through</a:t>
            </a:r>
          </a:p>
          <a:p>
            <a:pPr>
              <a:lnSpc>
                <a:spcPts val="2600"/>
              </a:lnSpc>
              <a:spcBef>
                <a:spcPts val="0"/>
              </a:spcBef>
            </a:pPr>
            <a:r>
              <a:rPr lang="en-GB" sz="2000" dirty="0"/>
              <a:t>Are more contained when interacting</a:t>
            </a:r>
          </a:p>
          <a:p>
            <a:pPr>
              <a:lnSpc>
                <a:spcPts val="2600"/>
              </a:lnSpc>
              <a:spcBef>
                <a:spcPts val="0"/>
              </a:spcBef>
            </a:pPr>
            <a:r>
              <a:rPr lang="en-GB" sz="2000" dirty="0"/>
              <a:t>Gain energy from concentration</a:t>
            </a:r>
          </a:p>
          <a:p>
            <a:pPr>
              <a:lnSpc>
                <a:spcPts val="2600"/>
              </a:lnSpc>
              <a:spcBef>
                <a:spcPts val="0"/>
              </a:spcBef>
            </a:pPr>
            <a:r>
              <a:rPr lang="en-GB" sz="2000" dirty="0"/>
              <a:t>Have a depth of interests</a:t>
            </a:r>
          </a:p>
        </p:txBody>
      </p:sp>
      <p:pic>
        <p:nvPicPr>
          <p:cNvPr id="11" name="Picture 10" descr="A blue and green outline of a head with a arrow pointing to the side&#10;&#10;AI-generated content may be incorrect.">
            <a:extLst>
              <a:ext uri="{FF2B5EF4-FFF2-40B4-BE49-F238E27FC236}">
                <a16:creationId xmlns:a16="http://schemas.microsoft.com/office/drawing/2014/main" id="{1BA71C8F-18F5-B6DC-F8B0-EF9E4FBD33D0}"/>
              </a:ext>
            </a:extLst>
          </p:cNvPr>
          <p:cNvPicPr>
            <a:picLocks noChangeAspect="1"/>
          </p:cNvPicPr>
          <p:nvPr/>
        </p:nvPicPr>
        <p:blipFill>
          <a:blip r:embed="rId4">
            <a:extLst>
              <a:ext uri="{28A0092B-C50C-407E-A947-70E740481C1C}">
                <a14:useLocalDpi xmlns:a14="http://schemas.microsoft.com/office/drawing/2010/main" val="0"/>
              </a:ext>
            </a:extLst>
          </a:blip>
          <a:srcRect r="15318"/>
          <a:stretch>
            <a:fillRect/>
          </a:stretch>
        </p:blipFill>
        <p:spPr>
          <a:xfrm>
            <a:off x="2014528" y="1280930"/>
            <a:ext cx="1885317" cy="2226353"/>
          </a:xfrm>
          <a:prstGeom prst="rect">
            <a:avLst/>
          </a:prstGeom>
        </p:spPr>
      </p:pic>
      <p:pic>
        <p:nvPicPr>
          <p:cNvPr id="12" name="Picture 11">
            <a:extLst>
              <a:ext uri="{FF2B5EF4-FFF2-40B4-BE49-F238E27FC236}">
                <a16:creationId xmlns:a16="http://schemas.microsoft.com/office/drawing/2014/main" id="{1728A0B3-76F0-17A1-AD3F-88E44F6BB87B}"/>
              </a:ext>
            </a:extLst>
          </p:cNvPr>
          <p:cNvPicPr>
            <a:picLocks noChangeAspect="1"/>
          </p:cNvPicPr>
          <p:nvPr/>
        </p:nvPicPr>
        <p:blipFill>
          <a:blip r:embed="rId5">
            <a:extLst>
              <a:ext uri="{28A0092B-C50C-407E-A947-70E740481C1C}">
                <a14:useLocalDpi xmlns:a14="http://schemas.microsoft.com/office/drawing/2010/main" val="0"/>
              </a:ext>
            </a:extLst>
          </a:blip>
          <a:srcRect l="18712" r="14660"/>
          <a:stretch>
            <a:fillRect/>
          </a:stretch>
        </p:blipFill>
        <p:spPr>
          <a:xfrm>
            <a:off x="7674273" y="1280930"/>
            <a:ext cx="1483371" cy="2226353"/>
          </a:xfrm>
          <a:prstGeom prst="rect">
            <a:avLst/>
          </a:prstGeom>
        </p:spPr>
      </p:pic>
      <p:sp>
        <p:nvSpPr>
          <p:cNvPr id="13" name="TextBox 15">
            <a:extLst>
              <a:ext uri="{FF2B5EF4-FFF2-40B4-BE49-F238E27FC236}">
                <a16:creationId xmlns:a16="http://schemas.microsoft.com/office/drawing/2014/main" id="{76FF15D9-EF83-CF09-88E4-E09669ADC7E0}"/>
              </a:ext>
            </a:extLst>
          </p:cNvPr>
          <p:cNvSpPr txBox="1">
            <a:spLocks noChangeArrowheads="1"/>
          </p:cNvSpPr>
          <p:nvPr/>
        </p:nvSpPr>
        <p:spPr bwMode="auto">
          <a:xfrm>
            <a:off x="1517821" y="5811919"/>
            <a:ext cx="9156357" cy="338554"/>
          </a:xfrm>
          <a:prstGeom prst="rect">
            <a:avLst/>
          </a:prstGeom>
          <a:solidFill>
            <a:schemeClr val="tx1"/>
          </a:solidFill>
          <a:ln w="9525">
            <a:noFill/>
            <a:miter lim="800000"/>
            <a:headEnd/>
            <a:tailEnd/>
          </a:ln>
        </p:spPr>
        <p:txBody>
          <a:bodyPr wrap="square">
            <a:spAutoFit/>
          </a:bodyPr>
          <a:lstStyle/>
          <a:p>
            <a:pPr algn="ctr">
              <a:defRPr/>
            </a:pPr>
            <a:r>
              <a:rPr lang="en-GB" sz="1600" b="1" dirty="0">
                <a:solidFill>
                  <a:schemeClr val="bg1"/>
                </a:solidFill>
                <a:latin typeface="Open Sans" panose="020B0606030504020204" pitchFamily="34" charset="0"/>
                <a:cs typeface="Helvetica" panose="020B0604020202020204" pitchFamily="34" charset="0"/>
              </a:rPr>
              <a:t>Remember, Extraversion–Introversion is not about sociability or social confidence.</a:t>
            </a:r>
          </a:p>
        </p:txBody>
      </p:sp>
    </p:spTree>
    <p:custDataLst>
      <p:tags r:id="rId1"/>
    </p:custDataLst>
    <p:extLst>
      <p:ext uri="{BB962C8B-B14F-4D97-AF65-F5344CB8AC3E}">
        <p14:creationId xmlns:p14="http://schemas.microsoft.com/office/powerpoint/2010/main" val="158208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fade">
                                      <p:cBhvr>
                                        <p:cTn id="40" dur="500"/>
                                        <p:tgtEl>
                                          <p:spTgt spid="9">
                                            <p:txEl>
                                              <p:pRg st="1" end="1"/>
                                            </p:tx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Effect transition="in" filter="fade">
                                      <p:cBhvr>
                                        <p:cTn id="44" dur="500"/>
                                        <p:tgtEl>
                                          <p:spTgt spid="9">
                                            <p:txEl>
                                              <p:pRg st="2" end="2"/>
                                            </p:txEl>
                                          </p:spTgt>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Effect transition="in" filter="fade">
                                      <p:cBhvr>
                                        <p:cTn id="48" dur="500"/>
                                        <p:tgtEl>
                                          <p:spTgt spid="9">
                                            <p:txEl>
                                              <p:pRg st="3" end="3"/>
                                            </p:txEl>
                                          </p:spTgt>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9">
                                            <p:txEl>
                                              <p:pRg st="5" end="5"/>
                                            </p:txEl>
                                          </p:spTgt>
                                        </p:tgtEl>
                                        <p:attrNameLst>
                                          <p:attrName>style.visibility</p:attrName>
                                        </p:attrNameLst>
                                      </p:cBhvr>
                                      <p:to>
                                        <p:strVal val="visible"/>
                                      </p:to>
                                    </p:set>
                                    <p:animEffect transition="in" filter="fade">
                                      <p:cBhvr>
                                        <p:cTn id="56" dur="500"/>
                                        <p:tgtEl>
                                          <p:spTgt spid="9">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557EC5-14F0-ED7B-5120-2C4F5810F616}"/>
              </a:ext>
            </a:extLst>
          </p:cNvPr>
          <p:cNvSpPr>
            <a:spLocks noGrp="1"/>
          </p:cNvSpPr>
          <p:nvPr>
            <p:ph idx="1"/>
          </p:nvPr>
        </p:nvSpPr>
        <p:spPr>
          <a:xfrm>
            <a:off x="1106903" y="2328261"/>
            <a:ext cx="10246895" cy="3879713"/>
          </a:xfrm>
        </p:spPr>
        <p:txBody>
          <a:bodyPr/>
          <a:lstStyle/>
          <a:p>
            <a:pPr marL="0" indent="0">
              <a:lnSpc>
                <a:spcPts val="2600"/>
              </a:lnSpc>
              <a:buNone/>
            </a:pPr>
            <a:r>
              <a:rPr lang="en-GB" sz="2000" dirty="0"/>
              <a:t>In groups of </a:t>
            </a:r>
            <a:r>
              <a:rPr lang="en-GB" sz="2000" b="1" dirty="0"/>
              <a:t>Extraversion</a:t>
            </a:r>
            <a:r>
              <a:rPr lang="en-GB" sz="2000" dirty="0"/>
              <a:t> and </a:t>
            </a:r>
            <a:r>
              <a:rPr lang="en-GB" sz="2000" b="1" dirty="0"/>
              <a:t>Introversion</a:t>
            </a:r>
            <a:r>
              <a:rPr lang="en-GB" sz="2000" dirty="0"/>
              <a:t>:</a:t>
            </a:r>
          </a:p>
          <a:p>
            <a:pPr>
              <a:lnSpc>
                <a:spcPts val="2600"/>
              </a:lnSpc>
            </a:pPr>
            <a:r>
              <a:rPr lang="en-GB" sz="2000" dirty="0"/>
              <a:t>Discuss and draw a picture of your ideal work environment.</a:t>
            </a:r>
          </a:p>
          <a:p>
            <a:pPr marL="0" indent="0">
              <a:lnSpc>
                <a:spcPts val="2600"/>
              </a:lnSpc>
              <a:buNone/>
            </a:pPr>
            <a:endParaRPr lang="en-GB" sz="2000" dirty="0"/>
          </a:p>
          <a:p>
            <a:pPr>
              <a:lnSpc>
                <a:spcPts val="2600"/>
              </a:lnSpc>
            </a:pPr>
            <a:r>
              <a:rPr lang="en-GB" sz="2000" dirty="0"/>
              <a:t>You’ll have </a:t>
            </a:r>
            <a:r>
              <a:rPr lang="en-GB" sz="2000" b="1" dirty="0">
                <a:solidFill>
                  <a:schemeClr val="bg2"/>
                </a:solidFill>
              </a:rPr>
              <a:t>10 minutes</a:t>
            </a:r>
            <a:r>
              <a:rPr lang="en-GB" sz="2000" dirty="0"/>
              <a:t>. We’ll then ask you to share your drawing with the wider group. </a:t>
            </a:r>
          </a:p>
          <a:p>
            <a:endParaRPr lang="en-GB" dirty="0"/>
          </a:p>
          <a:p>
            <a:endParaRPr lang="en-GB" dirty="0"/>
          </a:p>
          <a:p>
            <a:endParaRPr lang="en-GB" dirty="0"/>
          </a:p>
        </p:txBody>
      </p:sp>
      <p:sp>
        <p:nvSpPr>
          <p:cNvPr id="6" name="Title 1">
            <a:extLst>
              <a:ext uri="{FF2B5EF4-FFF2-40B4-BE49-F238E27FC236}">
                <a16:creationId xmlns:a16="http://schemas.microsoft.com/office/drawing/2014/main" id="{831FCA67-DCC2-DB9A-7725-02D91EAFACD4}"/>
              </a:ext>
            </a:extLst>
          </p:cNvPr>
          <p:cNvSpPr txBox="1">
            <a:spLocks/>
          </p:cNvSpPr>
          <p:nvPr/>
        </p:nvSpPr>
        <p:spPr>
          <a:xfrm>
            <a:off x="1106903" y="806939"/>
            <a:ext cx="10246896" cy="980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2"/>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GB" dirty="0"/>
              <a:t>E–I: Preferred Work Environment</a:t>
            </a:r>
          </a:p>
        </p:txBody>
      </p:sp>
    </p:spTree>
    <p:custDataLst>
      <p:tags r:id="rId1"/>
    </p:custDataLst>
    <p:extLst>
      <p:ext uri="{BB962C8B-B14F-4D97-AF65-F5344CB8AC3E}">
        <p14:creationId xmlns:p14="http://schemas.microsoft.com/office/powerpoint/2010/main" val="1971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065D7-3496-70F5-D859-3277C7D42267}"/>
              </a:ext>
            </a:extLst>
          </p:cNvPr>
          <p:cNvSpPr>
            <a:spLocks noGrp="1"/>
          </p:cNvSpPr>
          <p:nvPr>
            <p:ph type="title"/>
          </p:nvPr>
        </p:nvSpPr>
        <p:spPr>
          <a:xfrm>
            <a:off x="461043" y="0"/>
            <a:ext cx="10700657" cy="980098"/>
          </a:xfrm>
        </p:spPr>
        <p:txBody>
          <a:bodyPr/>
          <a:lstStyle/>
          <a:p>
            <a:r>
              <a:rPr lang="en-US" sz="3600" dirty="0"/>
              <a:t>HIDDEN SAMPLE AGENDA SLIDE</a:t>
            </a:r>
          </a:p>
        </p:txBody>
      </p:sp>
      <p:graphicFrame>
        <p:nvGraphicFramePr>
          <p:cNvPr id="6" name="Content Placeholder 4">
            <a:extLst>
              <a:ext uri="{FF2B5EF4-FFF2-40B4-BE49-F238E27FC236}">
                <a16:creationId xmlns:a16="http://schemas.microsoft.com/office/drawing/2014/main" id="{9DCFED8F-415D-30E3-12B5-1AD025EE3550}"/>
              </a:ext>
            </a:extLst>
          </p:cNvPr>
          <p:cNvGraphicFramePr>
            <a:graphicFrameLocks/>
          </p:cNvGraphicFramePr>
          <p:nvPr>
            <p:extLst>
              <p:ext uri="{D42A27DB-BD31-4B8C-83A1-F6EECF244321}">
                <p14:modId xmlns:p14="http://schemas.microsoft.com/office/powerpoint/2010/main" val="381821464"/>
              </p:ext>
            </p:extLst>
          </p:nvPr>
        </p:nvGraphicFramePr>
        <p:xfrm>
          <a:off x="1" y="867619"/>
          <a:ext cx="6103683" cy="5935345"/>
        </p:xfrm>
        <a:graphic>
          <a:graphicData uri="http://schemas.openxmlformats.org/drawingml/2006/table">
            <a:tbl>
              <a:tblPr firstRow="1" bandRow="1">
                <a:tableStyleId>{00A15C55-8517-42AA-B614-E9B94910E393}</a:tableStyleId>
              </a:tblPr>
              <a:tblGrid>
                <a:gridCol w="1595409">
                  <a:extLst>
                    <a:ext uri="{9D8B030D-6E8A-4147-A177-3AD203B41FA5}">
                      <a16:colId xmlns:a16="http://schemas.microsoft.com/office/drawing/2014/main" val="91956873"/>
                    </a:ext>
                  </a:extLst>
                </a:gridCol>
                <a:gridCol w="3582526">
                  <a:extLst>
                    <a:ext uri="{9D8B030D-6E8A-4147-A177-3AD203B41FA5}">
                      <a16:colId xmlns:a16="http://schemas.microsoft.com/office/drawing/2014/main" val="2517462963"/>
                    </a:ext>
                  </a:extLst>
                </a:gridCol>
                <a:gridCol w="925748">
                  <a:extLst>
                    <a:ext uri="{9D8B030D-6E8A-4147-A177-3AD203B41FA5}">
                      <a16:colId xmlns:a16="http://schemas.microsoft.com/office/drawing/2014/main" val="1835044632"/>
                    </a:ext>
                  </a:extLst>
                </a:gridCol>
              </a:tblGrid>
              <a:tr h="567177">
                <a:tc gridSpan="2">
                  <a:txBody>
                    <a:bodyPr/>
                    <a:lstStyle/>
                    <a:p>
                      <a:pPr algn="l"/>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TOPIC</a:t>
                      </a:r>
                    </a:p>
                  </a:txBody>
                  <a:tcPr/>
                </a:tc>
                <a:tc hMerge="1">
                  <a:txBody>
                    <a:bodyPr/>
                    <a:lstStyle/>
                    <a:p>
                      <a:endParaRPr/>
                    </a:p>
                  </a:txBody>
                  <a:tcPr/>
                </a:tc>
                <a:tc>
                  <a:txBody>
                    <a:bodyPr/>
                    <a:lstStyle/>
                    <a:p>
                      <a:pPr algn="l"/>
                      <a:r>
                        <a:rPr lang="en-US" sz="1600" dirty="0">
                          <a:solidFill>
                            <a:schemeClr val="bg2"/>
                          </a:solidFill>
                          <a:latin typeface="Open Sans" panose="020B0606030504020204" pitchFamily="34" charset="0"/>
                          <a:ea typeface="Open Sans" panose="020B0606030504020204" pitchFamily="34" charset="0"/>
                          <a:cs typeface="Open Sans" panose="020B0606030504020204" pitchFamily="34" charset="0"/>
                        </a:rPr>
                        <a:t>TIME (mins.)</a:t>
                      </a:r>
                    </a:p>
                  </a:txBody>
                  <a:tcPr/>
                </a:tc>
                <a:extLst>
                  <a:ext uri="{0D108BD9-81ED-4DB2-BD59-A6C34878D82A}">
                    <a16:rowId xmlns:a16="http://schemas.microsoft.com/office/drawing/2014/main" val="2289345384"/>
                  </a:ext>
                </a:extLst>
              </a:tr>
              <a:tr h="835840">
                <a:tc>
                  <a:txBody>
                    <a:bodyPr/>
                    <a:lstStyle/>
                    <a:p>
                      <a:pPr algn="l"/>
                      <a:r>
                        <a:rPr lang="en-US" sz="1600" b="1" dirty="0">
                          <a:latin typeface="Open Sans" panose="020B0606030504020204" pitchFamily="34" charset="0"/>
                          <a:ea typeface="Open Sans" panose="020B0606030504020204" pitchFamily="34" charset="0"/>
                          <a:cs typeface="Open Sans" panose="020B0606030504020204" pitchFamily="34" charset="0"/>
                        </a:rPr>
                        <a:t>Welcome</a:t>
                      </a:r>
                    </a:p>
                  </a:txBody>
                  <a:tcPr/>
                </a:tc>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Introduction </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Welcome and intro (7)                        </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Guidelines (1)</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Agenda and purpose (2)</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10</a:t>
                      </a:r>
                    </a:p>
                  </a:txBody>
                  <a:tcPr/>
                </a:tc>
                <a:extLst>
                  <a:ext uri="{0D108BD9-81ED-4DB2-BD59-A6C34878D82A}">
                    <a16:rowId xmlns:a16="http://schemas.microsoft.com/office/drawing/2014/main" val="3808470471"/>
                  </a:ext>
                </a:extLst>
              </a:tr>
              <a:tr h="1014949">
                <a:tc>
                  <a:txBody>
                    <a:bodyPr/>
                    <a:lstStyle/>
                    <a:p>
                      <a:pPr algn="l"/>
                      <a:r>
                        <a:rPr lang="en-US" sz="1600" b="1" dirty="0">
                          <a:latin typeface="Open Sans" panose="020B0606030504020204" pitchFamily="34" charset="0"/>
                          <a:ea typeface="Open Sans" panose="020B0606030504020204" pitchFamily="34" charset="0"/>
                          <a:cs typeface="Open Sans" panose="020B0606030504020204" pitchFamily="34" charset="0"/>
                        </a:rPr>
                        <a:t>Overview</a:t>
                      </a:r>
                    </a:p>
                  </a:txBody>
                  <a:tcPr/>
                </a:tc>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Why Type?</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Making It Relevant To You (8)</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History and Background; Research  (4)</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What Are Preferences (4)</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Things to Remember; Ethical Use (4)</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20</a:t>
                      </a:r>
                    </a:p>
                  </a:txBody>
                  <a:tcPr/>
                </a:tc>
                <a:extLst>
                  <a:ext uri="{0D108BD9-81ED-4DB2-BD59-A6C34878D82A}">
                    <a16:rowId xmlns:a16="http://schemas.microsoft.com/office/drawing/2014/main" val="433315592"/>
                  </a:ext>
                </a:extLst>
              </a:tr>
              <a:tr h="477623">
                <a:tc>
                  <a:txBody>
                    <a:bodyPr/>
                    <a:lstStyle/>
                    <a:p>
                      <a:pPr algn="l"/>
                      <a:r>
                        <a:rPr lang="en-US" sz="1600" b="1" dirty="0">
                          <a:latin typeface="Open Sans" panose="020B0606030504020204" pitchFamily="34" charset="0"/>
                          <a:ea typeface="Open Sans" panose="020B0606030504020204" pitchFamily="34" charset="0"/>
                          <a:cs typeface="Open Sans" panose="020B0606030504020204" pitchFamily="34" charset="0"/>
                        </a:rPr>
                        <a:t>Preferences</a:t>
                      </a:r>
                    </a:p>
                  </a:txBody>
                  <a:tcPr/>
                </a:tc>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Type Preferences</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Overview of the preference pairs (5)</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5</a:t>
                      </a:r>
                    </a:p>
                  </a:txBody>
                  <a:tcPr/>
                </a:tc>
                <a:extLst>
                  <a:ext uri="{0D108BD9-81ED-4DB2-BD59-A6C34878D82A}">
                    <a16:rowId xmlns:a16="http://schemas.microsoft.com/office/drawing/2014/main" val="2556562382"/>
                  </a:ext>
                </a:extLst>
              </a:tr>
              <a:tr h="1426510">
                <a:tc>
                  <a:txBody>
                    <a:bodyPr/>
                    <a:lstStyle/>
                    <a:p>
                      <a:pPr algn="l"/>
                      <a:r>
                        <a:rPr lang="en-US" sz="1600" b="1" dirty="0">
                          <a:latin typeface="Open Sans" panose="020B0606030504020204" pitchFamily="34" charset="0"/>
                          <a:ea typeface="Open Sans" panose="020B0606030504020204" pitchFamily="34" charset="0"/>
                          <a:cs typeface="Open Sans" panose="020B0606030504020204" pitchFamily="34" charset="0"/>
                        </a:rPr>
                        <a:t>E-I</a:t>
                      </a:r>
                    </a:p>
                  </a:txBody>
                  <a:tcPr/>
                </a:tc>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Preferred Work Environment</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Characteristics overview (5)</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Overview activity (2)</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Breakout group discussion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Debrief of two groups (5 min per group =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Self-estimate (3)</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How You Use Each Preference (5)</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35</a:t>
                      </a:r>
                    </a:p>
                  </a:txBody>
                  <a:tcPr/>
                </a:tc>
                <a:extLst>
                  <a:ext uri="{0D108BD9-81ED-4DB2-BD59-A6C34878D82A}">
                    <a16:rowId xmlns:a16="http://schemas.microsoft.com/office/drawing/2014/main" val="2563889763"/>
                  </a:ext>
                </a:extLst>
              </a:tr>
              <a:tr h="1552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Open Sans" panose="020B0606030504020204" pitchFamily="34" charset="0"/>
                          <a:ea typeface="Open Sans" panose="020B0606030504020204" pitchFamily="34" charset="0"/>
                          <a:cs typeface="Open Sans" panose="020B0606030504020204" pitchFamily="34" charset="0"/>
                        </a:rPr>
                        <a:t>S-N</a:t>
                      </a:r>
                    </a:p>
                    <a:p>
                      <a:pPr algn="l"/>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Tell Me About A Picture</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Characteristics overview (5)</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Overview activity; show image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Open Sans" panose="020B0606030504020204" pitchFamily="34" charset="0"/>
                          <a:ea typeface="Open Sans" panose="020B0606030504020204" pitchFamily="34" charset="0"/>
                          <a:cs typeface="Open Sans" panose="020B0606030504020204" pitchFamily="34" charset="0"/>
                        </a:rPr>
                        <a:t>Breakout room discussion (5)</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Debrief of two groups (5 min per group =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Self-estimate (3)</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How You Use Each Preference (5)</a:t>
                      </a:r>
                    </a:p>
                  </a:txBody>
                  <a:tcPr/>
                </a:tc>
                <a:tc>
                  <a:txBody>
                    <a:body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30</a:t>
                      </a:r>
                    </a:p>
                  </a:txBody>
                  <a:tcPr/>
                </a:tc>
                <a:extLst>
                  <a:ext uri="{0D108BD9-81ED-4DB2-BD59-A6C34878D82A}">
                    <a16:rowId xmlns:a16="http://schemas.microsoft.com/office/drawing/2014/main" val="2273350406"/>
                  </a:ext>
                </a:extLst>
              </a:tr>
            </a:tbl>
          </a:graphicData>
        </a:graphic>
      </p:graphicFrame>
      <p:graphicFrame>
        <p:nvGraphicFramePr>
          <p:cNvPr id="7" name="Content Placeholder 5">
            <a:extLst>
              <a:ext uri="{FF2B5EF4-FFF2-40B4-BE49-F238E27FC236}">
                <a16:creationId xmlns:a16="http://schemas.microsoft.com/office/drawing/2014/main" id="{2925A28A-68D5-618C-2BD9-105286105DB9}"/>
              </a:ext>
            </a:extLst>
          </p:cNvPr>
          <p:cNvGraphicFramePr>
            <a:graphicFrameLocks/>
          </p:cNvGraphicFramePr>
          <p:nvPr>
            <p:extLst>
              <p:ext uri="{D42A27DB-BD31-4B8C-83A1-F6EECF244321}">
                <p14:modId xmlns:p14="http://schemas.microsoft.com/office/powerpoint/2010/main" val="2101747173"/>
              </p:ext>
            </p:extLst>
          </p:nvPr>
        </p:nvGraphicFramePr>
        <p:xfrm>
          <a:off x="6103684" y="867619"/>
          <a:ext cx="5909177" cy="5198413"/>
        </p:xfrm>
        <a:graphic>
          <a:graphicData uri="http://schemas.openxmlformats.org/drawingml/2006/table">
            <a:tbl>
              <a:tblPr firstRow="1" bandRow="1">
                <a:tableStyleId>{00A15C55-8517-42AA-B614-E9B94910E393}</a:tableStyleId>
              </a:tblPr>
              <a:tblGrid>
                <a:gridCol w="1154297">
                  <a:extLst>
                    <a:ext uri="{9D8B030D-6E8A-4147-A177-3AD203B41FA5}">
                      <a16:colId xmlns:a16="http://schemas.microsoft.com/office/drawing/2014/main" val="1384867939"/>
                    </a:ext>
                  </a:extLst>
                </a:gridCol>
                <a:gridCol w="3840480">
                  <a:extLst>
                    <a:ext uri="{9D8B030D-6E8A-4147-A177-3AD203B41FA5}">
                      <a16:colId xmlns:a16="http://schemas.microsoft.com/office/drawing/2014/main" val="176269597"/>
                    </a:ext>
                  </a:extLst>
                </a:gridCol>
                <a:gridCol w="914400">
                  <a:extLst>
                    <a:ext uri="{9D8B030D-6E8A-4147-A177-3AD203B41FA5}">
                      <a16:colId xmlns:a16="http://schemas.microsoft.com/office/drawing/2014/main" val="2284335223"/>
                    </a:ext>
                  </a:extLst>
                </a:gridCol>
              </a:tblGrid>
              <a:tr h="542210">
                <a:tc gridSpan="2">
                  <a:txBody>
                    <a:bodyPr/>
                    <a:lstStyle/>
                    <a:p>
                      <a:pPr algn="l"/>
                      <a:r>
                        <a:rPr lang="en-US" sz="1600" dirty="0">
                          <a:solidFill>
                            <a:schemeClr val="bg2"/>
                          </a:solidFill>
                          <a:latin typeface="Open Sans" panose="020B0606030504020204" pitchFamily="34" charset="0"/>
                          <a:ea typeface="Open Sans" panose="020B0606030504020204" pitchFamily="34" charset="0"/>
                          <a:cs typeface="Open Sans" panose="020B0606030504020204" pitchFamily="34" charset="0"/>
                        </a:rPr>
                        <a:t>TOPIC</a:t>
                      </a:r>
                    </a:p>
                  </a:txBody>
                  <a:tcPr/>
                </a:tc>
                <a:tc hMerge="1">
                  <a:txBody>
                    <a:bodyPr/>
                    <a:lstStyle/>
                    <a:p>
                      <a:endParaRPr/>
                    </a:p>
                  </a:txBody>
                  <a:tcPr/>
                </a:tc>
                <a:tc>
                  <a:txBody>
                    <a:bodyPr/>
                    <a:lstStyle/>
                    <a:p>
                      <a:pPr algn="l"/>
                      <a:r>
                        <a:rPr lang="en-US" sz="1600" dirty="0">
                          <a:solidFill>
                            <a:schemeClr val="bg2"/>
                          </a:solidFill>
                          <a:latin typeface="Open Sans" panose="020B0606030504020204" pitchFamily="34" charset="0"/>
                          <a:ea typeface="Open Sans" panose="020B0606030504020204" pitchFamily="34" charset="0"/>
                          <a:cs typeface="Open Sans" panose="020B0606030504020204" pitchFamily="34" charset="0"/>
                        </a:rPr>
                        <a:t>TIME (mins.)</a:t>
                      </a:r>
                    </a:p>
                  </a:txBody>
                  <a:tcPr/>
                </a:tc>
                <a:extLst>
                  <a:ext uri="{0D108BD9-81ED-4DB2-BD59-A6C34878D82A}">
                    <a16:rowId xmlns:a16="http://schemas.microsoft.com/office/drawing/2014/main" val="1164684112"/>
                  </a:ext>
                </a:extLst>
              </a:tr>
              <a:tr h="443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Open Sans" panose="020B0606030504020204" pitchFamily="34" charset="0"/>
                          <a:ea typeface="Open Sans" panose="020B0606030504020204" pitchFamily="34" charset="0"/>
                          <a:cs typeface="Open Sans" panose="020B0606030504020204" pitchFamily="34" charset="0"/>
                        </a:rPr>
                        <a:t>BREAK</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Open Sans" panose="020B0606030504020204" pitchFamily="34" charset="0"/>
                          <a:ea typeface="Open Sans" panose="020B0606030504020204" pitchFamily="34" charset="0"/>
                          <a:cs typeface="Open Sans" panose="020B0606030504020204" pitchFamily="34" charset="0"/>
                        </a:rPr>
                        <a:t>{Optional break to add}</a:t>
                      </a:r>
                    </a:p>
                  </a:txBody>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15</a:t>
                      </a:r>
                    </a:p>
                  </a:txBody>
                  <a:tcPr/>
                </a:tc>
                <a:extLst>
                  <a:ext uri="{0D108BD9-81ED-4DB2-BD59-A6C34878D82A}">
                    <a16:rowId xmlns:a16="http://schemas.microsoft.com/office/drawing/2014/main" val="3897949313"/>
                  </a:ext>
                </a:extLst>
              </a:tr>
              <a:tr h="10112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Open Sans" panose="020B0606030504020204" pitchFamily="34" charset="0"/>
                          <a:ea typeface="Open Sans" panose="020B0606030504020204" pitchFamily="34" charset="0"/>
                          <a:cs typeface="Open Sans" panose="020B0606030504020204" pitchFamily="34" charset="0"/>
                        </a:rPr>
                        <a:t>T-F</a:t>
                      </a:r>
                    </a:p>
                  </a:txBody>
                  <a:tcPr/>
                </a:tc>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Recognition and Appreciation</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Characteristics overview (5)</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Overview activity (2)</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Breakout group discussion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Debrief of two groups (5 min per group =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Self-estimate (3)</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How You Use Each Preference (5)</a:t>
                      </a:r>
                    </a:p>
                  </a:txBody>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35</a:t>
                      </a:r>
                    </a:p>
                  </a:txBody>
                  <a:tcPr/>
                </a:tc>
                <a:extLst>
                  <a:ext uri="{0D108BD9-81ED-4DB2-BD59-A6C34878D82A}">
                    <a16:rowId xmlns:a16="http://schemas.microsoft.com/office/drawing/2014/main" val="2880289564"/>
                  </a:ext>
                </a:extLst>
              </a:tr>
              <a:tr h="873560">
                <a:tc>
                  <a:txBody>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J-P</a:t>
                      </a:r>
                    </a:p>
                  </a:txBody>
                  <a:tcP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Work or Play First</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Characteristics overview (5)</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Overview activity (2)</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Breakout group discussion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Debrief of three groups (3 min per group = 10)</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Self-estimate (3)</a:t>
                      </a:r>
                    </a:p>
                    <a:p>
                      <a:pPr marL="171450" indent="-171450" algn="l">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How You Use Each Preference (5)</a:t>
                      </a:r>
                    </a:p>
                  </a:txBody>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35</a:t>
                      </a:r>
                    </a:p>
                  </a:txBody>
                  <a:tcPr/>
                </a:tc>
                <a:extLst>
                  <a:ext uri="{0D108BD9-81ED-4DB2-BD59-A6C34878D82A}">
                    <a16:rowId xmlns:a16="http://schemas.microsoft.com/office/drawing/2014/main" val="3904235396"/>
                  </a:ext>
                </a:extLst>
              </a:tr>
              <a:tr h="968029">
                <a:tc>
                  <a:txBody>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Reported and Best-Fit Type</a:t>
                      </a:r>
                    </a:p>
                  </a:txBody>
                  <a:tcPr/>
                </a:tc>
                <a:tc>
                  <a:txBody>
                    <a:bodyPr/>
                    <a:lstStyle/>
                    <a:p>
                      <a:pPr marL="0" algn="l" defTabSz="914400" rtl="0" eaLnBrk="1" latinLnBrk="0" hangingPunct="1"/>
                      <a:r>
                        <a:rPr lang="en-US" sz="14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Review Report</a:t>
                      </a:r>
                    </a:p>
                    <a:p>
                      <a:pPr marL="171450" indent="-171450" algn="l" defTabSz="914400" rtl="0" eaLnBrk="1" latinLnBrk="0" hangingPunct="1">
                        <a:buFont typeface="Arial" panose="020B0604020202020204" pitchFamily="34" charset="0"/>
                        <a:buChar char="•"/>
                      </a:pPr>
                      <a:r>
                        <a:rPr lang="en-US"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Review report (5)</a:t>
                      </a:r>
                    </a:p>
                    <a:p>
                      <a:pPr marL="171450" indent="-171450" algn="l" defTabSz="914400" rtl="0" eaLnBrk="1" latinLnBrk="0" hangingPunct="1">
                        <a:buFont typeface="Arial" panose="020B0604020202020204" pitchFamily="34" charset="0"/>
                        <a:buChar char="•"/>
                      </a:pPr>
                      <a:r>
                        <a:rPr lang="en-US"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Best-fit; why and where pressure (5)</a:t>
                      </a:r>
                    </a:p>
                    <a:p>
                      <a:pPr marL="171450" indent="-171450" algn="l" defTabSz="914400" rtl="0" eaLnBrk="1" latinLnBrk="0" hangingPunct="1">
                        <a:buFont typeface="Arial" panose="020B0604020202020204" pitchFamily="34" charset="0"/>
                        <a:buChar char="•"/>
                      </a:pPr>
                      <a:r>
                        <a:rPr lang="en-US"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Determine best-fit </a:t>
                      </a:r>
                      <a:r>
                        <a:rPr lang="en-US" sz="1200" dirty="0">
                          <a:latin typeface="Open Sans" panose="020B0606030504020204" pitchFamily="34" charset="0"/>
                          <a:ea typeface="Open Sans" panose="020B0606030504020204" pitchFamily="34" charset="0"/>
                          <a:cs typeface="Open Sans" panose="020B0606030504020204" pitchFamily="34" charset="0"/>
                        </a:rPr>
                        <a:t>(2)</a:t>
                      </a:r>
                    </a:p>
                    <a:p>
                      <a:pPr marL="171450" indent="-171450" algn="l" defTabSz="914400" rtl="0" eaLnBrk="1" latinLnBrk="0" hangingPunct="1">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Review type description (3)</a:t>
                      </a:r>
                    </a:p>
                  </a:txBody>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15</a:t>
                      </a:r>
                    </a:p>
                  </a:txBody>
                  <a:tcPr/>
                </a:tc>
                <a:extLst>
                  <a:ext uri="{0D108BD9-81ED-4DB2-BD59-A6C34878D82A}">
                    <a16:rowId xmlns:a16="http://schemas.microsoft.com/office/drawing/2014/main" val="2233183783"/>
                  </a:ext>
                </a:extLst>
              </a:tr>
              <a:tr h="0">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algn="l" defTabSz="914400" rtl="0" eaLnBrk="1" latinLnBrk="0" hangingPunct="1"/>
                      <a:r>
                        <a:rPr lang="en-US" sz="16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Action plan</a:t>
                      </a:r>
                    </a:p>
                  </a:txBody>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15</a:t>
                      </a:r>
                    </a:p>
                  </a:txBody>
                  <a:tcPr/>
                </a:tc>
                <a:extLst>
                  <a:ext uri="{0D108BD9-81ED-4DB2-BD59-A6C34878D82A}">
                    <a16:rowId xmlns:a16="http://schemas.microsoft.com/office/drawing/2014/main" val="249089145"/>
                  </a:ext>
                </a:extLst>
              </a:tr>
            </a:tbl>
          </a:graphicData>
        </a:graphic>
      </p:graphicFrame>
    </p:spTree>
    <p:extLst>
      <p:ext uri="{BB962C8B-B14F-4D97-AF65-F5344CB8AC3E}">
        <p14:creationId xmlns:p14="http://schemas.microsoft.com/office/powerpoint/2010/main" val="3622589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50A77-EAF4-6DA4-1965-8BC64D258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0E329-FCA6-05C4-A03A-090041DF3801}"/>
              </a:ext>
            </a:extLst>
          </p:cNvPr>
          <p:cNvSpPr>
            <a:spLocks noGrp="1"/>
          </p:cNvSpPr>
          <p:nvPr>
            <p:ph type="title"/>
          </p:nvPr>
        </p:nvSpPr>
        <p:spPr>
          <a:xfrm>
            <a:off x="1106903" y="806939"/>
            <a:ext cx="10246896" cy="980098"/>
          </a:xfrm>
        </p:spPr>
        <p:txBody>
          <a:bodyPr/>
          <a:lstStyle/>
          <a:p>
            <a:r>
              <a:rPr lang="en-GB" dirty="0"/>
              <a:t>E–I: Preferred Work Environment</a:t>
            </a:r>
          </a:p>
        </p:txBody>
      </p:sp>
      <p:pic>
        <p:nvPicPr>
          <p:cNvPr id="5" name="Picture 4" descr="A group of people around a table&#10;&#10;AI-generated content may be incorrect.">
            <a:extLst>
              <a:ext uri="{FF2B5EF4-FFF2-40B4-BE49-F238E27FC236}">
                <a16:creationId xmlns:a16="http://schemas.microsoft.com/office/drawing/2014/main" id="{B7D086BC-35B9-5F6A-968A-A46776334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260" y="1902737"/>
            <a:ext cx="4237642" cy="2828546"/>
          </a:xfrm>
          <a:prstGeom prst="rect">
            <a:avLst/>
          </a:prstGeom>
          <a:ln>
            <a:noFill/>
          </a:ln>
          <a:effectLst>
            <a:outerShdw blurRad="292100" dist="139700" dir="2700000" algn="tl" rotWithShape="0">
              <a:srgbClr val="333333">
                <a:alpha val="65000"/>
              </a:srgbClr>
            </a:outerShdw>
          </a:effectLst>
        </p:spPr>
      </p:pic>
      <p:pic>
        <p:nvPicPr>
          <p:cNvPr id="7" name="Picture 6" descr="A person sitting at a desk using a computer&#10;&#10;AI-generated content may be incorrect.">
            <a:extLst>
              <a:ext uri="{FF2B5EF4-FFF2-40B4-BE49-F238E27FC236}">
                <a16:creationId xmlns:a16="http://schemas.microsoft.com/office/drawing/2014/main" id="{3406C18C-5DFD-1E25-BCE5-2739FED08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2117" y="1903117"/>
            <a:ext cx="4237642" cy="282816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EB0817D-17D4-8D4C-8F5E-71CF447D2902}"/>
              </a:ext>
            </a:extLst>
          </p:cNvPr>
          <p:cNvSpPr txBox="1"/>
          <p:nvPr/>
        </p:nvSpPr>
        <p:spPr>
          <a:xfrm>
            <a:off x="1106903" y="4959891"/>
            <a:ext cx="4584357"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Enjoy opportunities for interaction</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Like plenty of stimulation</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Like some background noise</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Prefer a busy and lively environment</a:t>
            </a:r>
          </a:p>
        </p:txBody>
      </p:sp>
      <p:sp>
        <p:nvSpPr>
          <p:cNvPr id="6" name="TextBox 5">
            <a:extLst>
              <a:ext uri="{FF2B5EF4-FFF2-40B4-BE49-F238E27FC236}">
                <a16:creationId xmlns:a16="http://schemas.microsoft.com/office/drawing/2014/main" id="{E645272D-F1FC-9DEE-E3B8-D8AF594B90A5}"/>
              </a:ext>
            </a:extLst>
          </p:cNvPr>
          <p:cNvSpPr txBox="1"/>
          <p:nvPr/>
        </p:nvSpPr>
        <p:spPr>
          <a:xfrm>
            <a:off x="6733243" y="4959891"/>
            <a:ext cx="4906559"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Need space for concentration</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Prefer quiet for reflection</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May be irritated by background noise</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Prefer a calm, spacious environment</a:t>
            </a:r>
          </a:p>
        </p:txBody>
      </p:sp>
      <p:sp>
        <p:nvSpPr>
          <p:cNvPr id="8" name="Rectangle: Beveled 7">
            <a:extLst>
              <a:ext uri="{FF2B5EF4-FFF2-40B4-BE49-F238E27FC236}">
                <a16:creationId xmlns:a16="http://schemas.microsoft.com/office/drawing/2014/main" id="{75138E05-BF50-59AF-7302-7441C0CC2A8D}"/>
              </a:ext>
            </a:extLst>
          </p:cNvPr>
          <p:cNvSpPr/>
          <p:nvPr/>
        </p:nvSpPr>
        <p:spPr>
          <a:xfrm>
            <a:off x="11168954" y="2970879"/>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9" name="Rectangle: Beveled 8">
            <a:extLst>
              <a:ext uri="{FF2B5EF4-FFF2-40B4-BE49-F238E27FC236}">
                <a16:creationId xmlns:a16="http://schemas.microsoft.com/office/drawing/2014/main" id="{06B4D6D2-6F4C-18FE-9975-CE3E047444D7}"/>
              </a:ext>
            </a:extLst>
          </p:cNvPr>
          <p:cNvSpPr/>
          <p:nvPr/>
        </p:nvSpPr>
        <p:spPr>
          <a:xfrm>
            <a:off x="316888" y="2858956"/>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10" name="Rounded Rectangle 11">
            <a:extLst>
              <a:ext uri="{FF2B5EF4-FFF2-40B4-BE49-F238E27FC236}">
                <a16:creationId xmlns:a16="http://schemas.microsoft.com/office/drawing/2014/main" id="{C132BF82-8398-748E-4961-5297A198F9D1}"/>
              </a:ext>
            </a:extLst>
          </p:cNvPr>
          <p:cNvSpPr/>
          <p:nvPr/>
        </p:nvSpPr>
        <p:spPr bwMode="auto">
          <a:xfrm>
            <a:off x="462118" y="3007767"/>
            <a:ext cx="644785" cy="629186"/>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1">
            <a:extLst>
              <a:ext uri="{FF2B5EF4-FFF2-40B4-BE49-F238E27FC236}">
                <a16:creationId xmlns:a16="http://schemas.microsoft.com/office/drawing/2014/main" id="{AEA79FF4-D699-4355-037F-0883A1BFF658}"/>
              </a:ext>
            </a:extLst>
          </p:cNvPr>
          <p:cNvSpPr/>
          <p:nvPr/>
        </p:nvSpPr>
        <p:spPr bwMode="auto">
          <a:xfrm>
            <a:off x="11317409" y="3128918"/>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635453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E12E2-71C5-6785-AC2A-DC48F1E1FCA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883B937-6D1A-9C67-820F-58DEC9DCC39A}"/>
              </a:ext>
            </a:extLst>
          </p:cNvPr>
          <p:cNvSpPr>
            <a:spLocks noGrp="1"/>
          </p:cNvSpPr>
          <p:nvPr>
            <p:ph type="title"/>
          </p:nvPr>
        </p:nvSpPr>
        <p:spPr/>
        <p:txBody>
          <a:bodyPr/>
          <a:lstStyle/>
          <a:p>
            <a:r>
              <a:rPr lang="en-GB" dirty="0"/>
              <a:t>E–I: Self-Estimate</a:t>
            </a:r>
          </a:p>
        </p:txBody>
      </p:sp>
      <p:sp>
        <p:nvSpPr>
          <p:cNvPr id="8" name="Content Placeholder 7">
            <a:extLst>
              <a:ext uri="{FF2B5EF4-FFF2-40B4-BE49-F238E27FC236}">
                <a16:creationId xmlns:a16="http://schemas.microsoft.com/office/drawing/2014/main" id="{ABAE5B3E-A417-18A7-01EF-E46137C7B395}"/>
              </a:ext>
            </a:extLst>
          </p:cNvPr>
          <p:cNvSpPr>
            <a:spLocks noGrp="1"/>
          </p:cNvSpPr>
          <p:nvPr>
            <p:ph idx="1"/>
          </p:nvPr>
        </p:nvSpPr>
        <p:spPr>
          <a:xfrm>
            <a:off x="1106904" y="3842017"/>
            <a:ext cx="7076592" cy="2404378"/>
          </a:xfrm>
        </p:spPr>
        <p:txBody>
          <a:bodyPr/>
          <a:lstStyle/>
          <a:p>
            <a:pPr marL="358775" lvl="1" indent="-358775" fontAlgn="base">
              <a:lnSpc>
                <a:spcPts val="2600"/>
              </a:lnSpc>
              <a:spcBef>
                <a:spcPts val="600"/>
              </a:spcBef>
              <a:spcAft>
                <a:spcPct val="0"/>
              </a:spcAft>
              <a:buClr>
                <a:schemeClr val="tx1"/>
              </a:buClr>
              <a:tabLst>
                <a:tab pos="508013" algn="l"/>
              </a:tabLst>
              <a:defRPr/>
            </a:pPr>
            <a:r>
              <a:rPr lang="en-GB" sz="2000" dirty="0"/>
              <a:t>From your exploration of Extraversion and Introversion, which seems to fit overall for you? Remember, we all use both—but which is your preference?</a:t>
            </a:r>
          </a:p>
        </p:txBody>
      </p:sp>
      <p:pic>
        <p:nvPicPr>
          <p:cNvPr id="11" name="Picture 10" descr="A blue and green outline of a head with a arrow pointing to the side&#10;&#10;AI-generated content may be incorrect.">
            <a:extLst>
              <a:ext uri="{FF2B5EF4-FFF2-40B4-BE49-F238E27FC236}">
                <a16:creationId xmlns:a16="http://schemas.microsoft.com/office/drawing/2014/main" id="{24F47E17-AC47-7AE8-33A1-BA7A9B79FC47}"/>
              </a:ext>
            </a:extLst>
          </p:cNvPr>
          <p:cNvPicPr>
            <a:picLocks noChangeAspect="1"/>
          </p:cNvPicPr>
          <p:nvPr/>
        </p:nvPicPr>
        <p:blipFill>
          <a:blip r:embed="rId4">
            <a:extLst>
              <a:ext uri="{28A0092B-C50C-407E-A947-70E740481C1C}">
                <a14:useLocalDpi xmlns:a14="http://schemas.microsoft.com/office/drawing/2010/main" val="0"/>
              </a:ext>
            </a:extLst>
          </a:blip>
          <a:srcRect r="15318"/>
          <a:stretch>
            <a:fillRect/>
          </a:stretch>
        </p:blipFill>
        <p:spPr>
          <a:xfrm>
            <a:off x="2323722" y="1872762"/>
            <a:ext cx="1558114" cy="1839961"/>
          </a:xfrm>
          <a:prstGeom prst="rect">
            <a:avLst/>
          </a:prstGeom>
        </p:spPr>
      </p:pic>
      <p:pic>
        <p:nvPicPr>
          <p:cNvPr id="12" name="Picture 11">
            <a:extLst>
              <a:ext uri="{FF2B5EF4-FFF2-40B4-BE49-F238E27FC236}">
                <a16:creationId xmlns:a16="http://schemas.microsoft.com/office/drawing/2014/main" id="{A341786A-BE29-F03C-341B-F7CBF7CDE9FF}"/>
              </a:ext>
            </a:extLst>
          </p:cNvPr>
          <p:cNvPicPr>
            <a:picLocks noChangeAspect="1"/>
          </p:cNvPicPr>
          <p:nvPr/>
        </p:nvPicPr>
        <p:blipFill>
          <a:blip r:embed="rId5">
            <a:extLst>
              <a:ext uri="{28A0092B-C50C-407E-A947-70E740481C1C}">
                <a14:useLocalDpi xmlns:a14="http://schemas.microsoft.com/office/drawing/2010/main" val="0"/>
              </a:ext>
            </a:extLst>
          </a:blip>
          <a:srcRect l="18712" r="14660"/>
          <a:stretch>
            <a:fillRect/>
          </a:stretch>
        </p:blipFill>
        <p:spPr>
          <a:xfrm>
            <a:off x="4465223" y="1872762"/>
            <a:ext cx="1225926" cy="1839961"/>
          </a:xfrm>
          <a:prstGeom prst="rect">
            <a:avLst/>
          </a:prstGeom>
        </p:spPr>
      </p:pic>
      <p:pic>
        <p:nvPicPr>
          <p:cNvPr id="2" name="Picture Placeholder 14" descr="A close-up of a book cover&#10;&#10;AI-generated content may be incorrect.">
            <a:extLst>
              <a:ext uri="{FF2B5EF4-FFF2-40B4-BE49-F238E27FC236}">
                <a16:creationId xmlns:a16="http://schemas.microsoft.com/office/drawing/2014/main" id="{69FAF7BA-99AC-1F33-9DCA-FE1A7B23B44B}"/>
              </a:ext>
            </a:extLst>
          </p:cNvPr>
          <p:cNvPicPr>
            <a:picLocks noChangeAspect="1"/>
          </p:cNvPicPr>
          <p:nvPr/>
        </p:nvPicPr>
        <p:blipFill>
          <a:blip r:embed="rId6">
            <a:extLst>
              <a:ext uri="{28A0092B-C50C-407E-A947-70E740481C1C}">
                <a14:useLocalDpi xmlns:a14="http://schemas.microsoft.com/office/drawing/2010/main" val="0"/>
              </a:ext>
            </a:extLst>
          </a:blip>
          <a:srcRect t="2303" b="2303"/>
          <a:stretch>
            <a:fillRect/>
          </a:stretch>
        </p:blipFill>
        <p:spPr>
          <a:xfrm rot="220905">
            <a:off x="8798259" y="3474606"/>
            <a:ext cx="1433716" cy="205151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30D88A38-9022-B683-7802-5161D6658D75}"/>
              </a:ext>
            </a:extLst>
          </p:cNvPr>
          <p:cNvSpPr txBox="1"/>
          <p:nvPr/>
        </p:nvSpPr>
        <p:spPr>
          <a:xfrm>
            <a:off x="5824498" y="5642170"/>
            <a:ext cx="5397608" cy="646331"/>
          </a:xfrm>
          <a:prstGeom prst="rect">
            <a:avLst/>
          </a:prstGeom>
          <a:noFill/>
        </p:spPr>
        <p:txBody>
          <a:bodyPr wrap="square">
            <a:spAutoFit/>
          </a:bodyPr>
          <a:lstStyle/>
          <a:p>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Make a note of your self-estimate in the Exploring Your Myers-Briggs</a:t>
            </a:r>
            <a:r>
              <a:rPr lang="en-GB" sz="1800" i="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 Type Workbook, page 11</a:t>
            </a:r>
            <a:endPar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53141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427671-F198-583B-BA03-3DB50B1C9747}"/>
              </a:ext>
            </a:extLst>
          </p:cNvPr>
          <p:cNvSpPr>
            <a:spLocks noGrp="1"/>
          </p:cNvSpPr>
          <p:nvPr>
            <p:ph type="title"/>
          </p:nvPr>
        </p:nvSpPr>
        <p:spPr>
          <a:xfrm>
            <a:off x="1106904" y="892664"/>
            <a:ext cx="10764928" cy="980098"/>
          </a:xfrm>
        </p:spPr>
        <p:txBody>
          <a:bodyPr/>
          <a:lstStyle/>
          <a:p>
            <a:r>
              <a:rPr lang="en-GB" dirty="0"/>
              <a:t>E–I: How Do You Use Each Preference?</a:t>
            </a:r>
          </a:p>
        </p:txBody>
      </p:sp>
      <p:sp>
        <p:nvSpPr>
          <p:cNvPr id="6" name="Content Placeholder 5">
            <a:extLst>
              <a:ext uri="{FF2B5EF4-FFF2-40B4-BE49-F238E27FC236}">
                <a16:creationId xmlns:a16="http://schemas.microsoft.com/office/drawing/2014/main" id="{85FF64F8-A9F6-04D7-03BD-A44075EB7B85}"/>
              </a:ext>
            </a:extLst>
          </p:cNvPr>
          <p:cNvSpPr>
            <a:spLocks noGrp="1"/>
          </p:cNvSpPr>
          <p:nvPr>
            <p:ph idx="1"/>
          </p:nvPr>
        </p:nvSpPr>
        <p:spPr>
          <a:xfrm>
            <a:off x="1106904" y="2435839"/>
            <a:ext cx="10246895" cy="3810556"/>
          </a:xfrm>
        </p:spPr>
        <p:txBody>
          <a:bodyPr/>
          <a:lstStyle/>
          <a:p>
            <a:pPr marL="0" indent="0">
              <a:lnSpc>
                <a:spcPts val="3000"/>
              </a:lnSpc>
              <a:spcBef>
                <a:spcPts val="1200"/>
              </a:spcBef>
              <a:buNone/>
            </a:pPr>
            <a:r>
              <a:rPr lang="en-GB" sz="2400" dirty="0"/>
              <a:t>Where does your preference for Extraversion or Introversion serve you well? When do you find you use the opposite preference?</a:t>
            </a:r>
          </a:p>
          <a:p>
            <a:pPr marL="0" indent="0">
              <a:lnSpc>
                <a:spcPts val="3000"/>
              </a:lnSpc>
              <a:spcBef>
                <a:spcPts val="1200"/>
              </a:spcBef>
              <a:buNone/>
            </a:pPr>
            <a:r>
              <a:rPr lang="en-GB" sz="2400" dirty="0"/>
              <a:t>How could you further develop your use of the preference: </a:t>
            </a:r>
          </a:p>
          <a:p>
            <a:pPr>
              <a:lnSpc>
                <a:spcPts val="3000"/>
              </a:lnSpc>
              <a:spcBef>
                <a:spcPts val="0"/>
              </a:spcBef>
            </a:pPr>
            <a:r>
              <a:rPr lang="en-GB" sz="2400" dirty="0"/>
              <a:t>In relation to the purpose you chose earlier?</a:t>
            </a:r>
          </a:p>
          <a:p>
            <a:pPr>
              <a:lnSpc>
                <a:spcPts val="3000"/>
              </a:lnSpc>
              <a:spcBef>
                <a:spcPts val="0"/>
              </a:spcBef>
            </a:pPr>
            <a:r>
              <a:rPr lang="en-GB" sz="2400" dirty="0"/>
              <a:t>In relation to communication or team effectiveness?</a:t>
            </a:r>
          </a:p>
          <a:p>
            <a:pPr marL="0" indent="0">
              <a:lnSpc>
                <a:spcPts val="3000"/>
              </a:lnSpc>
              <a:spcBef>
                <a:spcPts val="1200"/>
              </a:spcBef>
              <a:buNone/>
            </a:pPr>
            <a:endParaRPr lang="en-GB" sz="2400" dirty="0"/>
          </a:p>
          <a:p>
            <a:pPr marL="0" indent="0">
              <a:lnSpc>
                <a:spcPts val="3000"/>
              </a:lnSpc>
              <a:spcBef>
                <a:spcPts val="1200"/>
              </a:spcBef>
              <a:buNone/>
            </a:pPr>
            <a:r>
              <a:rPr lang="en-GB" sz="2400" dirty="0"/>
              <a:t>Make notes of what you learned in </a:t>
            </a:r>
            <a:r>
              <a:rPr kumimoji="0" lang="en-GB" sz="2400" b="0" i="1" u="none" strike="noStrike" kern="1200" cap="none" spc="0" normalizeH="0" baseline="0" noProof="0" dirty="0">
                <a:ln>
                  <a:noFill/>
                </a:ln>
                <a:solidFill>
                  <a:srgbClr val="0C4853"/>
                </a:solidFill>
                <a:effectLst/>
                <a:uLnTx/>
                <a:uFillTx/>
                <a:latin typeface="Open Sans" panose="020B0606030504020204" pitchFamily="34" charset="0"/>
                <a:ea typeface="Open Sans" panose="020B0606030504020204" pitchFamily="34" charset="0"/>
                <a:cs typeface="Open Sans" panose="020B0606030504020204" pitchFamily="34" charset="0"/>
              </a:rPr>
              <a:t>Exploring Your Myers-Briggs</a:t>
            </a:r>
            <a:r>
              <a:rPr kumimoji="0" lang="en-GB" sz="2400" b="0" i="1" u="none" strike="noStrike" kern="1200" cap="none" spc="0" normalizeH="0" baseline="30000" noProof="0" dirty="0">
                <a:ln>
                  <a:noFill/>
                </a:ln>
                <a:solidFill>
                  <a:srgbClr val="0C4853"/>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sz="2400" b="0" i="1" u="none" strike="noStrike" kern="1200" cap="none" spc="0" normalizeH="0" baseline="0" noProof="0" dirty="0">
                <a:ln>
                  <a:noFill/>
                </a:ln>
                <a:solidFill>
                  <a:srgbClr val="0C4853"/>
                </a:solidFill>
                <a:effectLst/>
                <a:uLnTx/>
                <a:uFillTx/>
                <a:latin typeface="Open Sans" panose="020B0606030504020204" pitchFamily="34" charset="0"/>
                <a:ea typeface="Open Sans" panose="020B0606030504020204" pitchFamily="34" charset="0"/>
                <a:cs typeface="Open Sans" panose="020B0606030504020204" pitchFamily="34" charset="0"/>
              </a:rPr>
              <a:t> Type Workbook, page 12</a:t>
            </a:r>
            <a:r>
              <a:rPr lang="en-GB" sz="2400" dirty="0"/>
              <a:t>.</a:t>
            </a:r>
          </a:p>
        </p:txBody>
      </p:sp>
    </p:spTree>
    <p:custDataLst>
      <p:tags r:id="rId1"/>
    </p:custDataLst>
    <p:extLst>
      <p:ext uri="{BB962C8B-B14F-4D97-AF65-F5344CB8AC3E}">
        <p14:creationId xmlns:p14="http://schemas.microsoft.com/office/powerpoint/2010/main" val="2375806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0EC3-37DE-8FBC-41DB-CB0DA6BEB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3BCBBF-21C3-AABF-2DD1-DFCE42177619}"/>
              </a:ext>
            </a:extLst>
          </p:cNvPr>
          <p:cNvSpPr>
            <a:spLocks noGrp="1"/>
          </p:cNvSpPr>
          <p:nvPr>
            <p:ph type="title"/>
          </p:nvPr>
        </p:nvSpPr>
        <p:spPr>
          <a:xfrm>
            <a:off x="1106904" y="699026"/>
            <a:ext cx="10246896" cy="980098"/>
          </a:xfrm>
        </p:spPr>
        <p:txBody>
          <a:bodyPr/>
          <a:lstStyle/>
          <a:p>
            <a:r>
              <a:rPr lang="en-GB" dirty="0"/>
              <a:t>The Four Preference Pairs: S and N</a:t>
            </a:r>
          </a:p>
        </p:txBody>
      </p:sp>
      <p:sp>
        <p:nvSpPr>
          <p:cNvPr id="12" name="Rectangle: Beveled 11">
            <a:extLst>
              <a:ext uri="{FF2B5EF4-FFF2-40B4-BE49-F238E27FC236}">
                <a16:creationId xmlns:a16="http://schemas.microsoft.com/office/drawing/2014/main" id="{304499A4-65E2-9116-8AF8-9DE576D6A6E4}"/>
              </a:ext>
            </a:extLst>
          </p:cNvPr>
          <p:cNvSpPr/>
          <p:nvPr/>
        </p:nvSpPr>
        <p:spPr>
          <a:xfrm>
            <a:off x="2265159" y="2233507"/>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15" name="Rectangle: Beveled 14">
            <a:extLst>
              <a:ext uri="{FF2B5EF4-FFF2-40B4-BE49-F238E27FC236}">
                <a16:creationId xmlns:a16="http://schemas.microsoft.com/office/drawing/2014/main" id="{DD71C6F9-9C5F-FC34-13C2-C4FA2805081E}"/>
              </a:ext>
            </a:extLst>
          </p:cNvPr>
          <p:cNvSpPr/>
          <p:nvPr/>
        </p:nvSpPr>
        <p:spPr>
          <a:xfrm>
            <a:off x="8065767" y="2234645"/>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29" name="Text Placeholder 23">
            <a:extLst>
              <a:ext uri="{FF2B5EF4-FFF2-40B4-BE49-F238E27FC236}">
                <a16:creationId xmlns:a16="http://schemas.microsoft.com/office/drawing/2014/main" id="{B3C57F5E-4A97-2B25-CB8D-1D532798E7AB}"/>
              </a:ext>
            </a:extLst>
          </p:cNvPr>
          <p:cNvSpPr txBox="1">
            <a:spLocks/>
          </p:cNvSpPr>
          <p:nvPr/>
        </p:nvSpPr>
        <p:spPr>
          <a:xfrm>
            <a:off x="3270999" y="2420545"/>
            <a:ext cx="4703327" cy="557784"/>
          </a:xfrm>
          <a:prstGeom prst="rect">
            <a:avLst/>
          </a:prstGeom>
        </p:spPr>
        <p:txBody>
          <a:bodyPr vert="horz" lIns="91440" tIns="45720" rIns="91440" bIns="45720" rtlCol="0" anchor="ctr">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05255">
              <a:lnSpc>
                <a:spcPts val="2600"/>
              </a:lnSpc>
              <a:spcBef>
                <a:spcPts val="600"/>
              </a:spcBef>
              <a:buNone/>
              <a:defRPr sz="1800"/>
            </a:pPr>
            <a:r>
              <a:rPr lang="en-US" sz="2000" b="1" dirty="0">
                <a:solidFill>
                  <a:srgbClr val="595959"/>
                </a:solidFill>
                <a:ea typeface="Calibri" pitchFamily="34" charset="0"/>
                <a:cs typeface="Times New Roman" pitchFamily="18" charset="0"/>
              </a:rPr>
              <a:t>How do you take</a:t>
            </a:r>
            <a:br>
              <a:rPr lang="en-US" sz="2000" b="1" dirty="0">
                <a:solidFill>
                  <a:srgbClr val="595959"/>
                </a:solidFill>
                <a:ea typeface="Calibri" pitchFamily="34" charset="0"/>
                <a:cs typeface="Times New Roman" pitchFamily="18" charset="0"/>
              </a:rPr>
            </a:br>
            <a:r>
              <a:rPr lang="en-US" sz="2000" b="1" dirty="0">
                <a:solidFill>
                  <a:srgbClr val="595959"/>
                </a:solidFill>
                <a:ea typeface="Calibri" pitchFamily="34" charset="0"/>
                <a:cs typeface="Times New Roman" pitchFamily="18" charset="0"/>
              </a:rPr>
              <a:t>in information?</a:t>
            </a:r>
            <a:endParaRPr lang="en-GB" sz="2000" b="1" dirty="0">
              <a:solidFill>
                <a:srgbClr val="595959"/>
              </a:solidFill>
              <a:ea typeface="Calibri" pitchFamily="34" charset="0"/>
              <a:cs typeface="Times New Roman" pitchFamily="18" charset="0"/>
            </a:endParaRPr>
          </a:p>
        </p:txBody>
      </p:sp>
      <p:sp>
        <p:nvSpPr>
          <p:cNvPr id="34" name="Rounded Rectangle 11">
            <a:extLst>
              <a:ext uri="{FF2B5EF4-FFF2-40B4-BE49-F238E27FC236}">
                <a16:creationId xmlns:a16="http://schemas.microsoft.com/office/drawing/2014/main" id="{72F7C4B6-E77D-DB61-543C-64CF65B95D86}"/>
              </a:ext>
            </a:extLst>
          </p:cNvPr>
          <p:cNvSpPr/>
          <p:nvPr/>
        </p:nvSpPr>
        <p:spPr bwMode="auto">
          <a:xfrm>
            <a:off x="2410389" y="2384844"/>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Rounded Rectangle 11">
            <a:extLst>
              <a:ext uri="{FF2B5EF4-FFF2-40B4-BE49-F238E27FC236}">
                <a16:creationId xmlns:a16="http://schemas.microsoft.com/office/drawing/2014/main" id="{5F10BC51-EB50-7636-77AC-0A64329274FE}"/>
              </a:ext>
            </a:extLst>
          </p:cNvPr>
          <p:cNvSpPr/>
          <p:nvPr/>
        </p:nvSpPr>
        <p:spPr bwMode="auto">
          <a:xfrm>
            <a:off x="8214222" y="2395779"/>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N</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hand holding a magnifying glass with a yellow flower&#10;&#10;AI-generated content may be incorrect.">
            <a:extLst>
              <a:ext uri="{FF2B5EF4-FFF2-40B4-BE49-F238E27FC236}">
                <a16:creationId xmlns:a16="http://schemas.microsoft.com/office/drawing/2014/main" id="{CBD6251B-8C60-6187-0409-464D806C3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89" y="3463652"/>
            <a:ext cx="3904380" cy="2695322"/>
          </a:xfrm>
          <a:prstGeom prst="rect">
            <a:avLst/>
          </a:prstGeom>
          <a:ln>
            <a:noFill/>
          </a:ln>
          <a:effectLst>
            <a:outerShdw blurRad="292100" dist="139700" dir="2700000" algn="tl" rotWithShape="0">
              <a:srgbClr val="333333">
                <a:alpha val="65000"/>
              </a:srgbClr>
            </a:outerShdw>
          </a:effectLst>
        </p:spPr>
      </p:pic>
      <p:pic>
        <p:nvPicPr>
          <p:cNvPr id="5" name="Picture 4" descr="A person standing in a field of yellow flowers&#10;&#10;AI-generated content may be incorrect.">
            <a:extLst>
              <a:ext uri="{FF2B5EF4-FFF2-40B4-BE49-F238E27FC236}">
                <a16:creationId xmlns:a16="http://schemas.microsoft.com/office/drawing/2014/main" id="{4EB77E4A-757F-7CB6-CCB7-8AD472485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753" y="3463652"/>
            <a:ext cx="4104508" cy="269532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4361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22171-2B2A-BCCE-2668-0D4C5F501C2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F5BBD2A-D420-9FA2-06FF-1A62C20BCE9D}"/>
              </a:ext>
            </a:extLst>
          </p:cNvPr>
          <p:cNvSpPr>
            <a:spLocks noGrp="1"/>
          </p:cNvSpPr>
          <p:nvPr>
            <p:ph type="title"/>
          </p:nvPr>
        </p:nvSpPr>
        <p:spPr/>
        <p:txBody>
          <a:bodyPr/>
          <a:lstStyle/>
          <a:p>
            <a:r>
              <a:rPr lang="en-GB" dirty="0"/>
              <a:t>S–N: Characteristics</a:t>
            </a:r>
          </a:p>
        </p:txBody>
      </p:sp>
      <p:sp>
        <p:nvSpPr>
          <p:cNvPr id="8" name="Content Placeholder 7">
            <a:extLst>
              <a:ext uri="{FF2B5EF4-FFF2-40B4-BE49-F238E27FC236}">
                <a16:creationId xmlns:a16="http://schemas.microsoft.com/office/drawing/2014/main" id="{CC12C284-F6A4-05D5-0220-DEA850094A09}"/>
              </a:ext>
            </a:extLst>
          </p:cNvPr>
          <p:cNvSpPr>
            <a:spLocks noGrp="1"/>
          </p:cNvSpPr>
          <p:nvPr>
            <p:ph sz="half" idx="1"/>
          </p:nvPr>
        </p:nvSpPr>
        <p:spPr>
          <a:xfrm>
            <a:off x="574431" y="3429000"/>
            <a:ext cx="4917831" cy="2269999"/>
          </a:xfrm>
        </p:spPr>
        <p:txBody>
          <a:bodyPr/>
          <a:lstStyle/>
          <a:p>
            <a:pPr>
              <a:lnSpc>
                <a:spcPts val="2600"/>
              </a:lnSpc>
              <a:spcBef>
                <a:spcPts val="0"/>
              </a:spcBef>
            </a:pPr>
            <a:r>
              <a:rPr lang="en-GB" sz="2000" dirty="0"/>
              <a:t>Want to know the facts</a:t>
            </a:r>
          </a:p>
          <a:p>
            <a:pPr>
              <a:lnSpc>
                <a:spcPts val="2600"/>
              </a:lnSpc>
              <a:spcBef>
                <a:spcPts val="0"/>
              </a:spcBef>
            </a:pPr>
            <a:r>
              <a:rPr lang="en-GB" sz="2000" dirty="0"/>
              <a:t>Look at the specifics</a:t>
            </a:r>
          </a:p>
          <a:p>
            <a:pPr>
              <a:lnSpc>
                <a:spcPts val="2600"/>
              </a:lnSpc>
              <a:spcBef>
                <a:spcPts val="0"/>
              </a:spcBef>
            </a:pPr>
            <a:r>
              <a:rPr lang="en-GB" sz="2000" dirty="0"/>
              <a:t>Adopt a realistic approach</a:t>
            </a:r>
          </a:p>
          <a:p>
            <a:pPr>
              <a:lnSpc>
                <a:spcPts val="2600"/>
              </a:lnSpc>
              <a:spcBef>
                <a:spcPts val="0"/>
              </a:spcBef>
            </a:pPr>
            <a:r>
              <a:rPr lang="en-GB" sz="2000" dirty="0"/>
              <a:t>Focus on the here and now</a:t>
            </a:r>
          </a:p>
          <a:p>
            <a:pPr>
              <a:lnSpc>
                <a:spcPts val="2600"/>
              </a:lnSpc>
              <a:spcBef>
                <a:spcPts val="0"/>
              </a:spcBef>
            </a:pPr>
            <a:r>
              <a:rPr lang="en-GB" sz="2000" dirty="0"/>
              <a:t>Ensure things work in practice</a:t>
            </a:r>
          </a:p>
          <a:p>
            <a:pPr>
              <a:lnSpc>
                <a:spcPts val="2600"/>
              </a:lnSpc>
              <a:spcBef>
                <a:spcPts val="0"/>
              </a:spcBef>
            </a:pPr>
            <a:r>
              <a:rPr lang="en-GB" sz="2000" dirty="0"/>
              <a:t>Collect observations</a:t>
            </a:r>
          </a:p>
        </p:txBody>
      </p:sp>
      <p:sp>
        <p:nvSpPr>
          <p:cNvPr id="9" name="Content Placeholder 8">
            <a:extLst>
              <a:ext uri="{FF2B5EF4-FFF2-40B4-BE49-F238E27FC236}">
                <a16:creationId xmlns:a16="http://schemas.microsoft.com/office/drawing/2014/main" id="{E850221E-D749-BE04-3462-AE2E862D0692}"/>
              </a:ext>
            </a:extLst>
          </p:cNvPr>
          <p:cNvSpPr>
            <a:spLocks noGrp="1"/>
          </p:cNvSpPr>
          <p:nvPr>
            <p:ph sz="half" idx="2"/>
          </p:nvPr>
        </p:nvSpPr>
        <p:spPr>
          <a:xfrm>
            <a:off x="5832232" y="3429000"/>
            <a:ext cx="5181600" cy="2269999"/>
          </a:xfrm>
        </p:spPr>
        <p:txBody>
          <a:bodyPr/>
          <a:lstStyle/>
          <a:p>
            <a:pPr>
              <a:lnSpc>
                <a:spcPts val="2600"/>
              </a:lnSpc>
              <a:spcBef>
                <a:spcPts val="0"/>
              </a:spcBef>
            </a:pPr>
            <a:r>
              <a:rPr lang="en-GB" sz="2000" dirty="0"/>
              <a:t>Seek out new ideas</a:t>
            </a:r>
          </a:p>
          <a:p>
            <a:pPr>
              <a:lnSpc>
                <a:spcPts val="2600"/>
              </a:lnSpc>
              <a:spcBef>
                <a:spcPts val="0"/>
              </a:spcBef>
            </a:pPr>
            <a:r>
              <a:rPr lang="en-GB" sz="2000" dirty="0"/>
              <a:t>Look at the bigger picture</a:t>
            </a:r>
          </a:p>
          <a:p>
            <a:pPr>
              <a:lnSpc>
                <a:spcPts val="2600"/>
              </a:lnSpc>
              <a:spcBef>
                <a:spcPts val="0"/>
              </a:spcBef>
            </a:pPr>
            <a:r>
              <a:rPr lang="en-GB" sz="2000" dirty="0"/>
              <a:t>Adopt an imaginative approach</a:t>
            </a:r>
          </a:p>
          <a:p>
            <a:pPr>
              <a:lnSpc>
                <a:spcPts val="2600"/>
              </a:lnSpc>
              <a:spcBef>
                <a:spcPts val="0"/>
              </a:spcBef>
            </a:pPr>
            <a:r>
              <a:rPr lang="en-GB" sz="2000" dirty="0"/>
              <a:t>Anticipate the future</a:t>
            </a:r>
          </a:p>
          <a:p>
            <a:pPr>
              <a:lnSpc>
                <a:spcPts val="2600"/>
              </a:lnSpc>
              <a:spcBef>
                <a:spcPts val="0"/>
              </a:spcBef>
            </a:pPr>
            <a:r>
              <a:rPr lang="en-GB" sz="2000" dirty="0"/>
              <a:t>Ensure things work in theory</a:t>
            </a:r>
          </a:p>
          <a:p>
            <a:pPr>
              <a:lnSpc>
                <a:spcPts val="2600"/>
              </a:lnSpc>
              <a:spcBef>
                <a:spcPts val="0"/>
              </a:spcBef>
            </a:pPr>
            <a:r>
              <a:rPr lang="en-GB" sz="2000" dirty="0"/>
              <a:t>Use conceptual frameworks</a:t>
            </a:r>
          </a:p>
          <a:p>
            <a:pPr>
              <a:buFontTx/>
              <a:buChar char="•"/>
            </a:pPr>
            <a:endParaRPr lang="en-GB" sz="2954" dirty="0"/>
          </a:p>
        </p:txBody>
      </p:sp>
      <p:pic>
        <p:nvPicPr>
          <p:cNvPr id="11" name="Picture 10">
            <a:extLst>
              <a:ext uri="{FF2B5EF4-FFF2-40B4-BE49-F238E27FC236}">
                <a16:creationId xmlns:a16="http://schemas.microsoft.com/office/drawing/2014/main" id="{FC10EB68-3552-CB7D-C8E9-3B49C62C4741}"/>
              </a:ext>
            </a:extLst>
          </p:cNvPr>
          <p:cNvPicPr>
            <a:picLocks noChangeAspect="1"/>
          </p:cNvPicPr>
          <p:nvPr/>
        </p:nvPicPr>
        <p:blipFill>
          <a:blip r:embed="rId4">
            <a:extLst>
              <a:ext uri="{28A0092B-C50C-407E-A947-70E740481C1C}">
                <a14:useLocalDpi xmlns:a14="http://schemas.microsoft.com/office/drawing/2010/main" val="0"/>
              </a:ext>
            </a:extLst>
          </a:blip>
          <a:srcRect l="7659" r="7659"/>
          <a:stretch/>
        </p:blipFill>
        <p:spPr>
          <a:xfrm>
            <a:off x="1517821" y="1406220"/>
            <a:ext cx="1885317" cy="2226353"/>
          </a:xfrm>
          <a:prstGeom prst="rect">
            <a:avLst/>
          </a:prstGeom>
        </p:spPr>
      </p:pic>
      <p:pic>
        <p:nvPicPr>
          <p:cNvPr id="12" name="Picture 11">
            <a:extLst>
              <a:ext uri="{FF2B5EF4-FFF2-40B4-BE49-F238E27FC236}">
                <a16:creationId xmlns:a16="http://schemas.microsoft.com/office/drawing/2014/main" id="{AFE4C5BC-F282-6333-9C96-CA9C789A72C8}"/>
              </a:ext>
            </a:extLst>
          </p:cNvPr>
          <p:cNvPicPr>
            <a:picLocks noChangeAspect="1"/>
          </p:cNvPicPr>
          <p:nvPr/>
        </p:nvPicPr>
        <p:blipFill>
          <a:blip r:embed="rId5">
            <a:extLst>
              <a:ext uri="{28A0092B-C50C-407E-A947-70E740481C1C}">
                <a14:useLocalDpi xmlns:a14="http://schemas.microsoft.com/office/drawing/2010/main" val="0"/>
              </a:ext>
            </a:extLst>
          </a:blip>
          <a:srcRect l="16686" r="16686"/>
          <a:stretch/>
        </p:blipFill>
        <p:spPr>
          <a:xfrm>
            <a:off x="6699740" y="1406219"/>
            <a:ext cx="1483371" cy="2226353"/>
          </a:xfrm>
          <a:prstGeom prst="rect">
            <a:avLst/>
          </a:prstGeom>
        </p:spPr>
      </p:pic>
      <p:sp>
        <p:nvSpPr>
          <p:cNvPr id="13" name="TextBox 15">
            <a:extLst>
              <a:ext uri="{FF2B5EF4-FFF2-40B4-BE49-F238E27FC236}">
                <a16:creationId xmlns:a16="http://schemas.microsoft.com/office/drawing/2014/main" id="{93C605BB-DBE4-467A-018C-B27861085704}"/>
              </a:ext>
            </a:extLst>
          </p:cNvPr>
          <p:cNvSpPr txBox="1">
            <a:spLocks noChangeArrowheads="1"/>
          </p:cNvSpPr>
          <p:nvPr/>
        </p:nvSpPr>
        <p:spPr bwMode="auto">
          <a:xfrm>
            <a:off x="1517821" y="5811919"/>
            <a:ext cx="9156357" cy="338554"/>
          </a:xfrm>
          <a:prstGeom prst="rect">
            <a:avLst/>
          </a:prstGeom>
          <a:solidFill>
            <a:schemeClr val="tx1"/>
          </a:solidFill>
          <a:ln w="9525">
            <a:noFill/>
            <a:miter lim="800000"/>
            <a:headEnd/>
            <a:tailEnd/>
          </a:ln>
        </p:spPr>
        <p:txBody>
          <a:bodyPr wrap="square">
            <a:spAutoFit/>
          </a:bodyPr>
          <a:lstStyle/>
          <a:p>
            <a:pPr algn="ctr">
              <a:defRPr/>
            </a:pPr>
            <a:r>
              <a:rPr lang="en-GB" sz="1600" b="1" dirty="0">
                <a:solidFill>
                  <a:schemeClr val="bg1"/>
                </a:solidFill>
                <a:latin typeface="Open Sans" panose="020B0606030504020204" pitchFamily="34" charset="0"/>
                <a:cs typeface="Helvetica" panose="020B0604020202020204" pitchFamily="34" charset="0"/>
              </a:rPr>
              <a:t>Remember, Sensing isn’t “sensitive,” and Intuition isn’t “gut feeling.”</a:t>
            </a:r>
          </a:p>
        </p:txBody>
      </p:sp>
    </p:spTree>
    <p:custDataLst>
      <p:tags r:id="rId1"/>
    </p:custDataLst>
    <p:extLst>
      <p:ext uri="{BB962C8B-B14F-4D97-AF65-F5344CB8AC3E}">
        <p14:creationId xmlns:p14="http://schemas.microsoft.com/office/powerpoint/2010/main" val="27404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fade">
                                      <p:cBhvr>
                                        <p:cTn id="47" dur="500"/>
                                        <p:tgtEl>
                                          <p:spTgt spid="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3" end="3"/>
                                            </p:txEl>
                                          </p:spTgt>
                                        </p:tgtEl>
                                        <p:attrNameLst>
                                          <p:attrName>style.visibility</p:attrName>
                                        </p:attrNameLst>
                                      </p:cBhvr>
                                      <p:to>
                                        <p:strVal val="visible"/>
                                      </p:to>
                                    </p:set>
                                    <p:animEffect transition="in" filter="fade">
                                      <p:cBhvr>
                                        <p:cTn id="52" dur="500"/>
                                        <p:tgtEl>
                                          <p:spTgt spid="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4" end="4"/>
                                            </p:txEl>
                                          </p:spTgt>
                                        </p:tgtEl>
                                        <p:attrNameLst>
                                          <p:attrName>style.visibility</p:attrName>
                                        </p:attrNameLst>
                                      </p:cBhvr>
                                      <p:to>
                                        <p:strVal val="visible"/>
                                      </p:to>
                                    </p:set>
                                    <p:animEffect transition="in" filter="fade">
                                      <p:cBhvr>
                                        <p:cTn id="57" dur="500"/>
                                        <p:tgtEl>
                                          <p:spTgt spid="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xEl>
                                              <p:pRg st="5" end="5"/>
                                            </p:txEl>
                                          </p:spTgt>
                                        </p:tgtEl>
                                        <p:attrNameLst>
                                          <p:attrName>style.visibility</p:attrName>
                                        </p:attrNameLst>
                                      </p:cBhvr>
                                      <p:to>
                                        <p:strVal val="visible"/>
                                      </p:to>
                                    </p:set>
                                    <p:animEffect transition="in" filter="fade">
                                      <p:cBhvr>
                                        <p:cTn id="62" dur="500"/>
                                        <p:tgtEl>
                                          <p:spTgt spid="9">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75D6-F612-0C48-048E-A2B050543872}"/>
              </a:ext>
            </a:extLst>
          </p:cNvPr>
          <p:cNvSpPr>
            <a:spLocks noGrp="1"/>
          </p:cNvSpPr>
          <p:nvPr>
            <p:ph type="title"/>
          </p:nvPr>
        </p:nvSpPr>
        <p:spPr>
          <a:xfrm>
            <a:off x="1106903" y="892664"/>
            <a:ext cx="10479507" cy="980098"/>
          </a:xfrm>
        </p:spPr>
        <p:txBody>
          <a:bodyPr/>
          <a:lstStyle/>
          <a:p>
            <a:r>
              <a:rPr lang="en-GB" dirty="0"/>
              <a:t>S–N: Tell Me About a Picture</a:t>
            </a:r>
          </a:p>
        </p:txBody>
      </p:sp>
      <p:sp>
        <p:nvSpPr>
          <p:cNvPr id="3" name="Content Placeholder 2">
            <a:extLst>
              <a:ext uri="{FF2B5EF4-FFF2-40B4-BE49-F238E27FC236}">
                <a16:creationId xmlns:a16="http://schemas.microsoft.com/office/drawing/2014/main" id="{A8D52474-A8A7-F2FD-CACA-DFDB5410F495}"/>
              </a:ext>
            </a:extLst>
          </p:cNvPr>
          <p:cNvSpPr>
            <a:spLocks noGrp="1"/>
          </p:cNvSpPr>
          <p:nvPr>
            <p:ph idx="1"/>
          </p:nvPr>
        </p:nvSpPr>
        <p:spPr/>
        <p:txBody>
          <a:bodyPr/>
          <a:lstStyle/>
          <a:p>
            <a:pPr marL="0" indent="0">
              <a:lnSpc>
                <a:spcPts val="2600"/>
              </a:lnSpc>
              <a:spcBef>
                <a:spcPts val="1200"/>
              </a:spcBef>
              <a:buNone/>
            </a:pPr>
            <a:r>
              <a:rPr lang="en-GB" sz="2000" dirty="0"/>
              <a:t>Look at the image in silence. Don’t make any notes at this point.</a:t>
            </a:r>
          </a:p>
          <a:p>
            <a:pPr marL="0" indent="0">
              <a:lnSpc>
                <a:spcPts val="2600"/>
              </a:lnSpc>
              <a:spcBef>
                <a:spcPts val="1200"/>
              </a:spcBef>
              <a:buNone/>
            </a:pPr>
            <a:endParaRPr lang="en-GB" sz="2000" dirty="0"/>
          </a:p>
          <a:p>
            <a:pPr marL="0" indent="0">
              <a:lnSpc>
                <a:spcPts val="2600"/>
              </a:lnSpc>
              <a:spcBef>
                <a:spcPts val="1200"/>
              </a:spcBef>
              <a:buNone/>
            </a:pPr>
            <a:r>
              <a:rPr lang="en-GB" sz="2000" dirty="0"/>
              <a:t>After the image is turned off, you’ll have an opportunity to make notes and discuss the picture with others.</a:t>
            </a:r>
          </a:p>
          <a:p>
            <a:endParaRPr lang="en-GB" dirty="0"/>
          </a:p>
          <a:p>
            <a:endParaRPr lang="en-GB" dirty="0"/>
          </a:p>
          <a:p>
            <a:pPr marL="0" indent="0">
              <a:buNone/>
            </a:pPr>
            <a:endParaRPr lang="en-GB" dirty="0"/>
          </a:p>
          <a:p>
            <a:endParaRPr lang="en-GB" dirty="0"/>
          </a:p>
        </p:txBody>
      </p:sp>
    </p:spTree>
    <p:custDataLst>
      <p:tags r:id="rId1"/>
    </p:custDataLst>
    <p:extLst>
      <p:ext uri="{BB962C8B-B14F-4D97-AF65-F5344CB8AC3E}">
        <p14:creationId xmlns:p14="http://schemas.microsoft.com/office/powerpoint/2010/main" val="3432715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DB81-89C5-5379-A349-9C8580E2F400}"/>
              </a:ext>
            </a:extLst>
          </p:cNvPr>
          <p:cNvSpPr>
            <a:spLocks noGrp="1"/>
          </p:cNvSpPr>
          <p:nvPr>
            <p:ph type="title"/>
          </p:nvPr>
        </p:nvSpPr>
        <p:spPr/>
        <p:txBody>
          <a:bodyPr/>
          <a:lstStyle/>
          <a:p>
            <a:r>
              <a:rPr lang="en-GB" dirty="0">
                <a:latin typeface="Open Sans bold"/>
                <a:ea typeface="Open Sans bold"/>
                <a:cs typeface="Open Sans bold"/>
              </a:rPr>
              <a:t>{Select a Picture on this Slide}</a:t>
            </a:r>
            <a:endParaRPr lang="en-GB" dirty="0"/>
          </a:p>
        </p:txBody>
      </p:sp>
      <p:pic>
        <p:nvPicPr>
          <p:cNvPr id="7" name="Picture 6" descr="A cartoon of a patio with chairs and a table&#10;&#10;AI-generated content may be incorrect.">
            <a:extLst>
              <a:ext uri="{FF2B5EF4-FFF2-40B4-BE49-F238E27FC236}">
                <a16:creationId xmlns:a16="http://schemas.microsoft.com/office/drawing/2014/main" id="{0DAAF970-55E5-0D7A-916E-C5BC2A60B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35" y="1872762"/>
            <a:ext cx="6289074" cy="4192716"/>
          </a:xfrm>
          <a:prstGeom prst="rect">
            <a:avLst/>
          </a:prstGeom>
        </p:spPr>
      </p:pic>
      <p:pic>
        <p:nvPicPr>
          <p:cNvPr id="9" name="Picture 8">
            <a:extLst>
              <a:ext uri="{FF2B5EF4-FFF2-40B4-BE49-F238E27FC236}">
                <a16:creationId xmlns:a16="http://schemas.microsoft.com/office/drawing/2014/main" id="{68D583D7-634D-1E0A-76E2-157A54A372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6827" y="2254620"/>
            <a:ext cx="5143500" cy="3429000"/>
          </a:xfrm>
          <a:prstGeom prst="rect">
            <a:avLst/>
          </a:prstGeom>
        </p:spPr>
      </p:pic>
    </p:spTree>
    <p:custDataLst>
      <p:tags r:id="rId1"/>
    </p:custDataLst>
    <p:extLst>
      <p:ext uri="{BB962C8B-B14F-4D97-AF65-F5344CB8AC3E}">
        <p14:creationId xmlns:p14="http://schemas.microsoft.com/office/powerpoint/2010/main" val="2430586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CE01-8A68-3F3C-854F-081A0E7000BD}"/>
              </a:ext>
            </a:extLst>
          </p:cNvPr>
          <p:cNvSpPr>
            <a:spLocks noGrp="1"/>
          </p:cNvSpPr>
          <p:nvPr>
            <p:ph type="title"/>
          </p:nvPr>
        </p:nvSpPr>
        <p:spPr>
          <a:xfrm>
            <a:off x="1106903" y="892664"/>
            <a:ext cx="10395285" cy="980098"/>
          </a:xfrm>
        </p:spPr>
        <p:txBody>
          <a:bodyPr/>
          <a:lstStyle/>
          <a:p>
            <a:r>
              <a:rPr lang="en-GB" dirty="0"/>
              <a:t>S–N: Tell Me About a Picture </a:t>
            </a:r>
          </a:p>
        </p:txBody>
      </p:sp>
      <p:sp>
        <p:nvSpPr>
          <p:cNvPr id="3" name="Content Placeholder 2">
            <a:extLst>
              <a:ext uri="{FF2B5EF4-FFF2-40B4-BE49-F238E27FC236}">
                <a16:creationId xmlns:a16="http://schemas.microsoft.com/office/drawing/2014/main" id="{60756BAD-A296-0254-AB78-96A898C8A80E}"/>
              </a:ext>
            </a:extLst>
          </p:cNvPr>
          <p:cNvSpPr>
            <a:spLocks noGrp="1"/>
          </p:cNvSpPr>
          <p:nvPr>
            <p:ph idx="1"/>
          </p:nvPr>
        </p:nvSpPr>
        <p:spPr>
          <a:xfrm>
            <a:off x="1106904" y="3428999"/>
            <a:ext cx="10246895" cy="2817395"/>
          </a:xfrm>
        </p:spPr>
        <p:txBody>
          <a:bodyPr/>
          <a:lstStyle/>
          <a:p>
            <a:pPr marL="0" indent="0">
              <a:buNone/>
            </a:pPr>
            <a:r>
              <a:rPr lang="en-GB" dirty="0"/>
              <a:t>On your own, write about the picture.</a:t>
            </a:r>
          </a:p>
          <a:p>
            <a:pPr marL="0" indent="0">
              <a:buNone/>
            </a:pPr>
            <a:endParaRPr lang="en-GB" dirty="0"/>
          </a:p>
          <a:p>
            <a:pPr marL="0" indent="0">
              <a:buNone/>
            </a:pPr>
            <a:endParaRPr lang="en-GB" dirty="0"/>
          </a:p>
          <a:p>
            <a:pPr marL="0" indent="0">
              <a:buNone/>
            </a:pPr>
            <a:r>
              <a:rPr lang="en-GB" dirty="0"/>
              <a:t>Now, in your groups, discuss the picture.</a:t>
            </a:r>
          </a:p>
          <a:p>
            <a:pPr marL="0" indent="0">
              <a:buNone/>
            </a:pPr>
            <a:endParaRPr lang="en-GB" dirty="0"/>
          </a:p>
        </p:txBody>
      </p:sp>
    </p:spTree>
    <p:custDataLst>
      <p:tags r:id="rId1"/>
    </p:custDataLst>
    <p:extLst>
      <p:ext uri="{BB962C8B-B14F-4D97-AF65-F5344CB8AC3E}">
        <p14:creationId xmlns:p14="http://schemas.microsoft.com/office/powerpoint/2010/main" val="8471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57DDB-6570-1A50-DC84-7CB8C5B5E7EA}"/>
              </a:ext>
            </a:extLst>
          </p:cNvPr>
          <p:cNvSpPr>
            <a:spLocks noGrp="1"/>
          </p:cNvSpPr>
          <p:nvPr>
            <p:ph type="title"/>
          </p:nvPr>
        </p:nvSpPr>
        <p:spPr/>
        <p:txBody>
          <a:bodyPr/>
          <a:lstStyle/>
          <a:p>
            <a:r>
              <a:rPr lang="en-GB" altLang="en-US" dirty="0">
                <a:cs typeface="Helvetica" panose="020B0604020202020204" pitchFamily="34" charset="0"/>
              </a:rPr>
              <a:t>S–N: Tell Me About a Picture</a:t>
            </a:r>
            <a:endParaRPr lang="en-GB" dirty="0"/>
          </a:p>
        </p:txBody>
      </p:sp>
      <p:sp>
        <p:nvSpPr>
          <p:cNvPr id="3" name="TextBox 2">
            <a:extLst>
              <a:ext uri="{FF2B5EF4-FFF2-40B4-BE49-F238E27FC236}">
                <a16:creationId xmlns:a16="http://schemas.microsoft.com/office/drawing/2014/main" id="{27679F96-B487-B135-FAE9-222E1D051829}"/>
              </a:ext>
            </a:extLst>
          </p:cNvPr>
          <p:cNvSpPr txBox="1"/>
          <p:nvPr/>
        </p:nvSpPr>
        <p:spPr>
          <a:xfrm>
            <a:off x="601579" y="4743986"/>
            <a:ext cx="5053264"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Will tend to state what is in the picture</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Are likely to state the specifics</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Will focus on what is realistic</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Focus on the here and now</a:t>
            </a:r>
          </a:p>
        </p:txBody>
      </p:sp>
      <p:sp>
        <p:nvSpPr>
          <p:cNvPr id="4" name="TextBox 3">
            <a:extLst>
              <a:ext uri="{FF2B5EF4-FFF2-40B4-BE49-F238E27FC236}">
                <a16:creationId xmlns:a16="http://schemas.microsoft.com/office/drawing/2014/main" id="{E46CC655-918A-A428-7B22-3EDCD8A41A65}"/>
              </a:ext>
            </a:extLst>
          </p:cNvPr>
          <p:cNvSpPr txBox="1"/>
          <p:nvPr/>
        </p:nvSpPr>
        <p:spPr>
          <a:xfrm>
            <a:off x="6096000" y="4743986"/>
            <a:ext cx="6168188"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Will go beyond the picture to make associations</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Are likely to talk about the “big picture”</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Are engaged by imagination</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Anticipate the future</a:t>
            </a:r>
          </a:p>
        </p:txBody>
      </p:sp>
      <p:pic>
        <p:nvPicPr>
          <p:cNvPr id="6" name="Picture 5" descr="A hand holding a magnifying glass with a yellow flower&#10;&#10;AI-generated content may be incorrect.">
            <a:extLst>
              <a:ext uri="{FF2B5EF4-FFF2-40B4-BE49-F238E27FC236}">
                <a16:creationId xmlns:a16="http://schemas.microsoft.com/office/drawing/2014/main" id="{A38C113F-D9A4-7610-DBF9-E057C3D79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969" y="1869676"/>
            <a:ext cx="3904380" cy="2695322"/>
          </a:xfrm>
          <a:prstGeom prst="rect">
            <a:avLst/>
          </a:prstGeom>
          <a:ln>
            <a:noFill/>
          </a:ln>
          <a:effectLst>
            <a:outerShdw blurRad="292100" dist="139700" dir="2700000" algn="tl" rotWithShape="0">
              <a:srgbClr val="333333">
                <a:alpha val="65000"/>
              </a:srgbClr>
            </a:outerShdw>
          </a:effectLst>
        </p:spPr>
      </p:pic>
      <p:pic>
        <p:nvPicPr>
          <p:cNvPr id="7" name="Picture 6" descr="A person standing in a field of yellow flowers&#10;&#10;AI-generated content may be incorrect.">
            <a:extLst>
              <a:ext uri="{FF2B5EF4-FFF2-40B4-BE49-F238E27FC236}">
                <a16:creationId xmlns:a16="http://schemas.microsoft.com/office/drawing/2014/main" id="{46B4BD90-611F-110F-E029-D4335CC202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733" y="1869676"/>
            <a:ext cx="4104508" cy="269532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435868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89AAE-B657-52CA-7C8C-44A43154800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999B68-73C7-8905-4FD5-AFF01BCF4230}"/>
              </a:ext>
            </a:extLst>
          </p:cNvPr>
          <p:cNvSpPr>
            <a:spLocks noGrp="1"/>
          </p:cNvSpPr>
          <p:nvPr>
            <p:ph type="title"/>
          </p:nvPr>
        </p:nvSpPr>
        <p:spPr/>
        <p:txBody>
          <a:bodyPr/>
          <a:lstStyle/>
          <a:p>
            <a:r>
              <a:rPr lang="en-GB" dirty="0"/>
              <a:t>S–N: Self-Estimate</a:t>
            </a:r>
          </a:p>
        </p:txBody>
      </p:sp>
      <p:sp>
        <p:nvSpPr>
          <p:cNvPr id="8" name="Content Placeholder 7">
            <a:extLst>
              <a:ext uri="{FF2B5EF4-FFF2-40B4-BE49-F238E27FC236}">
                <a16:creationId xmlns:a16="http://schemas.microsoft.com/office/drawing/2014/main" id="{B6939626-48E2-F649-688C-2BF5A0587319}"/>
              </a:ext>
            </a:extLst>
          </p:cNvPr>
          <p:cNvSpPr>
            <a:spLocks noGrp="1"/>
          </p:cNvSpPr>
          <p:nvPr>
            <p:ph idx="1"/>
          </p:nvPr>
        </p:nvSpPr>
        <p:spPr>
          <a:xfrm>
            <a:off x="1168377" y="3488439"/>
            <a:ext cx="6692390" cy="1352502"/>
          </a:xfrm>
        </p:spPr>
        <p:txBody>
          <a:bodyPr/>
          <a:lstStyle/>
          <a:p>
            <a:pPr marL="358775" lvl="1" indent="-358775" fontAlgn="base">
              <a:lnSpc>
                <a:spcPts val="2600"/>
              </a:lnSpc>
              <a:spcBef>
                <a:spcPts val="600"/>
              </a:spcBef>
              <a:spcAft>
                <a:spcPct val="0"/>
              </a:spcAft>
              <a:buClr>
                <a:schemeClr val="tx1"/>
              </a:buClr>
              <a:tabLst>
                <a:tab pos="508013" algn="l"/>
              </a:tabLst>
              <a:defRPr/>
            </a:pPr>
            <a:r>
              <a:rPr lang="en-GB" sz="2000" dirty="0"/>
              <a:t>From your exploration of Sensing and Intuition, which seems to fit overall for you? Remember, we all use both—but which is your preference?</a:t>
            </a:r>
          </a:p>
          <a:p>
            <a:pPr marL="0" lvl="1" indent="0" fontAlgn="base">
              <a:lnSpc>
                <a:spcPts val="2600"/>
              </a:lnSpc>
              <a:spcBef>
                <a:spcPts val="600"/>
              </a:spcBef>
              <a:spcAft>
                <a:spcPct val="0"/>
              </a:spcAft>
              <a:buClr>
                <a:schemeClr val="tx1"/>
              </a:buClr>
              <a:buNone/>
              <a:tabLst>
                <a:tab pos="508013" algn="l"/>
              </a:tabLst>
              <a:defRPr/>
            </a:pPr>
            <a:endParaRPr lang="en-GB" sz="2000" dirty="0"/>
          </a:p>
        </p:txBody>
      </p:sp>
      <p:pic>
        <p:nvPicPr>
          <p:cNvPr id="11" name="Picture 10">
            <a:extLst>
              <a:ext uri="{FF2B5EF4-FFF2-40B4-BE49-F238E27FC236}">
                <a16:creationId xmlns:a16="http://schemas.microsoft.com/office/drawing/2014/main" id="{66E9B083-8BCD-8DF4-CF8F-710FDD64473E}"/>
              </a:ext>
            </a:extLst>
          </p:cNvPr>
          <p:cNvPicPr>
            <a:picLocks noChangeAspect="1"/>
          </p:cNvPicPr>
          <p:nvPr/>
        </p:nvPicPr>
        <p:blipFill>
          <a:blip r:embed="rId4">
            <a:extLst>
              <a:ext uri="{28A0092B-C50C-407E-A947-70E740481C1C}">
                <a14:useLocalDpi xmlns:a14="http://schemas.microsoft.com/office/drawing/2010/main" val="0"/>
              </a:ext>
            </a:extLst>
          </a:blip>
          <a:srcRect l="7659" r="7659"/>
          <a:stretch/>
        </p:blipFill>
        <p:spPr>
          <a:xfrm>
            <a:off x="2597944" y="1805362"/>
            <a:ext cx="1558114" cy="1839961"/>
          </a:xfrm>
          <a:prstGeom prst="rect">
            <a:avLst/>
          </a:prstGeom>
        </p:spPr>
      </p:pic>
      <p:pic>
        <p:nvPicPr>
          <p:cNvPr id="12" name="Picture 11">
            <a:extLst>
              <a:ext uri="{FF2B5EF4-FFF2-40B4-BE49-F238E27FC236}">
                <a16:creationId xmlns:a16="http://schemas.microsoft.com/office/drawing/2014/main" id="{A962C845-6A27-41AA-7E03-EA35F3A23062}"/>
              </a:ext>
            </a:extLst>
          </p:cNvPr>
          <p:cNvPicPr>
            <a:picLocks noChangeAspect="1"/>
          </p:cNvPicPr>
          <p:nvPr/>
        </p:nvPicPr>
        <p:blipFill>
          <a:blip r:embed="rId5">
            <a:extLst>
              <a:ext uri="{28A0092B-C50C-407E-A947-70E740481C1C}">
                <a14:useLocalDpi xmlns:a14="http://schemas.microsoft.com/office/drawing/2010/main" val="0"/>
              </a:ext>
            </a:extLst>
          </a:blip>
          <a:srcRect l="16686" r="16686"/>
          <a:stretch/>
        </p:blipFill>
        <p:spPr>
          <a:xfrm>
            <a:off x="4870074" y="1805363"/>
            <a:ext cx="1225926" cy="1839961"/>
          </a:xfrm>
          <a:prstGeom prst="rect">
            <a:avLst/>
          </a:prstGeom>
        </p:spPr>
      </p:pic>
      <p:pic>
        <p:nvPicPr>
          <p:cNvPr id="2" name="Picture Placeholder 14" descr="A close-up of a book cover&#10;&#10;AI-generated content may be incorrect.">
            <a:extLst>
              <a:ext uri="{FF2B5EF4-FFF2-40B4-BE49-F238E27FC236}">
                <a16:creationId xmlns:a16="http://schemas.microsoft.com/office/drawing/2014/main" id="{0DD6A6BD-E702-7F91-3B8A-66A086927229}"/>
              </a:ext>
            </a:extLst>
          </p:cNvPr>
          <p:cNvPicPr>
            <a:picLocks noChangeAspect="1"/>
          </p:cNvPicPr>
          <p:nvPr/>
        </p:nvPicPr>
        <p:blipFill>
          <a:blip r:embed="rId6">
            <a:extLst>
              <a:ext uri="{28A0092B-C50C-407E-A947-70E740481C1C}">
                <a14:useLocalDpi xmlns:a14="http://schemas.microsoft.com/office/drawing/2010/main" val="0"/>
              </a:ext>
            </a:extLst>
          </a:blip>
          <a:srcRect t="2303" b="2303"/>
          <a:stretch>
            <a:fillRect/>
          </a:stretch>
        </p:blipFill>
        <p:spPr>
          <a:xfrm rot="220905">
            <a:off x="8798259" y="3474606"/>
            <a:ext cx="1433716" cy="205151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4CC13373-E266-D3AC-7B82-5248DD88E8CE}"/>
              </a:ext>
            </a:extLst>
          </p:cNvPr>
          <p:cNvSpPr txBox="1"/>
          <p:nvPr/>
        </p:nvSpPr>
        <p:spPr>
          <a:xfrm>
            <a:off x="5824498" y="5642170"/>
            <a:ext cx="5397608" cy="646331"/>
          </a:xfrm>
          <a:prstGeom prst="rect">
            <a:avLst/>
          </a:prstGeom>
          <a:noFill/>
        </p:spPr>
        <p:txBody>
          <a:bodyPr wrap="square">
            <a:spAutoFit/>
          </a:bodyPr>
          <a:lstStyle/>
          <a:p>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Make a note of your self-estimate in the Exploring Your Myers-Briggs</a:t>
            </a:r>
            <a:r>
              <a:rPr lang="en-GB" sz="1800" i="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 Type Workbook, page 17</a:t>
            </a:r>
            <a:endPar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55534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5342F3-FB31-A918-A980-8A2A8F063499}"/>
              </a:ext>
            </a:extLst>
          </p:cNvPr>
          <p:cNvSpPr>
            <a:spLocks noGrp="1"/>
          </p:cNvSpPr>
          <p:nvPr>
            <p:ph type="title"/>
          </p:nvPr>
        </p:nvSpPr>
        <p:spPr>
          <a:xfrm>
            <a:off x="657442" y="770426"/>
            <a:ext cx="10877115" cy="980098"/>
          </a:xfrm>
        </p:spPr>
        <p:txBody>
          <a:bodyPr/>
          <a:lstStyle/>
          <a:p>
            <a:r>
              <a:rPr lang="en-GB" dirty="0"/>
              <a:t>Group Feedback PowerPoint Download</a:t>
            </a:r>
          </a:p>
        </p:txBody>
      </p:sp>
      <p:sp>
        <p:nvSpPr>
          <p:cNvPr id="5" name="Content Placeholder 4">
            <a:extLst>
              <a:ext uri="{FF2B5EF4-FFF2-40B4-BE49-F238E27FC236}">
                <a16:creationId xmlns:a16="http://schemas.microsoft.com/office/drawing/2014/main" id="{8611DAA3-5F25-CFC5-EB91-C45703D29B68}"/>
              </a:ext>
            </a:extLst>
          </p:cNvPr>
          <p:cNvSpPr>
            <a:spLocks noGrp="1"/>
          </p:cNvSpPr>
          <p:nvPr>
            <p:ph idx="1"/>
          </p:nvPr>
        </p:nvSpPr>
        <p:spPr>
          <a:xfrm>
            <a:off x="1203724" y="1872762"/>
            <a:ext cx="8804980" cy="4214812"/>
          </a:xfrm>
        </p:spPr>
        <p:txBody>
          <a:bodyPr/>
          <a:lstStyle/>
          <a:p>
            <a:pPr marL="358775" lvl="1" indent="-358775">
              <a:lnSpc>
                <a:spcPts val="2600"/>
              </a:lnSpc>
              <a:spcBef>
                <a:spcPts val="600"/>
              </a:spcBef>
              <a:buClr>
                <a:schemeClr val="tx1"/>
              </a:buClr>
              <a:buSzPct val="120000"/>
              <a:buFont typeface="Arial" panose="020B0604020202020204" pitchFamily="34" charset="0"/>
              <a:buChar char="•"/>
            </a:pPr>
            <a:r>
              <a:rPr lang="en-GB" sz="2000" kern="0" dirty="0"/>
              <a:t>MBTI</a:t>
            </a:r>
            <a:r>
              <a:rPr lang="en-GB" sz="2000" kern="0" baseline="30000" dirty="0">
                <a:latin typeface="Oranienbaum" panose="02000506080000020003" pitchFamily="2" charset="0"/>
              </a:rPr>
              <a:t>®</a:t>
            </a:r>
            <a:r>
              <a:rPr lang="en-GB" sz="2000" kern="0" dirty="0"/>
              <a:t> Certified Practitioners are advocates for ethical use. We trust you to use these slides accordingly. By using the slides, you agree to the </a:t>
            </a:r>
            <a:r>
              <a:rPr lang="en-GB" sz="2000" kern="0" dirty="0">
                <a:solidFill>
                  <a:schemeClr val="tx2"/>
                </a:solidFill>
                <a:hlinkClick r:id="rId4">
                  <a:extLst>
                    <a:ext uri="{A12FA001-AC4F-418D-AE19-62706E023703}">
                      <ahyp:hlinkClr xmlns:ahyp="http://schemas.microsoft.com/office/drawing/2018/hyperlinkcolor" val="tx"/>
                    </a:ext>
                  </a:extLst>
                </a:hlinkClick>
              </a:rPr>
              <a:t>Guidelines for the Ethical Use of Tests and Questionnaires</a:t>
            </a:r>
            <a:r>
              <a:rPr lang="en-GB" sz="2000" kern="0" dirty="0"/>
              <a:t>.</a:t>
            </a:r>
          </a:p>
          <a:p>
            <a:pPr marL="358775" lvl="1" indent="-358775">
              <a:lnSpc>
                <a:spcPts val="2600"/>
              </a:lnSpc>
              <a:spcBef>
                <a:spcPts val="600"/>
              </a:spcBef>
              <a:buClr>
                <a:schemeClr val="tx1"/>
              </a:buClr>
              <a:buSzPct val="120000"/>
              <a:buFont typeface="Arial" panose="020B0604020202020204" pitchFamily="34" charset="0"/>
              <a:buChar char="•"/>
            </a:pPr>
            <a:r>
              <a:rPr lang="en-GB" sz="2000" kern="0" dirty="0"/>
              <a:t>Please do not pass these slides to unqualified parties, including your workshop participants.</a:t>
            </a:r>
          </a:p>
          <a:p>
            <a:pPr marL="358775" lvl="1" indent="-358775">
              <a:lnSpc>
                <a:spcPts val="2600"/>
              </a:lnSpc>
              <a:spcBef>
                <a:spcPts val="600"/>
              </a:spcBef>
              <a:buClr>
                <a:schemeClr val="tx1"/>
              </a:buClr>
              <a:buSzPct val="120000"/>
              <a:buFont typeface="Arial" panose="020B0604020202020204" pitchFamily="34" charset="0"/>
              <a:buChar char="•"/>
            </a:pPr>
            <a:r>
              <a:rPr lang="en-GB" sz="2000" kern="0" dirty="0"/>
              <a:t>Please acknowledge The Myers-Briggs Company copyright:</a:t>
            </a:r>
          </a:p>
          <a:p>
            <a:pPr lvl="2">
              <a:lnSpc>
                <a:spcPts val="2600"/>
              </a:lnSpc>
              <a:spcBef>
                <a:spcPts val="600"/>
              </a:spcBef>
              <a:buClr>
                <a:schemeClr val="accent1"/>
              </a:buClr>
              <a:buSzPct val="100000"/>
              <a:buFont typeface="Arial" panose="020B0604020202020204" pitchFamily="34" charset="0"/>
              <a:buChar char="•"/>
            </a:pPr>
            <a:r>
              <a:rPr lang="en-GB" sz="2000" dirty="0"/>
              <a:t>The copyright and trademark statements on the slides must remain in place.</a:t>
            </a:r>
          </a:p>
          <a:p>
            <a:pPr lvl="2">
              <a:lnSpc>
                <a:spcPts val="2600"/>
              </a:lnSpc>
              <a:spcBef>
                <a:spcPts val="600"/>
              </a:spcBef>
              <a:buClr>
                <a:schemeClr val="accent1"/>
              </a:buClr>
              <a:buSzPct val="100000"/>
              <a:buFont typeface="Arial" panose="020B0604020202020204" pitchFamily="34" charset="0"/>
              <a:buChar char="•"/>
            </a:pPr>
            <a:r>
              <a:rPr lang="en-GB" sz="2000" dirty="0"/>
              <a:t>In any other materials, state, “Source: The Myers-Briggs Company. Reproduced with permission. Adapted by [your name].”</a:t>
            </a:r>
          </a:p>
          <a:p>
            <a:pPr marL="358775" lvl="1" indent="-358775">
              <a:lnSpc>
                <a:spcPts val="2600"/>
              </a:lnSpc>
              <a:spcBef>
                <a:spcPts val="600"/>
              </a:spcBef>
              <a:buClr>
                <a:schemeClr val="tx1"/>
              </a:buClr>
              <a:buSzPct val="120000"/>
              <a:buFont typeface="Arial" panose="020B0604020202020204" pitchFamily="34" charset="0"/>
              <a:buChar char="•"/>
            </a:pPr>
            <a:r>
              <a:rPr lang="en-GB" sz="2000" kern="0" dirty="0"/>
              <a:t>You may incorporate your own branding and bespoke content.</a:t>
            </a:r>
          </a:p>
          <a:p>
            <a:endParaRPr lang="en-GB" sz="1800" kern="0" dirty="0"/>
          </a:p>
        </p:txBody>
      </p:sp>
    </p:spTree>
    <p:custDataLst>
      <p:tags r:id="rId1"/>
    </p:custDataLst>
    <p:extLst>
      <p:ext uri="{BB962C8B-B14F-4D97-AF65-F5344CB8AC3E}">
        <p14:creationId xmlns:p14="http://schemas.microsoft.com/office/powerpoint/2010/main" val="2439148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DB9006-D344-3CBE-159F-6F37C2BA0883}"/>
              </a:ext>
            </a:extLst>
          </p:cNvPr>
          <p:cNvSpPr>
            <a:spLocks noGrp="1"/>
          </p:cNvSpPr>
          <p:nvPr>
            <p:ph type="title"/>
          </p:nvPr>
        </p:nvSpPr>
        <p:spPr>
          <a:xfrm>
            <a:off x="797442" y="892664"/>
            <a:ext cx="11004698" cy="980098"/>
          </a:xfrm>
        </p:spPr>
        <p:txBody>
          <a:bodyPr/>
          <a:lstStyle/>
          <a:p>
            <a:r>
              <a:rPr lang="en-GB" dirty="0"/>
              <a:t>S–N: How Do You Use Each Preference?</a:t>
            </a:r>
          </a:p>
        </p:txBody>
      </p:sp>
      <p:sp>
        <p:nvSpPr>
          <p:cNvPr id="6" name="Content Placeholder 5">
            <a:extLst>
              <a:ext uri="{FF2B5EF4-FFF2-40B4-BE49-F238E27FC236}">
                <a16:creationId xmlns:a16="http://schemas.microsoft.com/office/drawing/2014/main" id="{8E9F1828-A91E-9777-97CF-9EF3099A38E7}"/>
              </a:ext>
            </a:extLst>
          </p:cNvPr>
          <p:cNvSpPr>
            <a:spLocks noGrp="1"/>
          </p:cNvSpPr>
          <p:nvPr>
            <p:ph idx="1"/>
          </p:nvPr>
        </p:nvSpPr>
        <p:spPr/>
        <p:txBody>
          <a:bodyPr/>
          <a:lstStyle/>
          <a:p>
            <a:pPr marL="0" indent="0">
              <a:buNone/>
            </a:pPr>
            <a:r>
              <a:rPr lang="en-GB" sz="2000" dirty="0"/>
              <a:t>Where does your preference for Sensing or Intuition serve you well? When do you find you use the opposite preference?</a:t>
            </a:r>
          </a:p>
          <a:p>
            <a:pPr marL="0" indent="0">
              <a:buNone/>
            </a:pPr>
            <a:endParaRPr lang="en-GB" sz="2000" dirty="0"/>
          </a:p>
          <a:p>
            <a:pPr marL="0" indent="0">
              <a:buNone/>
            </a:pPr>
            <a:r>
              <a:rPr lang="en-GB" sz="2000" dirty="0"/>
              <a:t>How could you further develop your use of the preference:</a:t>
            </a:r>
          </a:p>
          <a:p>
            <a:r>
              <a:rPr lang="en-GB" sz="2000" dirty="0"/>
              <a:t>In relation to the purpose you chose earlier?</a:t>
            </a:r>
          </a:p>
          <a:p>
            <a:r>
              <a:rPr lang="en-GB" sz="2000" dirty="0"/>
              <a:t>In relation to leadership, change, or your communication style</a:t>
            </a:r>
          </a:p>
          <a:p>
            <a:pPr marL="0" indent="0">
              <a:buNone/>
            </a:pPr>
            <a:endParaRPr lang="en-GB" sz="2000" dirty="0"/>
          </a:p>
          <a:p>
            <a:pPr marL="0" marR="0" lvl="0" indent="0" algn="l" defTabSz="914400" rtl="0" eaLnBrk="1" fontAlgn="auto" latinLnBrk="0" hangingPunct="1">
              <a:lnSpc>
                <a:spcPts val="3000"/>
              </a:lnSpc>
              <a:spcBef>
                <a:spcPts val="1200"/>
              </a:spcBef>
              <a:spcAft>
                <a:spcPts val="0"/>
              </a:spcAft>
              <a:buClr>
                <a:srgbClr val="319998"/>
              </a:buClr>
              <a:buSzPct val="120000"/>
              <a:buFont typeface="Arial" panose="020B0604020202020204" pitchFamily="34" charset="0"/>
              <a:buNone/>
              <a:tabLst/>
              <a:defRPr/>
            </a:pPr>
            <a:r>
              <a:rPr kumimoji="0" lang="en-GB" sz="2000" b="0"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Make notes of what you learned in </a:t>
            </a:r>
            <a:r>
              <a:rPr kumimoji="0" lang="en-GB" sz="2000" b="0" i="1" u="none" strike="noStrike" kern="1200" cap="none" spc="0" normalizeH="0" baseline="0" noProof="0" dirty="0">
                <a:ln>
                  <a:noFill/>
                </a:ln>
                <a:solidFill>
                  <a:srgbClr val="0C4853"/>
                </a:solidFill>
                <a:effectLst/>
                <a:uLnTx/>
                <a:uFillTx/>
                <a:latin typeface="Open Sans" panose="020B0606030504020204" pitchFamily="34" charset="0"/>
                <a:ea typeface="Open Sans" panose="020B0606030504020204" pitchFamily="34" charset="0"/>
                <a:cs typeface="Open Sans" panose="020B0606030504020204" pitchFamily="34" charset="0"/>
              </a:rPr>
              <a:t>Exploring Your Myers-Briggs</a:t>
            </a:r>
            <a:r>
              <a:rPr kumimoji="0" lang="en-GB" sz="2000" b="0" i="1" u="none" strike="noStrike" kern="1200" cap="none" spc="0" normalizeH="0" baseline="30000" noProof="0" dirty="0">
                <a:ln>
                  <a:noFill/>
                </a:ln>
                <a:solidFill>
                  <a:srgbClr val="0C4853"/>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sz="2000" b="0" i="1" u="none" strike="noStrike" kern="1200" cap="none" spc="0" normalizeH="0" baseline="0" noProof="0" dirty="0">
                <a:ln>
                  <a:noFill/>
                </a:ln>
                <a:solidFill>
                  <a:srgbClr val="0C4853"/>
                </a:solidFill>
                <a:effectLst/>
                <a:uLnTx/>
                <a:uFillTx/>
                <a:latin typeface="Open Sans" panose="020B0606030504020204" pitchFamily="34" charset="0"/>
                <a:ea typeface="Open Sans" panose="020B0606030504020204" pitchFamily="34" charset="0"/>
                <a:cs typeface="Open Sans" panose="020B0606030504020204" pitchFamily="34" charset="0"/>
              </a:rPr>
              <a:t> Type Workbook, page 18</a:t>
            </a:r>
            <a:r>
              <a:rPr kumimoji="0" lang="en-GB" sz="2000" b="0"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t>
            </a:r>
          </a:p>
          <a:p>
            <a:endParaRPr lang="en-GB" sz="2000" dirty="0"/>
          </a:p>
        </p:txBody>
      </p:sp>
    </p:spTree>
    <p:custDataLst>
      <p:tags r:id="rId1"/>
    </p:custDataLst>
    <p:extLst>
      <p:ext uri="{BB962C8B-B14F-4D97-AF65-F5344CB8AC3E}">
        <p14:creationId xmlns:p14="http://schemas.microsoft.com/office/powerpoint/2010/main" val="3233781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C2FF0-90DD-4249-B718-D41038B56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C1947-E43D-0F20-DA5E-754740FC2604}"/>
              </a:ext>
            </a:extLst>
          </p:cNvPr>
          <p:cNvSpPr>
            <a:spLocks noGrp="1"/>
          </p:cNvSpPr>
          <p:nvPr>
            <p:ph type="title"/>
          </p:nvPr>
        </p:nvSpPr>
        <p:spPr>
          <a:xfrm>
            <a:off x="1106904" y="699026"/>
            <a:ext cx="10246896" cy="980098"/>
          </a:xfrm>
        </p:spPr>
        <p:txBody>
          <a:bodyPr/>
          <a:lstStyle/>
          <a:p>
            <a:r>
              <a:rPr lang="en-GB" dirty="0"/>
              <a:t>The Four Preference Pairs</a:t>
            </a:r>
          </a:p>
        </p:txBody>
      </p:sp>
      <p:sp>
        <p:nvSpPr>
          <p:cNvPr id="18" name="Rectangle: Beveled 17">
            <a:extLst>
              <a:ext uri="{FF2B5EF4-FFF2-40B4-BE49-F238E27FC236}">
                <a16:creationId xmlns:a16="http://schemas.microsoft.com/office/drawing/2014/main" id="{47AF86FE-B3BB-D3AD-A582-2C2B8F20C5AE}"/>
              </a:ext>
            </a:extLst>
          </p:cNvPr>
          <p:cNvSpPr/>
          <p:nvPr/>
        </p:nvSpPr>
        <p:spPr>
          <a:xfrm>
            <a:off x="2365052" y="1799623"/>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21" name="Rectangle: Beveled 20">
            <a:extLst>
              <a:ext uri="{FF2B5EF4-FFF2-40B4-BE49-F238E27FC236}">
                <a16:creationId xmlns:a16="http://schemas.microsoft.com/office/drawing/2014/main" id="{388026D7-B5B5-C207-FEFD-EC57496E7535}"/>
              </a:ext>
            </a:extLst>
          </p:cNvPr>
          <p:cNvSpPr/>
          <p:nvPr/>
        </p:nvSpPr>
        <p:spPr>
          <a:xfrm>
            <a:off x="8165660" y="1800192"/>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30" name="Text Placeholder 23">
            <a:extLst>
              <a:ext uri="{FF2B5EF4-FFF2-40B4-BE49-F238E27FC236}">
                <a16:creationId xmlns:a16="http://schemas.microsoft.com/office/drawing/2014/main" id="{91E413C0-32E5-2F77-5A01-2998DAA40DE5}"/>
              </a:ext>
            </a:extLst>
          </p:cNvPr>
          <p:cNvSpPr txBox="1">
            <a:spLocks/>
          </p:cNvSpPr>
          <p:nvPr/>
        </p:nvSpPr>
        <p:spPr>
          <a:xfrm>
            <a:off x="3370893" y="1986030"/>
            <a:ext cx="4703326" cy="557784"/>
          </a:xfrm>
          <a:prstGeom prst="rect">
            <a:avLst/>
          </a:prstGeom>
        </p:spPr>
        <p:txBody>
          <a:bodyPr vert="horz" lIns="91440" tIns="45720" rIns="91440" bIns="45720" rtlCol="0" anchor="ctr">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5223" indent="-315223" algn="ctr" defTabSz="905255">
              <a:lnSpc>
                <a:spcPts val="2600"/>
              </a:lnSpc>
              <a:spcBef>
                <a:spcPts val="600"/>
              </a:spcBef>
              <a:buNone/>
              <a:defRPr sz="1800"/>
            </a:pPr>
            <a:r>
              <a:rPr lang="en-US" sz="2000" b="1" dirty="0">
                <a:solidFill>
                  <a:srgbClr val="595959"/>
                </a:solidFill>
                <a:ea typeface="Calibri" pitchFamily="34" charset="0"/>
                <a:cs typeface="Times New Roman" pitchFamily="18" charset="0"/>
              </a:rPr>
              <a:t>How do you decide and </a:t>
            </a:r>
          </a:p>
          <a:p>
            <a:pPr marL="315223" indent="-315223" algn="ctr" defTabSz="905255">
              <a:lnSpc>
                <a:spcPts val="2600"/>
              </a:lnSpc>
              <a:spcBef>
                <a:spcPts val="600"/>
              </a:spcBef>
              <a:buNone/>
              <a:defRPr sz="1800"/>
            </a:pPr>
            <a:r>
              <a:rPr lang="en-US" sz="2000" b="1" dirty="0">
                <a:solidFill>
                  <a:srgbClr val="595959"/>
                </a:solidFill>
                <a:ea typeface="Calibri" pitchFamily="34" charset="0"/>
                <a:cs typeface="Times New Roman" pitchFamily="18" charset="0"/>
              </a:rPr>
              <a:t>come to conclusions?</a:t>
            </a:r>
          </a:p>
        </p:txBody>
      </p:sp>
      <p:sp>
        <p:nvSpPr>
          <p:cNvPr id="36" name="Rounded Rectangle 11">
            <a:extLst>
              <a:ext uri="{FF2B5EF4-FFF2-40B4-BE49-F238E27FC236}">
                <a16:creationId xmlns:a16="http://schemas.microsoft.com/office/drawing/2014/main" id="{32A4FF78-A422-292F-F4B4-E584B46DDE9C}"/>
              </a:ext>
            </a:extLst>
          </p:cNvPr>
          <p:cNvSpPr/>
          <p:nvPr/>
        </p:nvSpPr>
        <p:spPr bwMode="auto">
          <a:xfrm>
            <a:off x="2510282" y="1948438"/>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2"/>
                </a:solidFill>
                <a:latin typeface="Open Sans" panose="020B0606030504020204" pitchFamily="34" charset="0"/>
                <a:ea typeface="Open Sans" panose="020B0606030504020204" pitchFamily="34" charset="0"/>
                <a:cs typeface="Open Sans" panose="020B0606030504020204" pitchFamily="34" charset="0"/>
              </a:rPr>
              <a:t>T</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ounded Rectangle 11">
            <a:extLst>
              <a:ext uri="{FF2B5EF4-FFF2-40B4-BE49-F238E27FC236}">
                <a16:creationId xmlns:a16="http://schemas.microsoft.com/office/drawing/2014/main" id="{BEF055A7-5F2E-B66C-BC2D-3476188E45CB}"/>
              </a:ext>
            </a:extLst>
          </p:cNvPr>
          <p:cNvSpPr/>
          <p:nvPr/>
        </p:nvSpPr>
        <p:spPr bwMode="auto">
          <a:xfrm>
            <a:off x="8314115" y="1959373"/>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2"/>
                </a:solidFill>
                <a:latin typeface="Open Sans" panose="020B0606030504020204" pitchFamily="34" charset="0"/>
                <a:ea typeface="Open Sans" panose="020B0606030504020204" pitchFamily="34" charset="0"/>
                <a:cs typeface="Open Sans" panose="020B0606030504020204" pitchFamily="34" charset="0"/>
              </a:rPr>
              <a:t>F</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871E5B0-0D56-D79C-C78B-AB0D0259808B}"/>
              </a:ext>
            </a:extLst>
          </p:cNvPr>
          <p:cNvSpPr>
            <a:spLocks noGrp="1"/>
          </p:cNvSpPr>
          <p:nvPr>
            <p:ph sz="half" idx="1"/>
          </p:nvPr>
        </p:nvSpPr>
        <p:spPr>
          <a:xfrm>
            <a:off x="649501" y="5726314"/>
            <a:ext cx="4487983" cy="2674767"/>
          </a:xfrm>
        </p:spPr>
        <p:txBody>
          <a:bodyPr/>
          <a:lstStyle/>
          <a:p>
            <a:pPr marL="0" indent="0">
              <a:lnSpc>
                <a:spcPts val="2600"/>
              </a:lnSpc>
              <a:buNone/>
            </a:pPr>
            <a:r>
              <a:rPr lang="en-GB" sz="2000" dirty="0"/>
              <a:t>Makes decisions by stepping </a:t>
            </a:r>
            <a:r>
              <a:rPr lang="en-GB" sz="2000" b="1" dirty="0"/>
              <a:t>out</a:t>
            </a:r>
            <a:r>
              <a:rPr lang="en-GB" sz="2000" dirty="0"/>
              <a:t> of the problem to be </a:t>
            </a:r>
            <a:r>
              <a:rPr lang="en-GB" sz="2000" b="1" dirty="0"/>
              <a:t>objective</a:t>
            </a:r>
          </a:p>
        </p:txBody>
      </p:sp>
      <p:sp>
        <p:nvSpPr>
          <p:cNvPr id="4" name="Content Placeholder 3">
            <a:extLst>
              <a:ext uri="{FF2B5EF4-FFF2-40B4-BE49-F238E27FC236}">
                <a16:creationId xmlns:a16="http://schemas.microsoft.com/office/drawing/2014/main" id="{82300585-3011-1156-FEDC-97DCD4778E59}"/>
              </a:ext>
            </a:extLst>
          </p:cNvPr>
          <p:cNvSpPr txBox="1">
            <a:spLocks/>
          </p:cNvSpPr>
          <p:nvPr/>
        </p:nvSpPr>
        <p:spPr>
          <a:xfrm>
            <a:off x="6774200" y="5726314"/>
            <a:ext cx="5083632" cy="2584738"/>
          </a:xfrm>
          <a:prstGeom prst="rect">
            <a:avLst/>
          </a:prstGeom>
        </p:spPr>
        <p:txBody>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buFont typeface="Arial" panose="020B0604020202020204" pitchFamily="34" charset="0"/>
              <a:buNone/>
            </a:pPr>
            <a:r>
              <a:rPr lang="en-GB" sz="2000" dirty="0"/>
              <a:t>Makes decisions by stepping </a:t>
            </a:r>
            <a:r>
              <a:rPr lang="en-GB" sz="2000" b="1" dirty="0"/>
              <a:t>into</a:t>
            </a:r>
            <a:r>
              <a:rPr lang="en-GB" sz="2000" dirty="0"/>
              <a:t> the problem to be </a:t>
            </a:r>
            <a:r>
              <a:rPr lang="en-GB" sz="2000" b="1" dirty="0"/>
              <a:t>compassionate</a:t>
            </a:r>
            <a:endParaRPr lang="en-GB" dirty="0"/>
          </a:p>
        </p:txBody>
      </p:sp>
      <p:pic>
        <p:nvPicPr>
          <p:cNvPr id="8" name="Picture 7" descr="A person pointing at a chart on a whiteboard&#10;&#10;AI-generated content may be incorrect.">
            <a:extLst>
              <a:ext uri="{FF2B5EF4-FFF2-40B4-BE49-F238E27FC236}">
                <a16:creationId xmlns:a16="http://schemas.microsoft.com/office/drawing/2014/main" id="{6410F025-6D32-151D-7DD9-958CD3A44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39" y="2862838"/>
            <a:ext cx="4122506" cy="2747777"/>
          </a:xfrm>
          <a:prstGeom prst="rect">
            <a:avLst/>
          </a:prstGeom>
          <a:ln>
            <a:noFill/>
          </a:ln>
          <a:effectLst>
            <a:outerShdw blurRad="292100" dist="139700" dir="2700000" algn="tl" rotWithShape="0">
              <a:srgbClr val="333333">
                <a:alpha val="65000"/>
              </a:srgbClr>
            </a:outerShdw>
          </a:effectLst>
        </p:spPr>
      </p:pic>
      <p:pic>
        <p:nvPicPr>
          <p:cNvPr id="10" name="Picture 9" descr="A group of people sitting in a circle&#10;&#10;AI-generated content may be incorrect.">
            <a:extLst>
              <a:ext uri="{FF2B5EF4-FFF2-40B4-BE49-F238E27FC236}">
                <a16:creationId xmlns:a16="http://schemas.microsoft.com/office/drawing/2014/main" id="{7E27709C-3ED8-4062-4300-AF8BC421D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6408" y="2841731"/>
            <a:ext cx="4184984" cy="278998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7073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fade">
                                      <p:cBhvr>
                                        <p:cTn id="1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3B61A-29FB-01C6-64B0-316BC7FD344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A16C2AA-4571-4CAB-3B23-D1EEEDB21272}"/>
              </a:ext>
            </a:extLst>
          </p:cNvPr>
          <p:cNvSpPr>
            <a:spLocks noGrp="1"/>
          </p:cNvSpPr>
          <p:nvPr>
            <p:ph type="title"/>
          </p:nvPr>
        </p:nvSpPr>
        <p:spPr/>
        <p:txBody>
          <a:bodyPr/>
          <a:lstStyle/>
          <a:p>
            <a:r>
              <a:rPr lang="en-GB" dirty="0"/>
              <a:t>T–F: Characteristics</a:t>
            </a:r>
          </a:p>
        </p:txBody>
      </p:sp>
      <p:sp>
        <p:nvSpPr>
          <p:cNvPr id="8" name="Content Placeholder 7">
            <a:extLst>
              <a:ext uri="{FF2B5EF4-FFF2-40B4-BE49-F238E27FC236}">
                <a16:creationId xmlns:a16="http://schemas.microsoft.com/office/drawing/2014/main" id="{280933F0-425F-97E3-61AE-7EE219B18EF7}"/>
              </a:ext>
            </a:extLst>
          </p:cNvPr>
          <p:cNvSpPr>
            <a:spLocks noGrp="1"/>
          </p:cNvSpPr>
          <p:nvPr>
            <p:ph sz="half" idx="1"/>
          </p:nvPr>
        </p:nvSpPr>
        <p:spPr>
          <a:xfrm>
            <a:off x="574431" y="3429000"/>
            <a:ext cx="4917831" cy="2269999"/>
          </a:xfrm>
        </p:spPr>
        <p:txBody>
          <a:bodyPr/>
          <a:lstStyle/>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Apply logical reasoning </a:t>
            </a:r>
          </a:p>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Use cause-and-effect analysis</a:t>
            </a:r>
          </a:p>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Seek objective truth</a:t>
            </a:r>
            <a:endParaRPr lang="en-GB" sz="2000" b="1" kern="0" dirty="0">
              <a:solidFill>
                <a:srgbClr val="707070"/>
              </a:solidFill>
              <a:cs typeface="Helvetica" panose="020B0604020202020204" pitchFamily="34" charset="0"/>
            </a:endParaRPr>
          </a:p>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Decide using impersonal criteria</a:t>
            </a:r>
          </a:p>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Focus on tasks</a:t>
            </a:r>
            <a:endParaRPr lang="en-GB" sz="2000" b="1" kern="0" dirty="0">
              <a:solidFill>
                <a:srgbClr val="707070"/>
              </a:solidFill>
              <a:cs typeface="Helvetica" panose="020B0604020202020204" pitchFamily="34" charset="0"/>
            </a:endParaRPr>
          </a:p>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Provide a critique</a:t>
            </a:r>
            <a:endParaRPr lang="en-US" sz="2000" kern="0" dirty="0">
              <a:solidFill>
                <a:srgbClr val="707070"/>
              </a:solidFill>
              <a:cs typeface="Helvetica" panose="020B0604020202020204" pitchFamily="34" charset="0"/>
            </a:endParaRPr>
          </a:p>
        </p:txBody>
      </p:sp>
      <p:sp>
        <p:nvSpPr>
          <p:cNvPr id="9" name="Content Placeholder 8">
            <a:extLst>
              <a:ext uri="{FF2B5EF4-FFF2-40B4-BE49-F238E27FC236}">
                <a16:creationId xmlns:a16="http://schemas.microsoft.com/office/drawing/2014/main" id="{50BB8332-D4FA-B848-3E8E-5900EE71FDB0}"/>
              </a:ext>
            </a:extLst>
          </p:cNvPr>
          <p:cNvSpPr>
            <a:spLocks noGrp="1"/>
          </p:cNvSpPr>
          <p:nvPr>
            <p:ph sz="half" idx="2"/>
          </p:nvPr>
        </p:nvSpPr>
        <p:spPr>
          <a:xfrm>
            <a:off x="5832232" y="3429000"/>
            <a:ext cx="5181600" cy="2269999"/>
          </a:xfrm>
        </p:spPr>
        <p:txBody>
          <a:bodyPr vert="horz" lIns="91440" tIns="45720" rIns="91440" bIns="45720" rtlCol="0">
            <a:noAutofit/>
          </a:bodyPr>
          <a:lstStyle/>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Apply individual values</a:t>
            </a:r>
          </a:p>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Understand others’ viewpoints </a:t>
            </a:r>
          </a:p>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Seek harmony</a:t>
            </a:r>
          </a:p>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Decide by personal circumstances</a:t>
            </a:r>
          </a:p>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Focus on relationships</a:t>
            </a:r>
          </a:p>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Offer praise</a:t>
            </a:r>
          </a:p>
        </p:txBody>
      </p:sp>
      <p:pic>
        <p:nvPicPr>
          <p:cNvPr id="11" name="Picture 10">
            <a:extLst>
              <a:ext uri="{FF2B5EF4-FFF2-40B4-BE49-F238E27FC236}">
                <a16:creationId xmlns:a16="http://schemas.microsoft.com/office/drawing/2014/main" id="{15313A29-9A18-9C27-F005-0D19C55FAE1D}"/>
              </a:ext>
            </a:extLst>
          </p:cNvPr>
          <p:cNvPicPr>
            <a:picLocks noChangeAspect="1"/>
          </p:cNvPicPr>
          <p:nvPr/>
        </p:nvPicPr>
        <p:blipFill>
          <a:blip r:embed="rId4">
            <a:extLst>
              <a:ext uri="{28A0092B-C50C-407E-A947-70E740481C1C}">
                <a14:useLocalDpi xmlns:a14="http://schemas.microsoft.com/office/drawing/2010/main" val="0"/>
              </a:ext>
            </a:extLst>
          </a:blip>
          <a:srcRect l="7659" r="7659"/>
          <a:stretch/>
        </p:blipFill>
        <p:spPr>
          <a:xfrm>
            <a:off x="1517821" y="1406220"/>
            <a:ext cx="1885317" cy="2226353"/>
          </a:xfrm>
          <a:prstGeom prst="rect">
            <a:avLst/>
          </a:prstGeom>
        </p:spPr>
      </p:pic>
      <p:pic>
        <p:nvPicPr>
          <p:cNvPr id="12" name="Picture 11">
            <a:extLst>
              <a:ext uri="{FF2B5EF4-FFF2-40B4-BE49-F238E27FC236}">
                <a16:creationId xmlns:a16="http://schemas.microsoft.com/office/drawing/2014/main" id="{ED888EB8-2193-A1F9-D0B4-8222A93E5AD0}"/>
              </a:ext>
            </a:extLst>
          </p:cNvPr>
          <p:cNvPicPr>
            <a:picLocks noChangeAspect="1"/>
          </p:cNvPicPr>
          <p:nvPr/>
        </p:nvPicPr>
        <p:blipFill>
          <a:blip r:embed="rId5">
            <a:extLst>
              <a:ext uri="{28A0092B-C50C-407E-A947-70E740481C1C}">
                <a14:useLocalDpi xmlns:a14="http://schemas.microsoft.com/office/drawing/2010/main" val="0"/>
              </a:ext>
            </a:extLst>
          </a:blip>
          <a:srcRect l="16686" r="16686"/>
          <a:stretch/>
        </p:blipFill>
        <p:spPr>
          <a:xfrm>
            <a:off x="6892180" y="1406219"/>
            <a:ext cx="1483371" cy="2226353"/>
          </a:xfrm>
          <a:prstGeom prst="rect">
            <a:avLst/>
          </a:prstGeom>
        </p:spPr>
      </p:pic>
      <p:sp>
        <p:nvSpPr>
          <p:cNvPr id="13" name="TextBox 15">
            <a:extLst>
              <a:ext uri="{FF2B5EF4-FFF2-40B4-BE49-F238E27FC236}">
                <a16:creationId xmlns:a16="http://schemas.microsoft.com/office/drawing/2014/main" id="{7665BFA3-5E31-90BF-E071-42501CB55E7A}"/>
              </a:ext>
            </a:extLst>
          </p:cNvPr>
          <p:cNvSpPr txBox="1">
            <a:spLocks noChangeArrowheads="1"/>
          </p:cNvSpPr>
          <p:nvPr/>
        </p:nvSpPr>
        <p:spPr bwMode="auto">
          <a:xfrm>
            <a:off x="1517821" y="5811919"/>
            <a:ext cx="9156357" cy="584775"/>
          </a:xfrm>
          <a:prstGeom prst="rect">
            <a:avLst/>
          </a:prstGeom>
          <a:solidFill>
            <a:schemeClr val="tx1"/>
          </a:solidFill>
          <a:ln w="9525">
            <a:noFill/>
            <a:miter lim="800000"/>
            <a:headEnd/>
            <a:tailEnd/>
          </a:ln>
        </p:spPr>
        <p:txBody>
          <a:bodyPr wrap="square">
            <a:spAutoFit/>
          </a:bodyPr>
          <a:lstStyle/>
          <a:p>
            <a:pPr algn="ctr">
              <a:defRPr/>
            </a:pPr>
            <a:r>
              <a:rPr lang="en-GB" sz="1600" b="1" dirty="0">
                <a:solidFill>
                  <a:schemeClr val="bg1"/>
                </a:solidFill>
                <a:latin typeface="Open Sans" panose="020B0606030504020204" pitchFamily="34" charset="0"/>
                <a:cs typeface="Helvetica" panose="020B0604020202020204" pitchFamily="34" charset="0"/>
              </a:rPr>
              <a:t>Remember, people who prefer Thinking can “feel,” and people who prefer Feeling can “think.”</a:t>
            </a:r>
          </a:p>
        </p:txBody>
      </p:sp>
    </p:spTree>
    <p:custDataLst>
      <p:tags r:id="rId1"/>
    </p:custDataLst>
    <p:extLst>
      <p:ext uri="{BB962C8B-B14F-4D97-AF65-F5344CB8AC3E}">
        <p14:creationId xmlns:p14="http://schemas.microsoft.com/office/powerpoint/2010/main" val="303201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fade">
                                      <p:cBhvr>
                                        <p:cTn id="47" dur="500"/>
                                        <p:tgtEl>
                                          <p:spTgt spid="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3" end="3"/>
                                            </p:txEl>
                                          </p:spTgt>
                                        </p:tgtEl>
                                        <p:attrNameLst>
                                          <p:attrName>style.visibility</p:attrName>
                                        </p:attrNameLst>
                                      </p:cBhvr>
                                      <p:to>
                                        <p:strVal val="visible"/>
                                      </p:to>
                                    </p:set>
                                    <p:animEffect transition="in" filter="fade">
                                      <p:cBhvr>
                                        <p:cTn id="52" dur="500"/>
                                        <p:tgtEl>
                                          <p:spTgt spid="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4" end="4"/>
                                            </p:txEl>
                                          </p:spTgt>
                                        </p:tgtEl>
                                        <p:attrNameLst>
                                          <p:attrName>style.visibility</p:attrName>
                                        </p:attrNameLst>
                                      </p:cBhvr>
                                      <p:to>
                                        <p:strVal val="visible"/>
                                      </p:to>
                                    </p:set>
                                    <p:animEffect transition="in" filter="fade">
                                      <p:cBhvr>
                                        <p:cTn id="57" dur="500"/>
                                        <p:tgtEl>
                                          <p:spTgt spid="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xEl>
                                              <p:pRg st="5" end="5"/>
                                            </p:txEl>
                                          </p:spTgt>
                                        </p:tgtEl>
                                        <p:attrNameLst>
                                          <p:attrName>style.visibility</p:attrName>
                                        </p:attrNameLst>
                                      </p:cBhvr>
                                      <p:to>
                                        <p:strVal val="visible"/>
                                      </p:to>
                                    </p:set>
                                    <p:animEffect transition="in" filter="fade">
                                      <p:cBhvr>
                                        <p:cTn id="62" dur="500"/>
                                        <p:tgtEl>
                                          <p:spTgt spid="9">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AB4E-D13E-DC45-9288-31D1661FF567}"/>
              </a:ext>
            </a:extLst>
          </p:cNvPr>
          <p:cNvSpPr>
            <a:spLocks noGrp="1"/>
          </p:cNvSpPr>
          <p:nvPr>
            <p:ph type="title"/>
          </p:nvPr>
        </p:nvSpPr>
        <p:spPr>
          <a:xfrm>
            <a:off x="1101969" y="790575"/>
            <a:ext cx="10989768" cy="900113"/>
          </a:xfrm>
        </p:spPr>
        <p:txBody>
          <a:bodyPr/>
          <a:lstStyle/>
          <a:p>
            <a:r>
              <a:rPr lang="en-GB" sz="4000" dirty="0"/>
              <a:t>T–F: Recognition and Appreciation </a:t>
            </a:r>
          </a:p>
        </p:txBody>
      </p:sp>
      <p:sp>
        <p:nvSpPr>
          <p:cNvPr id="3" name="Content Placeholder 2">
            <a:extLst>
              <a:ext uri="{FF2B5EF4-FFF2-40B4-BE49-F238E27FC236}">
                <a16:creationId xmlns:a16="http://schemas.microsoft.com/office/drawing/2014/main" id="{3ABBA236-D19F-C82B-F577-4C5D42ED58FB}"/>
              </a:ext>
            </a:extLst>
          </p:cNvPr>
          <p:cNvSpPr>
            <a:spLocks noGrp="1"/>
          </p:cNvSpPr>
          <p:nvPr>
            <p:ph sz="half" idx="1"/>
          </p:nvPr>
        </p:nvSpPr>
        <p:spPr>
          <a:xfrm>
            <a:off x="1101968" y="1881061"/>
            <a:ext cx="10340064" cy="4351338"/>
          </a:xfrm>
        </p:spPr>
        <p:txBody>
          <a:bodyPr/>
          <a:lstStyle/>
          <a:p>
            <a:pPr>
              <a:lnSpc>
                <a:spcPts val="2600"/>
              </a:lnSpc>
            </a:pPr>
            <a:r>
              <a:rPr lang="en-GB" sz="2000" dirty="0"/>
              <a:t>What do you like to be appreciated or recognized for?</a:t>
            </a:r>
          </a:p>
          <a:p>
            <a:pPr>
              <a:lnSpc>
                <a:spcPts val="2600"/>
              </a:lnSpc>
            </a:pPr>
            <a:r>
              <a:rPr lang="en-GB" sz="2000" dirty="0"/>
              <a:t>How do you like to be appreciated or recognized? Include when and by whom.</a:t>
            </a:r>
          </a:p>
          <a:p>
            <a:pPr>
              <a:lnSpc>
                <a:spcPts val="2600"/>
              </a:lnSpc>
            </a:pPr>
            <a:r>
              <a:rPr lang="en-GB" sz="2000" dirty="0"/>
              <a:t>How do you respond if you are not recognized or appreciated in this way?</a:t>
            </a:r>
          </a:p>
          <a:p>
            <a:pPr>
              <a:lnSpc>
                <a:spcPts val="2600"/>
              </a:lnSpc>
            </a:pPr>
            <a:endParaRPr lang="en-GB" sz="2000" dirty="0"/>
          </a:p>
          <a:p>
            <a:pPr>
              <a:lnSpc>
                <a:spcPts val="2600"/>
              </a:lnSpc>
            </a:pPr>
            <a:r>
              <a:rPr lang="en-GB" sz="2000" dirty="0"/>
              <a:t>You will have </a:t>
            </a:r>
            <a:r>
              <a:rPr lang="en-GB" sz="2000" b="1" dirty="0">
                <a:solidFill>
                  <a:schemeClr val="bg2"/>
                </a:solidFill>
              </a:rPr>
              <a:t>10 minutes </a:t>
            </a:r>
            <a:r>
              <a:rPr lang="en-GB" sz="2000" dirty="0"/>
              <a:t>for your discussion. Be prepared to share your responses with the wider group.</a:t>
            </a:r>
          </a:p>
          <a:p>
            <a:pPr>
              <a:lnSpc>
                <a:spcPts val="2600"/>
              </a:lnSpc>
            </a:pPr>
            <a:endParaRPr lang="en-GB" sz="2000" dirty="0"/>
          </a:p>
          <a:p>
            <a:pPr>
              <a:lnSpc>
                <a:spcPts val="2600"/>
              </a:lnSpc>
            </a:pPr>
            <a:endParaRPr lang="en-GB" sz="2000" dirty="0"/>
          </a:p>
        </p:txBody>
      </p:sp>
    </p:spTree>
    <p:custDataLst>
      <p:tags r:id="rId1"/>
    </p:custDataLst>
    <p:extLst>
      <p:ext uri="{BB962C8B-B14F-4D97-AF65-F5344CB8AC3E}">
        <p14:creationId xmlns:p14="http://schemas.microsoft.com/office/powerpoint/2010/main" val="565371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0F74-BE07-AE9E-9AAE-75E75C461A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0C350-DE40-6EFA-FC8B-5662C1170054}"/>
              </a:ext>
            </a:extLst>
          </p:cNvPr>
          <p:cNvSpPr>
            <a:spLocks noGrp="1"/>
          </p:cNvSpPr>
          <p:nvPr>
            <p:ph type="title"/>
          </p:nvPr>
        </p:nvSpPr>
        <p:spPr>
          <a:xfrm>
            <a:off x="1106904" y="892664"/>
            <a:ext cx="12091738" cy="980098"/>
          </a:xfrm>
        </p:spPr>
        <p:txBody>
          <a:bodyPr/>
          <a:lstStyle/>
          <a:p>
            <a:r>
              <a:rPr lang="en-GB" dirty="0"/>
              <a:t>T–F: Recognition and Appreciation</a:t>
            </a:r>
          </a:p>
        </p:txBody>
      </p:sp>
      <p:sp>
        <p:nvSpPr>
          <p:cNvPr id="3" name="TextBox 2">
            <a:extLst>
              <a:ext uri="{FF2B5EF4-FFF2-40B4-BE49-F238E27FC236}">
                <a16:creationId xmlns:a16="http://schemas.microsoft.com/office/drawing/2014/main" id="{0923D428-A309-4309-605B-0C0A48E62F39}"/>
              </a:ext>
            </a:extLst>
          </p:cNvPr>
          <p:cNvSpPr txBox="1"/>
          <p:nvPr/>
        </p:nvSpPr>
        <p:spPr>
          <a:xfrm>
            <a:off x="601579" y="4334912"/>
            <a:ext cx="5053264"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Like to be recognized for a job well done</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Want recognition at the end of a project or when you have excelled</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Like recognition from someone qualified to judge your performance</a:t>
            </a:r>
          </a:p>
        </p:txBody>
      </p:sp>
      <p:sp>
        <p:nvSpPr>
          <p:cNvPr id="4" name="TextBox 3">
            <a:extLst>
              <a:ext uri="{FF2B5EF4-FFF2-40B4-BE49-F238E27FC236}">
                <a16:creationId xmlns:a16="http://schemas.microsoft.com/office/drawing/2014/main" id="{6EC3234E-F406-CCC8-49EF-7965591DB5CA}"/>
              </a:ext>
            </a:extLst>
          </p:cNvPr>
          <p:cNvSpPr txBox="1"/>
          <p:nvPr/>
        </p:nvSpPr>
        <p:spPr>
          <a:xfrm>
            <a:off x="6096000" y="4334912"/>
            <a:ext cx="5494421"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Like to be appreciated for personal contribution and effort</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Want to feel valued and appreciated during a project</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Like appreciation from those you have made a difference to</a:t>
            </a:r>
          </a:p>
        </p:txBody>
      </p:sp>
      <p:pic>
        <p:nvPicPr>
          <p:cNvPr id="6" name="Picture 5" descr="A group of people clapping hands&#10;&#10;AI-generated content may be incorrect.">
            <a:extLst>
              <a:ext uri="{FF2B5EF4-FFF2-40B4-BE49-F238E27FC236}">
                <a16:creationId xmlns:a16="http://schemas.microsoft.com/office/drawing/2014/main" id="{E1FC180F-50FB-C924-ECF7-2395BB461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119" y="1872762"/>
            <a:ext cx="3511276" cy="2341994"/>
          </a:xfrm>
          <a:prstGeom prst="rect">
            <a:avLst/>
          </a:prstGeom>
          <a:ln>
            <a:noFill/>
          </a:ln>
          <a:effectLst>
            <a:outerShdw blurRad="292100" dist="139700" dir="2700000" algn="tl" rotWithShape="0">
              <a:srgbClr val="333333">
                <a:alpha val="65000"/>
              </a:srgbClr>
            </a:outerShdw>
          </a:effectLst>
        </p:spPr>
      </p:pic>
      <p:pic>
        <p:nvPicPr>
          <p:cNvPr id="9" name="Picture 8" descr="A group of people clapping at a podium&#10;&#10;AI-generated content may be incorrect.">
            <a:extLst>
              <a:ext uri="{FF2B5EF4-FFF2-40B4-BE49-F238E27FC236}">
                <a16:creationId xmlns:a16="http://schemas.microsoft.com/office/drawing/2014/main" id="{2746D9FA-76FA-5530-2840-873C01CF67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250" y="1694809"/>
            <a:ext cx="3779921" cy="251994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08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5B50-7F48-C6A8-676B-5E8E3FD67659}"/>
              </a:ext>
            </a:extLst>
          </p:cNvPr>
          <p:cNvSpPr>
            <a:spLocks noGrp="1"/>
          </p:cNvSpPr>
          <p:nvPr>
            <p:ph type="title"/>
          </p:nvPr>
        </p:nvSpPr>
        <p:spPr/>
        <p:txBody>
          <a:bodyPr/>
          <a:lstStyle/>
          <a:p>
            <a:r>
              <a:rPr lang="en-GB" dirty="0"/>
              <a:t>T–F: Self-Estimate</a:t>
            </a:r>
          </a:p>
        </p:txBody>
      </p:sp>
      <p:sp>
        <p:nvSpPr>
          <p:cNvPr id="3" name="Content Placeholder 2">
            <a:extLst>
              <a:ext uri="{FF2B5EF4-FFF2-40B4-BE49-F238E27FC236}">
                <a16:creationId xmlns:a16="http://schemas.microsoft.com/office/drawing/2014/main" id="{F57AE60D-7076-8F3F-2F62-5EBFEF4F9A12}"/>
              </a:ext>
            </a:extLst>
          </p:cNvPr>
          <p:cNvSpPr>
            <a:spLocks noGrp="1"/>
          </p:cNvSpPr>
          <p:nvPr>
            <p:ph idx="1"/>
          </p:nvPr>
        </p:nvSpPr>
        <p:spPr>
          <a:xfrm>
            <a:off x="1106904" y="3668549"/>
            <a:ext cx="6354293" cy="2577846"/>
          </a:xfrm>
        </p:spPr>
        <p:txBody>
          <a:bodyPr/>
          <a:lstStyle/>
          <a:p>
            <a:pPr>
              <a:lnSpc>
                <a:spcPts val="2600"/>
              </a:lnSpc>
            </a:pPr>
            <a:r>
              <a:rPr lang="en-GB" sz="2000" dirty="0"/>
              <a:t>From your exploration of Thinking and Feeling, which seems to fit overall for you? Remember, we all use both—but which is your preference?</a:t>
            </a:r>
          </a:p>
          <a:p>
            <a:pPr marL="0" indent="0">
              <a:lnSpc>
                <a:spcPts val="2600"/>
              </a:lnSpc>
              <a:buNone/>
            </a:pPr>
            <a:endParaRPr lang="en-GB" sz="2000" dirty="0"/>
          </a:p>
        </p:txBody>
      </p:sp>
      <p:pic>
        <p:nvPicPr>
          <p:cNvPr id="4" name="Picture 3">
            <a:extLst>
              <a:ext uri="{FF2B5EF4-FFF2-40B4-BE49-F238E27FC236}">
                <a16:creationId xmlns:a16="http://schemas.microsoft.com/office/drawing/2014/main" id="{09AB8A09-5AAF-7162-5F34-5900EB049700}"/>
              </a:ext>
            </a:extLst>
          </p:cNvPr>
          <p:cNvPicPr>
            <a:picLocks noChangeAspect="1"/>
          </p:cNvPicPr>
          <p:nvPr/>
        </p:nvPicPr>
        <p:blipFill>
          <a:blip r:embed="rId4">
            <a:extLst>
              <a:ext uri="{28A0092B-C50C-407E-A947-70E740481C1C}">
                <a14:useLocalDpi xmlns:a14="http://schemas.microsoft.com/office/drawing/2010/main" val="0"/>
              </a:ext>
            </a:extLst>
          </a:blip>
          <a:srcRect l="7659" r="7659"/>
          <a:stretch/>
        </p:blipFill>
        <p:spPr>
          <a:xfrm>
            <a:off x="2034318" y="1735928"/>
            <a:ext cx="1713925" cy="2023957"/>
          </a:xfrm>
          <a:prstGeom prst="rect">
            <a:avLst/>
          </a:prstGeom>
        </p:spPr>
      </p:pic>
      <p:pic>
        <p:nvPicPr>
          <p:cNvPr id="5" name="Picture 4">
            <a:extLst>
              <a:ext uri="{FF2B5EF4-FFF2-40B4-BE49-F238E27FC236}">
                <a16:creationId xmlns:a16="http://schemas.microsoft.com/office/drawing/2014/main" id="{9F3F0944-1022-0DDF-0688-D5739AB164CE}"/>
              </a:ext>
            </a:extLst>
          </p:cNvPr>
          <p:cNvPicPr>
            <a:picLocks noChangeAspect="1"/>
          </p:cNvPicPr>
          <p:nvPr/>
        </p:nvPicPr>
        <p:blipFill>
          <a:blip r:embed="rId5">
            <a:extLst>
              <a:ext uri="{28A0092B-C50C-407E-A947-70E740481C1C}">
                <a14:useLocalDpi xmlns:a14="http://schemas.microsoft.com/office/drawing/2010/main" val="0"/>
              </a:ext>
            </a:extLst>
          </a:blip>
          <a:srcRect l="16686" r="16686"/>
          <a:stretch/>
        </p:blipFill>
        <p:spPr>
          <a:xfrm>
            <a:off x="4820976" y="1781427"/>
            <a:ext cx="1348519" cy="2023957"/>
          </a:xfrm>
          <a:prstGeom prst="rect">
            <a:avLst/>
          </a:prstGeom>
        </p:spPr>
      </p:pic>
      <p:pic>
        <p:nvPicPr>
          <p:cNvPr id="6" name="Picture Placeholder 14" descr="A close-up of a book cover&#10;&#10;AI-generated content may be incorrect.">
            <a:extLst>
              <a:ext uri="{FF2B5EF4-FFF2-40B4-BE49-F238E27FC236}">
                <a16:creationId xmlns:a16="http://schemas.microsoft.com/office/drawing/2014/main" id="{7EF1B794-4DD1-2D14-73D4-0448EF17D548}"/>
              </a:ext>
            </a:extLst>
          </p:cNvPr>
          <p:cNvPicPr>
            <a:picLocks noChangeAspect="1"/>
          </p:cNvPicPr>
          <p:nvPr/>
        </p:nvPicPr>
        <p:blipFill>
          <a:blip r:embed="rId6">
            <a:extLst>
              <a:ext uri="{28A0092B-C50C-407E-A947-70E740481C1C}">
                <a14:useLocalDpi xmlns:a14="http://schemas.microsoft.com/office/drawing/2010/main" val="0"/>
              </a:ext>
            </a:extLst>
          </a:blip>
          <a:srcRect t="2303" b="2303"/>
          <a:stretch>
            <a:fillRect/>
          </a:stretch>
        </p:blipFill>
        <p:spPr>
          <a:xfrm rot="220905">
            <a:off x="8798259" y="3474606"/>
            <a:ext cx="1433716" cy="205151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1C5496C-769E-838B-F077-C330C9A8E375}"/>
              </a:ext>
            </a:extLst>
          </p:cNvPr>
          <p:cNvSpPr txBox="1"/>
          <p:nvPr/>
        </p:nvSpPr>
        <p:spPr>
          <a:xfrm>
            <a:off x="5824498" y="5642170"/>
            <a:ext cx="5397608" cy="646331"/>
          </a:xfrm>
          <a:prstGeom prst="rect">
            <a:avLst/>
          </a:prstGeom>
          <a:noFill/>
        </p:spPr>
        <p:txBody>
          <a:bodyPr wrap="square">
            <a:spAutoFit/>
          </a:bodyPr>
          <a:lstStyle/>
          <a:p>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Make a note of your self-estimate in the Exploring Your Myers-Briggs</a:t>
            </a:r>
            <a:r>
              <a:rPr lang="en-GB" sz="1800" i="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 Type Workbook, page 23</a:t>
            </a:r>
            <a:endPar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29666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6431-5A26-1AAC-8DF1-10DD9FD15F0C}"/>
              </a:ext>
            </a:extLst>
          </p:cNvPr>
          <p:cNvSpPr>
            <a:spLocks noGrp="1"/>
          </p:cNvSpPr>
          <p:nvPr>
            <p:ph type="title"/>
          </p:nvPr>
        </p:nvSpPr>
        <p:spPr/>
        <p:txBody>
          <a:bodyPr/>
          <a:lstStyle/>
          <a:p>
            <a:r>
              <a:rPr lang="en-GB" sz="4000" dirty="0"/>
              <a:t>T–F: How Do You Use Each Preference?</a:t>
            </a:r>
          </a:p>
        </p:txBody>
      </p:sp>
      <p:sp>
        <p:nvSpPr>
          <p:cNvPr id="3" name="Content Placeholder 2">
            <a:extLst>
              <a:ext uri="{FF2B5EF4-FFF2-40B4-BE49-F238E27FC236}">
                <a16:creationId xmlns:a16="http://schemas.microsoft.com/office/drawing/2014/main" id="{2E9DBC8C-D57D-5C3D-19AC-8099C375A5E2}"/>
              </a:ext>
            </a:extLst>
          </p:cNvPr>
          <p:cNvSpPr>
            <a:spLocks noGrp="1"/>
          </p:cNvSpPr>
          <p:nvPr>
            <p:ph idx="1"/>
          </p:nvPr>
        </p:nvSpPr>
        <p:spPr/>
        <p:txBody>
          <a:bodyPr/>
          <a:lstStyle/>
          <a:p>
            <a:pPr marL="0" indent="0">
              <a:lnSpc>
                <a:spcPts val="2600"/>
              </a:lnSpc>
              <a:buNone/>
            </a:pPr>
            <a:r>
              <a:rPr lang="en-GB" sz="2000" dirty="0"/>
              <a:t>Where does your preference for Thinking or Feeling serve you well? When do you find you use the opposite preference?</a:t>
            </a:r>
          </a:p>
          <a:p>
            <a:pPr marL="0" indent="0">
              <a:lnSpc>
                <a:spcPts val="2600"/>
              </a:lnSpc>
              <a:buNone/>
            </a:pPr>
            <a:endParaRPr lang="en-GB" sz="2000" dirty="0"/>
          </a:p>
          <a:p>
            <a:pPr marL="0" indent="0">
              <a:lnSpc>
                <a:spcPts val="2600"/>
              </a:lnSpc>
              <a:buNone/>
            </a:pPr>
            <a:r>
              <a:rPr lang="en-GB" sz="2000" dirty="0"/>
              <a:t>How could you further develop your use of the preference: </a:t>
            </a:r>
          </a:p>
          <a:p>
            <a:pPr>
              <a:lnSpc>
                <a:spcPts val="2600"/>
              </a:lnSpc>
            </a:pPr>
            <a:r>
              <a:rPr lang="en-GB" sz="2000" dirty="0"/>
              <a:t>In relation to the purpose you chose earlier?</a:t>
            </a:r>
          </a:p>
          <a:p>
            <a:pPr>
              <a:lnSpc>
                <a:spcPts val="2600"/>
              </a:lnSpc>
            </a:pPr>
            <a:r>
              <a:rPr lang="en-GB" sz="2000" dirty="0"/>
              <a:t>In relation to your leadership style, conflict, or problem-solving?</a:t>
            </a:r>
          </a:p>
          <a:p>
            <a:pPr marL="0" indent="0">
              <a:lnSpc>
                <a:spcPts val="2600"/>
              </a:lnSpc>
              <a:buNone/>
            </a:pPr>
            <a:endParaRPr lang="en-GB" sz="2000" dirty="0"/>
          </a:p>
          <a:p>
            <a:pPr marL="0" lvl="0" indent="0">
              <a:lnSpc>
                <a:spcPts val="3000"/>
              </a:lnSpc>
              <a:spcBef>
                <a:spcPts val="1200"/>
              </a:spcBef>
              <a:buClr>
                <a:srgbClr val="319998"/>
              </a:buClr>
              <a:buNone/>
              <a:defRPr/>
            </a:pPr>
            <a:r>
              <a:rPr lang="en-GB" sz="2000" dirty="0">
                <a:solidFill>
                  <a:srgbClr val="000000">
                    <a:lumMod val="50000"/>
                    <a:lumOff val="50000"/>
                  </a:srgbClr>
                </a:solidFill>
              </a:rPr>
              <a:t>Make notes of what you learned in </a:t>
            </a:r>
            <a:r>
              <a:rPr lang="en-GB" sz="2000" i="1" dirty="0">
                <a:solidFill>
                  <a:srgbClr val="0C4853"/>
                </a:solidFill>
              </a:rPr>
              <a:t>Exploring Your Myers-Briggs</a:t>
            </a:r>
            <a:r>
              <a:rPr lang="en-GB" sz="2000" i="1" baseline="30000" dirty="0">
                <a:solidFill>
                  <a:srgbClr val="0C4853"/>
                </a:solidFill>
              </a:rPr>
              <a:t>®</a:t>
            </a:r>
            <a:r>
              <a:rPr lang="en-GB" sz="2000" i="1" dirty="0">
                <a:solidFill>
                  <a:srgbClr val="0C4853"/>
                </a:solidFill>
              </a:rPr>
              <a:t> Type Workbook, page 24</a:t>
            </a:r>
            <a:r>
              <a:rPr lang="en-GB" sz="2000" dirty="0">
                <a:solidFill>
                  <a:srgbClr val="000000">
                    <a:lumMod val="50000"/>
                    <a:lumOff val="50000"/>
                  </a:srgbClr>
                </a:solidFill>
              </a:rPr>
              <a:t>.</a:t>
            </a:r>
          </a:p>
        </p:txBody>
      </p:sp>
    </p:spTree>
    <p:custDataLst>
      <p:tags r:id="rId1"/>
    </p:custDataLst>
    <p:extLst>
      <p:ext uri="{BB962C8B-B14F-4D97-AF65-F5344CB8AC3E}">
        <p14:creationId xmlns:p14="http://schemas.microsoft.com/office/powerpoint/2010/main" val="3341311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FCE33-4287-07A6-C846-679B0D07D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1C494-3790-5952-6450-2F81D2A98E33}"/>
              </a:ext>
            </a:extLst>
          </p:cNvPr>
          <p:cNvSpPr>
            <a:spLocks noGrp="1"/>
          </p:cNvSpPr>
          <p:nvPr>
            <p:ph type="title"/>
          </p:nvPr>
        </p:nvSpPr>
        <p:spPr>
          <a:xfrm>
            <a:off x="1106904" y="699026"/>
            <a:ext cx="10246896" cy="980098"/>
          </a:xfrm>
        </p:spPr>
        <p:txBody>
          <a:bodyPr/>
          <a:lstStyle/>
          <a:p>
            <a:r>
              <a:rPr lang="en-GB" dirty="0"/>
              <a:t>The Four Preference Pairs</a:t>
            </a:r>
          </a:p>
        </p:txBody>
      </p:sp>
      <p:sp>
        <p:nvSpPr>
          <p:cNvPr id="24" name="Rectangle: Beveled 23">
            <a:extLst>
              <a:ext uri="{FF2B5EF4-FFF2-40B4-BE49-F238E27FC236}">
                <a16:creationId xmlns:a16="http://schemas.microsoft.com/office/drawing/2014/main" id="{99CC33FC-2329-F1E0-7F62-EC72A1C7C7F7}"/>
              </a:ext>
            </a:extLst>
          </p:cNvPr>
          <p:cNvSpPr/>
          <p:nvPr/>
        </p:nvSpPr>
        <p:spPr>
          <a:xfrm>
            <a:off x="2265159" y="5244574"/>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27" name="Rectangle: Beveled 26">
            <a:extLst>
              <a:ext uri="{FF2B5EF4-FFF2-40B4-BE49-F238E27FC236}">
                <a16:creationId xmlns:a16="http://schemas.microsoft.com/office/drawing/2014/main" id="{017125F8-8B8C-2DD4-9A47-5092CE420017}"/>
              </a:ext>
            </a:extLst>
          </p:cNvPr>
          <p:cNvSpPr/>
          <p:nvPr/>
        </p:nvSpPr>
        <p:spPr>
          <a:xfrm>
            <a:off x="8065767" y="5244574"/>
            <a:ext cx="914400" cy="914400"/>
          </a:xfrm>
          <a:prstGeom prst="bevel">
            <a:avLst/>
          </a:prstGeom>
          <a:solidFill>
            <a:schemeClr val="tx1">
              <a:lumMod val="60000"/>
              <a:lumOff val="40000"/>
            </a:schemeClr>
          </a:solidFill>
          <a:ln>
            <a:solidFill>
              <a:schemeClr val="tx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Open Sans" panose="020B0606030504020204" pitchFamily="34" charset="0"/>
            </a:endParaRPr>
          </a:p>
        </p:txBody>
      </p:sp>
      <p:sp>
        <p:nvSpPr>
          <p:cNvPr id="31" name="Text Placeholder 23">
            <a:extLst>
              <a:ext uri="{FF2B5EF4-FFF2-40B4-BE49-F238E27FC236}">
                <a16:creationId xmlns:a16="http://schemas.microsoft.com/office/drawing/2014/main" id="{620ABA6B-4ADE-1688-342C-2F340A35FB21}"/>
              </a:ext>
            </a:extLst>
          </p:cNvPr>
          <p:cNvSpPr txBox="1">
            <a:spLocks/>
          </p:cNvSpPr>
          <p:nvPr/>
        </p:nvSpPr>
        <p:spPr>
          <a:xfrm>
            <a:off x="3270999" y="5430352"/>
            <a:ext cx="4703325" cy="557784"/>
          </a:xfrm>
          <a:prstGeom prst="rect">
            <a:avLst/>
          </a:prstGeom>
        </p:spPr>
        <p:txBody>
          <a:bodyPr vert="horz" lIns="91440" tIns="45720" rIns="91440" bIns="45720" rtlCol="0" anchor="ctr">
            <a:noAutofit/>
          </a:bodyPr>
          <a:lstStyle>
            <a:lvl1pPr marL="358775" indent="-358775" algn="l" defTabSz="914400" rtl="0" eaLnBrk="1" latinLnBrk="0" hangingPunct="1">
              <a:lnSpc>
                <a:spcPct val="90000"/>
              </a:lnSpc>
              <a:spcBef>
                <a:spcPts val="1000"/>
              </a:spcBef>
              <a:buClr>
                <a:schemeClr val="tx1"/>
              </a:buClr>
              <a:buSzPct val="120000"/>
              <a:buFont typeface="Arial" panose="020B0604020202020204" pitchFamily="34" charset="0"/>
              <a:buChar char="•"/>
              <a:defRPr sz="2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715963" indent="-357188" algn="l" defTabSz="914400" rtl="0" eaLnBrk="1" latinLnBrk="0" hangingPunct="1">
              <a:lnSpc>
                <a:spcPct val="90000"/>
              </a:lnSpc>
              <a:spcBef>
                <a:spcPts val="500"/>
              </a:spcBef>
              <a:buClr>
                <a:schemeClr val="accent1"/>
              </a:buClr>
              <a:buSzPct val="120000"/>
              <a:buFont typeface="Arial" panose="020B0604020202020204" pitchFamily="34" charset="0"/>
              <a:buChar char="•"/>
              <a:defRPr sz="24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357188" algn="l" defTabSz="914400" rtl="0" eaLnBrk="1" latinLnBrk="0" hangingPunct="1">
              <a:lnSpc>
                <a:spcPct val="90000"/>
              </a:lnSpc>
              <a:spcBef>
                <a:spcPts val="500"/>
              </a:spcBef>
              <a:buClr>
                <a:schemeClr val="tx1"/>
              </a:buClr>
              <a:buSzPct val="110000"/>
              <a:buFont typeface="Courier New" panose="02070309020205020404" pitchFamily="49" charset="0"/>
              <a:buChar char="o"/>
              <a:defRPr sz="20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715963" indent="-357188" algn="l" defTabSz="914400" rtl="0" eaLnBrk="1" latinLnBrk="0" hangingPunct="1">
              <a:lnSpc>
                <a:spcPct val="90000"/>
              </a:lnSpc>
              <a:spcBef>
                <a:spcPts val="500"/>
              </a:spcBef>
              <a:buClr>
                <a:schemeClr val="accent2"/>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357188" algn="l" defTabSz="914400" rtl="0" eaLnBrk="1" latinLnBrk="0" hangingPunct="1">
              <a:lnSpc>
                <a:spcPct val="90000"/>
              </a:lnSpc>
              <a:spcBef>
                <a:spcPts val="500"/>
              </a:spcBef>
              <a:buClr>
                <a:schemeClr val="accent6"/>
              </a:buClr>
              <a:buSzPct val="120000"/>
              <a:buFont typeface="Arial" panose="020B0604020202020204" pitchFamily="34" charset="0"/>
              <a:buChar char="•"/>
              <a:defRPr sz="1800" kern="1200">
                <a:solidFill>
                  <a:schemeClr val="accent5">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5223" indent="-315223" algn="ctr" defTabSz="905255">
              <a:lnSpc>
                <a:spcPts val="2600"/>
              </a:lnSpc>
              <a:spcBef>
                <a:spcPts val="600"/>
              </a:spcBef>
              <a:buNone/>
              <a:defRPr sz="1800"/>
            </a:pPr>
            <a:r>
              <a:rPr lang="en-US" sz="2000" b="1" dirty="0">
                <a:solidFill>
                  <a:srgbClr val="595959"/>
                </a:solidFill>
                <a:ea typeface="Calibri" pitchFamily="34" charset="0"/>
                <a:cs typeface="Times New Roman" pitchFamily="18" charset="0"/>
              </a:rPr>
              <a:t>How do you approach </a:t>
            </a:r>
            <a:br>
              <a:rPr lang="en-US" sz="2000" b="1" dirty="0">
                <a:solidFill>
                  <a:srgbClr val="595959"/>
                </a:solidFill>
                <a:ea typeface="Calibri" pitchFamily="34" charset="0"/>
                <a:cs typeface="Times New Roman" pitchFamily="18" charset="0"/>
              </a:rPr>
            </a:br>
            <a:r>
              <a:rPr lang="en-US" sz="2000" b="1" dirty="0">
                <a:solidFill>
                  <a:srgbClr val="595959"/>
                </a:solidFill>
                <a:ea typeface="Calibri" pitchFamily="34" charset="0"/>
                <a:cs typeface="Times New Roman" pitchFamily="18" charset="0"/>
              </a:rPr>
              <a:t>the outside world?</a:t>
            </a:r>
          </a:p>
        </p:txBody>
      </p:sp>
      <p:sp>
        <p:nvSpPr>
          <p:cNvPr id="38" name="Rounded Rectangle 11">
            <a:extLst>
              <a:ext uri="{FF2B5EF4-FFF2-40B4-BE49-F238E27FC236}">
                <a16:creationId xmlns:a16="http://schemas.microsoft.com/office/drawing/2014/main" id="{CC01CE98-818B-CF77-A580-8670D26EC849}"/>
              </a:ext>
            </a:extLst>
          </p:cNvPr>
          <p:cNvSpPr/>
          <p:nvPr/>
        </p:nvSpPr>
        <p:spPr bwMode="auto">
          <a:xfrm>
            <a:off x="2410389" y="5416673"/>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bg2"/>
                </a:solidFill>
                <a:latin typeface="Open Sans" panose="020B0606030504020204" pitchFamily="34" charset="0"/>
                <a:ea typeface="Open Sans" panose="020B0606030504020204" pitchFamily="34" charset="0"/>
                <a:cs typeface="Open Sans" panose="020B0606030504020204" pitchFamily="34" charset="0"/>
              </a:rPr>
              <a:t>J</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ounded Rectangle 11">
            <a:extLst>
              <a:ext uri="{FF2B5EF4-FFF2-40B4-BE49-F238E27FC236}">
                <a16:creationId xmlns:a16="http://schemas.microsoft.com/office/drawing/2014/main" id="{4A63F27A-C0BC-D628-4313-FCAAD55E161F}"/>
              </a:ext>
            </a:extLst>
          </p:cNvPr>
          <p:cNvSpPr/>
          <p:nvPr/>
        </p:nvSpPr>
        <p:spPr bwMode="auto">
          <a:xfrm>
            <a:off x="8214222" y="5427608"/>
            <a:ext cx="644785" cy="600164"/>
          </a:xfrm>
          <a:prstGeom prst="roundRect">
            <a:avLst>
              <a:gd name="adj" fmla="val 0"/>
            </a:avLst>
          </a:prstGeom>
          <a:solidFill>
            <a:schemeClr val="bg1">
              <a:lumMod val="95000"/>
            </a:schemeClr>
          </a:solidFill>
          <a:ln w="9525" cap="flat" cmpd="sng" algn="ctr">
            <a:noFill/>
            <a:prstDash val="solid"/>
            <a:round/>
            <a:headEnd type="none" w="med" len="med"/>
            <a:tailEnd type="none" w="med" len="me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33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a:t>
            </a:r>
            <a:r>
              <a:rPr lang="en-GB"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33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group of people playing a board game&#10;&#10;AI-generated content may be incorrect.">
            <a:extLst>
              <a:ext uri="{FF2B5EF4-FFF2-40B4-BE49-F238E27FC236}">
                <a16:creationId xmlns:a16="http://schemas.microsoft.com/office/drawing/2014/main" id="{9F680292-DE42-9B2B-28AC-EE6B6A767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907" y="1844273"/>
            <a:ext cx="4574519" cy="3049374"/>
          </a:xfrm>
          <a:prstGeom prst="rect">
            <a:avLst/>
          </a:prstGeom>
          <a:ln>
            <a:noFill/>
          </a:ln>
          <a:effectLst>
            <a:outerShdw blurRad="292100" dist="139700" dir="2700000" algn="tl" rotWithShape="0">
              <a:srgbClr val="333333">
                <a:alpha val="65000"/>
              </a:srgbClr>
            </a:outerShdw>
          </a:effectLst>
        </p:spPr>
      </p:pic>
      <p:pic>
        <p:nvPicPr>
          <p:cNvPr id="6" name="Picture 5" descr="A group of people looking at a map&#10;&#10;AI-generated content may be incorrect.">
            <a:extLst>
              <a:ext uri="{FF2B5EF4-FFF2-40B4-BE49-F238E27FC236}">
                <a16:creationId xmlns:a16="http://schemas.microsoft.com/office/drawing/2014/main" id="{4E083AB8-10A2-C7C8-0AC4-2C51CD4DB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904" y="1844273"/>
            <a:ext cx="4569094" cy="304937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447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CA70-DDEE-A353-4749-8041A8EB51F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001C593-83F1-E179-3473-3D06AF24F606}"/>
              </a:ext>
            </a:extLst>
          </p:cNvPr>
          <p:cNvSpPr>
            <a:spLocks noGrp="1"/>
          </p:cNvSpPr>
          <p:nvPr>
            <p:ph type="title"/>
          </p:nvPr>
        </p:nvSpPr>
        <p:spPr/>
        <p:txBody>
          <a:bodyPr/>
          <a:lstStyle/>
          <a:p>
            <a:r>
              <a:rPr lang="en-GB" dirty="0"/>
              <a:t>J–P: Characteristics</a:t>
            </a:r>
          </a:p>
        </p:txBody>
      </p:sp>
      <p:sp>
        <p:nvSpPr>
          <p:cNvPr id="8" name="Content Placeholder 7">
            <a:extLst>
              <a:ext uri="{FF2B5EF4-FFF2-40B4-BE49-F238E27FC236}">
                <a16:creationId xmlns:a16="http://schemas.microsoft.com/office/drawing/2014/main" id="{33366444-7553-9122-AE3A-9FFC44141276}"/>
              </a:ext>
            </a:extLst>
          </p:cNvPr>
          <p:cNvSpPr>
            <a:spLocks noGrp="1"/>
          </p:cNvSpPr>
          <p:nvPr>
            <p:ph sz="half" idx="1"/>
          </p:nvPr>
        </p:nvSpPr>
        <p:spPr>
          <a:xfrm>
            <a:off x="574431" y="3429000"/>
            <a:ext cx="4917831" cy="2269999"/>
          </a:xfrm>
        </p:spPr>
        <p:txBody>
          <a:bodyPr/>
          <a:lstStyle/>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Like to find closure</a:t>
            </a:r>
          </a:p>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Make plans</a:t>
            </a:r>
          </a:p>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Act in a controlled way</a:t>
            </a:r>
          </a:p>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Prefer to act within a structure</a:t>
            </a:r>
          </a:p>
          <a:p>
            <a:pPr>
              <a:lnSpc>
                <a:spcPts val="2600"/>
              </a:lnSpc>
              <a:spcBef>
                <a:spcPts val="0"/>
              </a:spcBef>
              <a:buClr>
                <a:srgbClr val="868688"/>
              </a:buClr>
              <a:buSzPct val="80000"/>
              <a:defRPr/>
            </a:pPr>
            <a:r>
              <a:rPr lang="en-GB" sz="2000" kern="0" dirty="0">
                <a:solidFill>
                  <a:srgbClr val="707070"/>
                </a:solidFill>
                <a:cs typeface="Helvetica" panose="020B0604020202020204" pitchFamily="34" charset="0"/>
              </a:rPr>
              <a:t>Prefer to schedule activities</a:t>
            </a:r>
          </a:p>
        </p:txBody>
      </p:sp>
      <p:sp>
        <p:nvSpPr>
          <p:cNvPr id="9" name="Content Placeholder 8">
            <a:extLst>
              <a:ext uri="{FF2B5EF4-FFF2-40B4-BE49-F238E27FC236}">
                <a16:creationId xmlns:a16="http://schemas.microsoft.com/office/drawing/2014/main" id="{29F95B22-4BF2-D075-E393-58F7D4882FE8}"/>
              </a:ext>
            </a:extLst>
          </p:cNvPr>
          <p:cNvSpPr>
            <a:spLocks noGrp="1"/>
          </p:cNvSpPr>
          <p:nvPr>
            <p:ph sz="half" idx="2"/>
          </p:nvPr>
        </p:nvSpPr>
        <p:spPr>
          <a:xfrm>
            <a:off x="5832232" y="3429000"/>
            <a:ext cx="5477452" cy="2269999"/>
          </a:xfrm>
        </p:spPr>
        <p:txBody>
          <a:bodyPr vert="horz" lIns="91440" tIns="45720" rIns="91440" bIns="45720" rtlCol="0">
            <a:noAutofit/>
          </a:bodyPr>
          <a:lstStyle/>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Like to keep a range of choices available</a:t>
            </a:r>
          </a:p>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Remain flexible</a:t>
            </a:r>
          </a:p>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Respond to emerging information</a:t>
            </a:r>
          </a:p>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Prefer to go with the flow</a:t>
            </a:r>
          </a:p>
          <a:p>
            <a:pPr>
              <a:lnSpc>
                <a:spcPts val="2600"/>
              </a:lnSpc>
              <a:spcBef>
                <a:spcPts val="0"/>
              </a:spcBef>
              <a:buClr>
                <a:srgbClr val="868688"/>
              </a:buClr>
              <a:buSzPct val="80000"/>
            </a:pPr>
            <a:r>
              <a:rPr lang="en-GB" sz="2000" kern="0" dirty="0">
                <a:solidFill>
                  <a:srgbClr val="707070"/>
                </a:solidFill>
                <a:cs typeface="Helvetica" panose="020B0604020202020204" pitchFamily="34" charset="0"/>
              </a:rPr>
              <a:t>Prefer to be spontaneous</a:t>
            </a:r>
          </a:p>
        </p:txBody>
      </p:sp>
      <p:pic>
        <p:nvPicPr>
          <p:cNvPr id="11" name="Picture 10">
            <a:extLst>
              <a:ext uri="{FF2B5EF4-FFF2-40B4-BE49-F238E27FC236}">
                <a16:creationId xmlns:a16="http://schemas.microsoft.com/office/drawing/2014/main" id="{12A9562B-1D9E-B95C-D7A8-1D3BA84F8A86}"/>
              </a:ext>
            </a:extLst>
          </p:cNvPr>
          <p:cNvPicPr>
            <a:picLocks noChangeAspect="1"/>
          </p:cNvPicPr>
          <p:nvPr/>
        </p:nvPicPr>
        <p:blipFill>
          <a:blip r:embed="rId4">
            <a:extLst>
              <a:ext uri="{28A0092B-C50C-407E-A947-70E740481C1C}">
                <a14:useLocalDpi xmlns:a14="http://schemas.microsoft.com/office/drawing/2010/main" val="0"/>
              </a:ext>
            </a:extLst>
          </a:blip>
          <a:srcRect l="7659" r="7659"/>
          <a:stretch/>
        </p:blipFill>
        <p:spPr>
          <a:xfrm>
            <a:off x="1910202" y="1446668"/>
            <a:ext cx="1885317" cy="2226353"/>
          </a:xfrm>
          <a:prstGeom prst="rect">
            <a:avLst/>
          </a:prstGeom>
        </p:spPr>
      </p:pic>
      <p:pic>
        <p:nvPicPr>
          <p:cNvPr id="12" name="Picture 11">
            <a:extLst>
              <a:ext uri="{FF2B5EF4-FFF2-40B4-BE49-F238E27FC236}">
                <a16:creationId xmlns:a16="http://schemas.microsoft.com/office/drawing/2014/main" id="{B5E2CFB1-4D9F-8538-C9FC-BE10CE38275E}"/>
              </a:ext>
            </a:extLst>
          </p:cNvPr>
          <p:cNvPicPr>
            <a:picLocks noChangeAspect="1"/>
          </p:cNvPicPr>
          <p:nvPr/>
        </p:nvPicPr>
        <p:blipFill>
          <a:blip r:embed="rId5">
            <a:extLst>
              <a:ext uri="{28A0092B-C50C-407E-A947-70E740481C1C}">
                <a14:useLocalDpi xmlns:a14="http://schemas.microsoft.com/office/drawing/2010/main" val="0"/>
              </a:ext>
            </a:extLst>
          </a:blip>
          <a:srcRect l="16686" r="16686"/>
          <a:stretch/>
        </p:blipFill>
        <p:spPr>
          <a:xfrm>
            <a:off x="7527486" y="1446668"/>
            <a:ext cx="1483371" cy="2226353"/>
          </a:xfrm>
          <a:prstGeom prst="rect">
            <a:avLst/>
          </a:prstGeom>
        </p:spPr>
      </p:pic>
      <p:sp>
        <p:nvSpPr>
          <p:cNvPr id="13" name="TextBox 15">
            <a:extLst>
              <a:ext uri="{FF2B5EF4-FFF2-40B4-BE49-F238E27FC236}">
                <a16:creationId xmlns:a16="http://schemas.microsoft.com/office/drawing/2014/main" id="{5A1CA2F7-CE38-B15A-629E-85A534F5B6EF}"/>
              </a:ext>
            </a:extLst>
          </p:cNvPr>
          <p:cNvSpPr txBox="1">
            <a:spLocks noChangeArrowheads="1"/>
          </p:cNvSpPr>
          <p:nvPr/>
        </p:nvSpPr>
        <p:spPr bwMode="auto">
          <a:xfrm>
            <a:off x="1517821" y="5811919"/>
            <a:ext cx="9156357" cy="338554"/>
          </a:xfrm>
          <a:prstGeom prst="rect">
            <a:avLst/>
          </a:prstGeom>
          <a:solidFill>
            <a:schemeClr val="tx1"/>
          </a:solidFill>
          <a:ln w="9525">
            <a:noFill/>
            <a:miter lim="800000"/>
            <a:headEnd/>
            <a:tailEnd/>
          </a:ln>
        </p:spPr>
        <p:txBody>
          <a:bodyPr wrap="square">
            <a:spAutoFit/>
          </a:bodyPr>
          <a:lstStyle/>
          <a:p>
            <a:pPr algn="ctr">
              <a:defRPr/>
            </a:pPr>
            <a:r>
              <a:rPr lang="en-GB" sz="1600" b="1" dirty="0">
                <a:solidFill>
                  <a:schemeClr val="bg1"/>
                </a:solidFill>
                <a:latin typeface="Open Sans" panose="020B0606030504020204" pitchFamily="34" charset="0"/>
                <a:cs typeface="Helvetica" panose="020B0604020202020204" pitchFamily="34" charset="0"/>
              </a:rPr>
              <a:t>Remember, Judging isn’t “judgmental,” and Perceiving isn’t “perceptive.”</a:t>
            </a:r>
          </a:p>
        </p:txBody>
      </p:sp>
    </p:spTree>
    <p:custDataLst>
      <p:tags r:id="rId1"/>
    </p:custDataLst>
    <p:extLst>
      <p:ext uri="{BB962C8B-B14F-4D97-AF65-F5344CB8AC3E}">
        <p14:creationId xmlns:p14="http://schemas.microsoft.com/office/powerpoint/2010/main" val="16881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C307-A1E6-73A1-9A9C-E6D274A85656}"/>
              </a:ext>
            </a:extLst>
          </p:cNvPr>
          <p:cNvSpPr>
            <a:spLocks noGrp="1"/>
          </p:cNvSpPr>
          <p:nvPr>
            <p:ph type="title"/>
          </p:nvPr>
        </p:nvSpPr>
        <p:spPr/>
        <p:txBody>
          <a:bodyPr/>
          <a:lstStyle/>
          <a:p>
            <a:r>
              <a:rPr lang="en-GB" dirty="0"/>
              <a:t>J–P: Work First Vs. Play First Activity</a:t>
            </a:r>
          </a:p>
        </p:txBody>
      </p:sp>
      <p:sp>
        <p:nvSpPr>
          <p:cNvPr id="3" name="Content Placeholder 2">
            <a:extLst>
              <a:ext uri="{FF2B5EF4-FFF2-40B4-BE49-F238E27FC236}">
                <a16:creationId xmlns:a16="http://schemas.microsoft.com/office/drawing/2014/main" id="{7ECE87BC-A076-A89C-B845-D5E6FA62A198}"/>
              </a:ext>
            </a:extLst>
          </p:cNvPr>
          <p:cNvSpPr>
            <a:spLocks noGrp="1"/>
          </p:cNvSpPr>
          <p:nvPr>
            <p:ph sz="half" idx="1"/>
          </p:nvPr>
        </p:nvSpPr>
        <p:spPr>
          <a:xfrm>
            <a:off x="1101968" y="1881061"/>
            <a:ext cx="8290510" cy="4351338"/>
          </a:xfrm>
        </p:spPr>
        <p:txBody>
          <a:bodyPr/>
          <a:lstStyle/>
          <a:p>
            <a:pPr>
              <a:lnSpc>
                <a:spcPts val="2600"/>
              </a:lnSpc>
            </a:pPr>
            <a:r>
              <a:rPr lang="en-GB" sz="2000" dirty="0"/>
              <a:t>Read the two statements, then place yourself at a position on the line that best represents your typical response.</a:t>
            </a:r>
          </a:p>
          <a:p>
            <a:pPr>
              <a:lnSpc>
                <a:spcPts val="2600"/>
              </a:lnSpc>
            </a:pPr>
            <a:endParaRPr lang="en-GB" sz="2000" dirty="0"/>
          </a:p>
        </p:txBody>
      </p:sp>
      <p:cxnSp>
        <p:nvCxnSpPr>
          <p:cNvPr id="5" name="Straight Connector 4">
            <a:extLst>
              <a:ext uri="{FF2B5EF4-FFF2-40B4-BE49-F238E27FC236}">
                <a16:creationId xmlns:a16="http://schemas.microsoft.com/office/drawing/2014/main" id="{645517FF-BD3C-9FFF-4654-21B92AB25777}"/>
              </a:ext>
            </a:extLst>
          </p:cNvPr>
          <p:cNvCxnSpPr>
            <a:cxnSpLocks/>
          </p:cNvCxnSpPr>
          <p:nvPr/>
        </p:nvCxnSpPr>
        <p:spPr>
          <a:xfrm>
            <a:off x="301036" y="5682278"/>
            <a:ext cx="11290123" cy="0"/>
          </a:xfrm>
          <a:prstGeom prst="line">
            <a:avLst/>
          </a:prstGeom>
          <a:ln>
            <a:headEnd type="triangle" w="lg" len="lg"/>
            <a:tailEnd type="triangle" w="lg" len="lg"/>
          </a:ln>
          <a:effectLst/>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171FC5D2-8604-8860-4391-6B3B8418EB2A}"/>
              </a:ext>
            </a:extLst>
          </p:cNvPr>
          <p:cNvSpPr txBox="1"/>
          <p:nvPr/>
        </p:nvSpPr>
        <p:spPr>
          <a:xfrm>
            <a:off x="158728" y="4116495"/>
            <a:ext cx="2423778" cy="923330"/>
          </a:xfrm>
          <a:prstGeom prst="rect">
            <a:avLst/>
          </a:prstGeom>
          <a:noFill/>
        </p:spPr>
        <p:txBody>
          <a:bodyPr wrap="square" rtlCol="0">
            <a:spAutoFit/>
          </a:bodyPr>
          <a:lstStyle/>
          <a:p>
            <a:r>
              <a:rPr lang="en-GB" dirty="0">
                <a:solidFill>
                  <a:srgbClr val="707070"/>
                </a:solidFill>
                <a:latin typeface="Open Sans" panose="020B0606030504020204" pitchFamily="34" charset="0"/>
                <a:ea typeface="Open Sans" panose="020B0606030504020204" pitchFamily="34" charset="0"/>
                <a:cs typeface="Open Sans" panose="020B0606030504020204" pitchFamily="34" charset="0"/>
              </a:rPr>
              <a:t>I have to finish </a:t>
            </a:r>
            <a:br>
              <a:rPr lang="en-GB" dirty="0">
                <a:solidFill>
                  <a:srgbClr val="707070"/>
                </a:solidFill>
                <a:latin typeface="Open Sans" panose="020B0606030504020204" pitchFamily="34" charset="0"/>
                <a:ea typeface="Open Sans" panose="020B0606030504020204" pitchFamily="34" charset="0"/>
                <a:cs typeface="Open Sans" panose="020B0606030504020204" pitchFamily="34" charset="0"/>
              </a:rPr>
            </a:br>
            <a:r>
              <a:rPr lang="en-GB" dirty="0">
                <a:solidFill>
                  <a:srgbClr val="707070"/>
                </a:solidFill>
                <a:latin typeface="Open Sans" panose="020B0606030504020204" pitchFamily="34" charset="0"/>
                <a:ea typeface="Open Sans" panose="020B0606030504020204" pitchFamily="34" charset="0"/>
                <a:cs typeface="Open Sans" panose="020B0606030504020204" pitchFamily="34" charset="0"/>
              </a:rPr>
              <a:t>my work before </a:t>
            </a:r>
            <a:br>
              <a:rPr lang="en-GB" dirty="0">
                <a:solidFill>
                  <a:srgbClr val="707070"/>
                </a:solidFill>
                <a:latin typeface="Open Sans" panose="020B0606030504020204" pitchFamily="34" charset="0"/>
                <a:ea typeface="Open Sans" panose="020B0606030504020204" pitchFamily="34" charset="0"/>
                <a:cs typeface="Open Sans" panose="020B0606030504020204" pitchFamily="34" charset="0"/>
              </a:rPr>
            </a:br>
            <a:r>
              <a:rPr lang="en-GB" dirty="0">
                <a:solidFill>
                  <a:srgbClr val="707070"/>
                </a:solidFill>
                <a:latin typeface="Open Sans" panose="020B0606030504020204" pitchFamily="34" charset="0"/>
                <a:ea typeface="Open Sans" panose="020B0606030504020204" pitchFamily="34" charset="0"/>
                <a:cs typeface="Open Sans" panose="020B0606030504020204" pitchFamily="34" charset="0"/>
              </a:rPr>
              <a:t>I can play</a:t>
            </a:r>
          </a:p>
        </p:txBody>
      </p:sp>
      <p:sp>
        <p:nvSpPr>
          <p:cNvPr id="7" name="TextBox 6">
            <a:extLst>
              <a:ext uri="{FF2B5EF4-FFF2-40B4-BE49-F238E27FC236}">
                <a16:creationId xmlns:a16="http://schemas.microsoft.com/office/drawing/2014/main" id="{B3E4B6AB-6012-FA87-F47C-F72ECE9E7D1A}"/>
              </a:ext>
            </a:extLst>
          </p:cNvPr>
          <p:cNvSpPr txBox="1"/>
          <p:nvPr/>
        </p:nvSpPr>
        <p:spPr>
          <a:xfrm>
            <a:off x="10335718" y="4391555"/>
            <a:ext cx="2423778" cy="646331"/>
          </a:xfrm>
          <a:prstGeom prst="rect">
            <a:avLst/>
          </a:prstGeom>
          <a:noFill/>
        </p:spPr>
        <p:txBody>
          <a:bodyPr wrap="square" rtlCol="0">
            <a:spAutoFit/>
          </a:bodyPr>
          <a:lstStyle/>
          <a:p>
            <a:r>
              <a:rPr lang="en-GB" dirty="0">
                <a:solidFill>
                  <a:srgbClr val="707070"/>
                </a:solidFill>
                <a:latin typeface="Open Sans" panose="020B0606030504020204" pitchFamily="34" charset="0"/>
                <a:ea typeface="Open Sans" panose="020B0606030504020204" pitchFamily="34" charset="0"/>
                <a:cs typeface="Open Sans" panose="020B0606030504020204" pitchFamily="34" charset="0"/>
              </a:rPr>
              <a:t>I can play </a:t>
            </a:r>
            <a:br>
              <a:rPr lang="en-GB" dirty="0">
                <a:solidFill>
                  <a:srgbClr val="707070"/>
                </a:solidFill>
                <a:latin typeface="Open Sans" panose="020B0606030504020204" pitchFamily="34" charset="0"/>
                <a:ea typeface="Open Sans" panose="020B0606030504020204" pitchFamily="34" charset="0"/>
                <a:cs typeface="Open Sans" panose="020B0606030504020204" pitchFamily="34" charset="0"/>
              </a:rPr>
            </a:br>
            <a:r>
              <a:rPr lang="en-GB" dirty="0">
                <a:solidFill>
                  <a:srgbClr val="707070"/>
                </a:solidFill>
                <a:latin typeface="Open Sans" panose="020B0606030504020204" pitchFamily="34" charset="0"/>
                <a:ea typeface="Open Sans" panose="020B0606030504020204" pitchFamily="34" charset="0"/>
                <a:cs typeface="Open Sans" panose="020B0606030504020204" pitchFamily="34" charset="0"/>
              </a:rPr>
              <a:t>any time</a:t>
            </a:r>
          </a:p>
        </p:txBody>
      </p:sp>
    </p:spTree>
    <p:custDataLst>
      <p:tags r:id="rId1"/>
    </p:custDataLst>
    <p:extLst>
      <p:ext uri="{BB962C8B-B14F-4D97-AF65-F5344CB8AC3E}">
        <p14:creationId xmlns:p14="http://schemas.microsoft.com/office/powerpoint/2010/main" val="1835297716"/>
      </p:ext>
    </p:extLst>
  </p:cSld>
  <p:clrMapOvr>
    <a:masterClrMapping/>
  </p:clrMapOvr>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BD57-A2E9-B2DA-265B-221339BA284C}"/>
              </a:ext>
            </a:extLst>
          </p:cNvPr>
          <p:cNvSpPr>
            <a:spLocks noGrp="1"/>
          </p:cNvSpPr>
          <p:nvPr>
            <p:ph type="title"/>
          </p:nvPr>
        </p:nvSpPr>
        <p:spPr/>
        <p:txBody>
          <a:bodyPr/>
          <a:lstStyle/>
          <a:p>
            <a:r>
              <a:rPr lang="en-US" dirty="0"/>
              <a:t>Welcome and Introductions</a:t>
            </a:r>
          </a:p>
        </p:txBody>
      </p:sp>
      <p:sp>
        <p:nvSpPr>
          <p:cNvPr id="3" name="Content Placeholder 2">
            <a:extLst>
              <a:ext uri="{FF2B5EF4-FFF2-40B4-BE49-F238E27FC236}">
                <a16:creationId xmlns:a16="http://schemas.microsoft.com/office/drawing/2014/main" id="{4D02B77D-92F4-53A5-EDE8-2AA0F9B11CCC}"/>
              </a:ext>
            </a:extLst>
          </p:cNvPr>
          <p:cNvSpPr>
            <a:spLocks noGrp="1"/>
          </p:cNvSpPr>
          <p:nvPr>
            <p:ph idx="1"/>
          </p:nvPr>
        </p:nvSpPr>
        <p:spPr/>
        <p:txBody>
          <a:bodyPr/>
          <a:lstStyle/>
          <a:p>
            <a:pPr marL="0" lvl="0" indent="0">
              <a:buClr>
                <a:srgbClr val="319998"/>
              </a:buClr>
              <a:buNone/>
              <a:defRPr/>
            </a:pPr>
            <a:r>
              <a:rPr lang="en-GB" dirty="0">
                <a:solidFill>
                  <a:srgbClr val="0C4853"/>
                </a:solidFill>
              </a:rPr>
              <a:t>Please share:</a:t>
            </a:r>
          </a:p>
          <a:p>
            <a:pPr lvl="1">
              <a:buClr>
                <a:srgbClr val="6B9103"/>
              </a:buClr>
              <a:buSzPct val="120000"/>
              <a:buFont typeface="Arial" panose="020B0604020202020204" pitchFamily="34" charset="0"/>
              <a:buChar char="•"/>
              <a:defRPr/>
            </a:pPr>
            <a:r>
              <a:rPr lang="en-GB" sz="2800" dirty="0">
                <a:solidFill>
                  <a:srgbClr val="0C4853"/>
                </a:solidFill>
              </a:rPr>
              <a:t>Your name</a:t>
            </a:r>
          </a:p>
          <a:p>
            <a:pPr lvl="1">
              <a:buClr>
                <a:srgbClr val="6B9103"/>
              </a:buClr>
              <a:buSzPct val="120000"/>
              <a:buFont typeface="Arial" panose="020B0604020202020204" pitchFamily="34" charset="0"/>
              <a:buChar char="•"/>
              <a:defRPr/>
            </a:pPr>
            <a:r>
              <a:rPr lang="en-GB" sz="2800" dirty="0">
                <a:solidFill>
                  <a:srgbClr val="0C4853"/>
                </a:solidFill>
              </a:rPr>
              <a:t>Your job role</a:t>
            </a:r>
          </a:p>
          <a:p>
            <a:pPr lvl="1">
              <a:buClr>
                <a:srgbClr val="6B9103"/>
              </a:buClr>
              <a:buSzPct val="120000"/>
              <a:buFont typeface="Arial" panose="020B0604020202020204" pitchFamily="34" charset="0"/>
              <a:buChar char="•"/>
              <a:defRPr/>
            </a:pPr>
            <a:r>
              <a:rPr lang="en-GB" sz="2800" dirty="0">
                <a:solidFill>
                  <a:srgbClr val="0C4853"/>
                </a:solidFill>
              </a:rPr>
              <a:t>Your location</a:t>
            </a:r>
          </a:p>
          <a:p>
            <a:pPr lvl="1">
              <a:buClr>
                <a:srgbClr val="6B9103"/>
              </a:buClr>
              <a:buSzPct val="120000"/>
              <a:buFont typeface="Arial" panose="020B0604020202020204" pitchFamily="34" charset="0"/>
              <a:buChar char="•"/>
              <a:defRPr/>
            </a:pPr>
            <a:r>
              <a:rPr lang="en-GB" sz="2800" dirty="0">
                <a:solidFill>
                  <a:srgbClr val="0C4853"/>
                </a:solidFill>
              </a:rPr>
              <a:t>Three words or phrases to describe your work style</a:t>
            </a:r>
          </a:p>
        </p:txBody>
      </p:sp>
      <p:pic>
        <p:nvPicPr>
          <p:cNvPr id="5" name="Picture Placeholder 5" descr="A group of people taking a selfie&#10;&#10;AI-generated content may be incorrect.">
            <a:extLst>
              <a:ext uri="{FF2B5EF4-FFF2-40B4-BE49-F238E27FC236}">
                <a16:creationId xmlns:a16="http://schemas.microsoft.com/office/drawing/2014/main" id="{E23933C6-4BAA-8354-6D23-6FB3BDABE240}"/>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85" r="185"/>
          <a:stretch>
            <a:fillRect/>
          </a:stretch>
        </p:blipFill>
        <p:spPr>
          <a:xfrm rot="220905">
            <a:off x="1371600" y="2301875"/>
            <a:ext cx="2308225" cy="3476625"/>
          </a:xfrm>
        </p:spPr>
      </p:pic>
    </p:spTree>
    <p:extLst>
      <p:ext uri="{BB962C8B-B14F-4D97-AF65-F5344CB8AC3E}">
        <p14:creationId xmlns:p14="http://schemas.microsoft.com/office/powerpoint/2010/main" val="1150433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F677C-372B-389C-FC41-DA0CE7A1ADE1}"/>
              </a:ext>
            </a:extLst>
          </p:cNvPr>
          <p:cNvSpPr>
            <a:spLocks noGrp="1"/>
          </p:cNvSpPr>
          <p:nvPr>
            <p:ph type="title"/>
          </p:nvPr>
        </p:nvSpPr>
        <p:spPr/>
        <p:txBody>
          <a:bodyPr/>
          <a:lstStyle/>
          <a:p>
            <a:r>
              <a:rPr lang="en-GB" dirty="0"/>
              <a:t>J–P: Work First Vs. Play First</a:t>
            </a:r>
          </a:p>
        </p:txBody>
      </p:sp>
      <p:sp>
        <p:nvSpPr>
          <p:cNvPr id="3" name="TextBox 2">
            <a:extLst>
              <a:ext uri="{FF2B5EF4-FFF2-40B4-BE49-F238E27FC236}">
                <a16:creationId xmlns:a16="http://schemas.microsoft.com/office/drawing/2014/main" id="{1DF0EE47-494A-2EDD-1BE2-1ED885C834A3}"/>
              </a:ext>
            </a:extLst>
          </p:cNvPr>
          <p:cNvSpPr txBox="1"/>
          <p:nvPr/>
        </p:nvSpPr>
        <p:spPr>
          <a:xfrm>
            <a:off x="572579" y="4027135"/>
            <a:ext cx="521461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Tend not to feel comfortable “playing” when there is work to be done</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Need to mentally “park” the work before you can play</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Have clear definition for work and play time</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See play as a reward for finishing work</a:t>
            </a:r>
          </a:p>
        </p:txBody>
      </p:sp>
      <p:sp>
        <p:nvSpPr>
          <p:cNvPr id="4" name="TextBox 3">
            <a:extLst>
              <a:ext uri="{FF2B5EF4-FFF2-40B4-BE49-F238E27FC236}">
                <a16:creationId xmlns:a16="http://schemas.microsoft.com/office/drawing/2014/main" id="{512E88F4-A718-E229-C88B-9CBE42D6DE29}"/>
              </a:ext>
            </a:extLst>
          </p:cNvPr>
          <p:cNvSpPr txBox="1"/>
          <p:nvPr/>
        </p:nvSpPr>
        <p:spPr>
          <a:xfrm>
            <a:off x="6359769" y="3981031"/>
            <a:ext cx="521208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Play without the outstanding work interfering with your enjoyment</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Are happy to “play” at work and work at nonconventional times</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See work and play as one and the same thing</a:t>
            </a:r>
          </a:p>
          <a:p>
            <a:pPr marL="285750" indent="-285750">
              <a:buFont typeface="Arial" panose="020B0604020202020204" pitchFamily="34" charset="0"/>
              <a:buChar char="•"/>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See life as too short not to take chances to play</a:t>
            </a:r>
          </a:p>
        </p:txBody>
      </p:sp>
      <p:pic>
        <p:nvPicPr>
          <p:cNvPr id="6" name="Picture 5" descr="A group of people playing a board game&#10;&#10;AI-generated content may be incorrect.">
            <a:extLst>
              <a:ext uri="{FF2B5EF4-FFF2-40B4-BE49-F238E27FC236}">
                <a16:creationId xmlns:a16="http://schemas.microsoft.com/office/drawing/2014/main" id="{9B38ABE7-C8E7-ED1F-4B46-BF2646D9C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3538" y="1654552"/>
            <a:ext cx="3252385" cy="2168040"/>
          </a:xfrm>
          <a:prstGeom prst="rect">
            <a:avLst/>
          </a:prstGeom>
          <a:ln>
            <a:noFill/>
          </a:ln>
          <a:effectLst>
            <a:outerShdw blurRad="292100" dist="139700" dir="2700000" algn="tl" rotWithShape="0">
              <a:srgbClr val="333333">
                <a:alpha val="65000"/>
              </a:srgbClr>
            </a:outerShdw>
          </a:effectLst>
        </p:spPr>
      </p:pic>
      <p:pic>
        <p:nvPicPr>
          <p:cNvPr id="7" name="Picture 6" descr="A group of people looking at a map&#10;&#10;AI-generated content may be incorrect.">
            <a:extLst>
              <a:ext uri="{FF2B5EF4-FFF2-40B4-BE49-F238E27FC236}">
                <a16:creationId xmlns:a16="http://schemas.microsoft.com/office/drawing/2014/main" id="{6DAD195A-851F-987B-7178-EAEC33064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7535" y="1654552"/>
            <a:ext cx="3248528" cy="21680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3203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22E4-CE7E-2F6D-2827-07521D93E551}"/>
              </a:ext>
            </a:extLst>
          </p:cNvPr>
          <p:cNvSpPr>
            <a:spLocks noGrp="1"/>
          </p:cNvSpPr>
          <p:nvPr>
            <p:ph type="title"/>
          </p:nvPr>
        </p:nvSpPr>
        <p:spPr/>
        <p:txBody>
          <a:bodyPr/>
          <a:lstStyle/>
          <a:p>
            <a:r>
              <a:rPr lang="en-GB" dirty="0"/>
              <a:t>J–P: Self-Estimate</a:t>
            </a:r>
          </a:p>
        </p:txBody>
      </p:sp>
      <p:sp>
        <p:nvSpPr>
          <p:cNvPr id="3" name="Content Placeholder 2">
            <a:extLst>
              <a:ext uri="{FF2B5EF4-FFF2-40B4-BE49-F238E27FC236}">
                <a16:creationId xmlns:a16="http://schemas.microsoft.com/office/drawing/2014/main" id="{E48AE5DF-EB38-1878-5CF1-2B2455BAB7D3}"/>
              </a:ext>
            </a:extLst>
          </p:cNvPr>
          <p:cNvSpPr>
            <a:spLocks noGrp="1"/>
          </p:cNvSpPr>
          <p:nvPr>
            <p:ph idx="1"/>
          </p:nvPr>
        </p:nvSpPr>
        <p:spPr>
          <a:xfrm>
            <a:off x="1106904" y="4126831"/>
            <a:ext cx="5977775" cy="2119563"/>
          </a:xfrm>
        </p:spPr>
        <p:txBody>
          <a:bodyPr/>
          <a:lstStyle/>
          <a:p>
            <a:pPr>
              <a:lnSpc>
                <a:spcPts val="2600"/>
              </a:lnSpc>
            </a:pPr>
            <a:r>
              <a:rPr lang="en-GB" sz="2000" dirty="0"/>
              <a:t>From your exploration of Judging and Perceiving, which seems to fit overall for you?</a:t>
            </a:r>
          </a:p>
          <a:p>
            <a:pPr>
              <a:lnSpc>
                <a:spcPts val="2600"/>
              </a:lnSpc>
            </a:pPr>
            <a:endParaRPr lang="en-GB" sz="2000" dirty="0"/>
          </a:p>
        </p:txBody>
      </p:sp>
      <p:pic>
        <p:nvPicPr>
          <p:cNvPr id="5" name="Picture 4">
            <a:extLst>
              <a:ext uri="{FF2B5EF4-FFF2-40B4-BE49-F238E27FC236}">
                <a16:creationId xmlns:a16="http://schemas.microsoft.com/office/drawing/2014/main" id="{05419B9D-4763-5B55-0789-58C75367C1B5}"/>
              </a:ext>
            </a:extLst>
          </p:cNvPr>
          <p:cNvPicPr>
            <a:picLocks noChangeAspect="1"/>
          </p:cNvPicPr>
          <p:nvPr/>
        </p:nvPicPr>
        <p:blipFill>
          <a:blip r:embed="rId4">
            <a:extLst>
              <a:ext uri="{28A0092B-C50C-407E-A947-70E740481C1C}">
                <a14:useLocalDpi xmlns:a14="http://schemas.microsoft.com/office/drawing/2010/main" val="0"/>
              </a:ext>
            </a:extLst>
          </a:blip>
          <a:srcRect l="7659" r="7659"/>
          <a:stretch/>
        </p:blipFill>
        <p:spPr>
          <a:xfrm>
            <a:off x="1453988" y="1497022"/>
            <a:ext cx="2281235" cy="2693887"/>
          </a:xfrm>
          <a:prstGeom prst="rect">
            <a:avLst/>
          </a:prstGeom>
        </p:spPr>
      </p:pic>
      <p:pic>
        <p:nvPicPr>
          <p:cNvPr id="6" name="Picture 5">
            <a:extLst>
              <a:ext uri="{FF2B5EF4-FFF2-40B4-BE49-F238E27FC236}">
                <a16:creationId xmlns:a16="http://schemas.microsoft.com/office/drawing/2014/main" id="{CD217857-86A1-2681-F3EC-F89D6A2EB613}"/>
              </a:ext>
            </a:extLst>
          </p:cNvPr>
          <p:cNvPicPr>
            <a:picLocks noChangeAspect="1"/>
          </p:cNvPicPr>
          <p:nvPr/>
        </p:nvPicPr>
        <p:blipFill>
          <a:blip r:embed="rId5">
            <a:extLst>
              <a:ext uri="{28A0092B-C50C-407E-A947-70E740481C1C}">
                <a14:useLocalDpi xmlns:a14="http://schemas.microsoft.com/office/drawing/2010/main" val="0"/>
              </a:ext>
            </a:extLst>
          </a:blip>
          <a:srcRect l="16686" r="16686"/>
          <a:stretch/>
        </p:blipFill>
        <p:spPr>
          <a:xfrm>
            <a:off x="4301121" y="1542521"/>
            <a:ext cx="1794879" cy="2693887"/>
          </a:xfrm>
          <a:prstGeom prst="rect">
            <a:avLst/>
          </a:prstGeom>
        </p:spPr>
      </p:pic>
      <p:pic>
        <p:nvPicPr>
          <p:cNvPr id="4" name="Picture Placeholder 14" descr="A close-up of a book cover&#10;&#10;AI-generated content may be incorrect.">
            <a:extLst>
              <a:ext uri="{FF2B5EF4-FFF2-40B4-BE49-F238E27FC236}">
                <a16:creationId xmlns:a16="http://schemas.microsoft.com/office/drawing/2014/main" id="{FBAE397C-2F47-A51E-A9C3-52F3C0729675}"/>
              </a:ext>
            </a:extLst>
          </p:cNvPr>
          <p:cNvPicPr>
            <a:picLocks noChangeAspect="1"/>
          </p:cNvPicPr>
          <p:nvPr/>
        </p:nvPicPr>
        <p:blipFill>
          <a:blip r:embed="rId6">
            <a:extLst>
              <a:ext uri="{28A0092B-C50C-407E-A947-70E740481C1C}">
                <a14:useLocalDpi xmlns:a14="http://schemas.microsoft.com/office/drawing/2010/main" val="0"/>
              </a:ext>
            </a:extLst>
          </a:blip>
          <a:srcRect t="2303" b="2303"/>
          <a:stretch>
            <a:fillRect/>
          </a:stretch>
        </p:blipFill>
        <p:spPr>
          <a:xfrm rot="220905">
            <a:off x="8798259" y="3474606"/>
            <a:ext cx="1433716" cy="205151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1F8FFC5-9AD1-7057-29A0-15656A6D06D0}"/>
              </a:ext>
            </a:extLst>
          </p:cNvPr>
          <p:cNvSpPr txBox="1"/>
          <p:nvPr/>
        </p:nvSpPr>
        <p:spPr>
          <a:xfrm>
            <a:off x="5824498" y="5642170"/>
            <a:ext cx="5397608" cy="646331"/>
          </a:xfrm>
          <a:prstGeom prst="rect">
            <a:avLst/>
          </a:prstGeom>
          <a:noFill/>
        </p:spPr>
        <p:txBody>
          <a:bodyPr wrap="square">
            <a:spAutoFit/>
          </a:bodyPr>
          <a:lstStyle/>
          <a:p>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Make a note of your self-estimate in the Exploring Your Myers-Briggs</a:t>
            </a:r>
            <a:r>
              <a:rPr lang="en-GB" sz="1800" i="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 Type Workbook, page 29</a:t>
            </a:r>
            <a:endPar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928956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106BA-4EB1-4456-7227-DDAFA555D864}"/>
              </a:ext>
            </a:extLst>
          </p:cNvPr>
          <p:cNvSpPr>
            <a:spLocks noGrp="1"/>
          </p:cNvSpPr>
          <p:nvPr>
            <p:ph type="title"/>
          </p:nvPr>
        </p:nvSpPr>
        <p:spPr>
          <a:xfrm>
            <a:off x="1101968" y="790575"/>
            <a:ext cx="10854805" cy="900113"/>
          </a:xfrm>
        </p:spPr>
        <p:txBody>
          <a:bodyPr/>
          <a:lstStyle/>
          <a:p>
            <a:r>
              <a:rPr lang="en-GB" sz="4000" dirty="0"/>
              <a:t>J–P: How Do You Use Each Preference?</a:t>
            </a:r>
          </a:p>
        </p:txBody>
      </p:sp>
      <p:sp>
        <p:nvSpPr>
          <p:cNvPr id="3" name="Content Placeholder 2">
            <a:extLst>
              <a:ext uri="{FF2B5EF4-FFF2-40B4-BE49-F238E27FC236}">
                <a16:creationId xmlns:a16="http://schemas.microsoft.com/office/drawing/2014/main" id="{B4D0FA03-C373-F71A-530D-ADA63E42814C}"/>
              </a:ext>
            </a:extLst>
          </p:cNvPr>
          <p:cNvSpPr>
            <a:spLocks noGrp="1"/>
          </p:cNvSpPr>
          <p:nvPr>
            <p:ph sz="half" idx="1"/>
          </p:nvPr>
        </p:nvSpPr>
        <p:spPr>
          <a:xfrm>
            <a:off x="1101968" y="2007703"/>
            <a:ext cx="9979116" cy="4155121"/>
          </a:xfrm>
        </p:spPr>
        <p:txBody>
          <a:bodyPr/>
          <a:lstStyle/>
          <a:p>
            <a:pPr marL="0" indent="0">
              <a:lnSpc>
                <a:spcPts val="2600"/>
              </a:lnSpc>
              <a:buNone/>
            </a:pPr>
            <a:r>
              <a:rPr lang="en-GB" sz="2000" dirty="0"/>
              <a:t>Where does your preference for Judging or Perceiving serve </a:t>
            </a:r>
            <a:br>
              <a:rPr lang="en-GB" sz="2000" dirty="0"/>
            </a:br>
            <a:r>
              <a:rPr lang="en-GB" sz="2000" dirty="0"/>
              <a:t>you well? When do you find you use the opposite preference?</a:t>
            </a:r>
          </a:p>
          <a:p>
            <a:pPr marL="0" indent="0">
              <a:lnSpc>
                <a:spcPts val="2600"/>
              </a:lnSpc>
              <a:buNone/>
            </a:pPr>
            <a:endParaRPr lang="en-GB" sz="2000" dirty="0"/>
          </a:p>
          <a:p>
            <a:pPr marL="0" indent="0">
              <a:lnSpc>
                <a:spcPts val="2600"/>
              </a:lnSpc>
              <a:buNone/>
            </a:pPr>
            <a:r>
              <a:rPr lang="en-GB" sz="2000" dirty="0"/>
              <a:t>How could you further develop your use of the preference:</a:t>
            </a:r>
          </a:p>
          <a:p>
            <a:pPr>
              <a:lnSpc>
                <a:spcPts val="2600"/>
              </a:lnSpc>
            </a:pPr>
            <a:r>
              <a:rPr lang="en-GB" sz="2000" dirty="0"/>
              <a:t>In relation to the purpose you chose earlier?</a:t>
            </a:r>
          </a:p>
          <a:p>
            <a:pPr>
              <a:lnSpc>
                <a:spcPts val="2600"/>
              </a:lnSpc>
            </a:pPr>
            <a:r>
              <a:rPr lang="en-GB" sz="2000" dirty="0"/>
              <a:t>In relation to managing conflict, your leadership style, or organizational culture?</a:t>
            </a:r>
          </a:p>
          <a:p>
            <a:pPr marL="0" indent="0">
              <a:lnSpc>
                <a:spcPts val="2600"/>
              </a:lnSpc>
              <a:buNone/>
            </a:pPr>
            <a:endParaRPr lang="en-GB" sz="2000" dirty="0"/>
          </a:p>
          <a:p>
            <a:pPr marL="0" lvl="0" indent="0">
              <a:lnSpc>
                <a:spcPts val="3000"/>
              </a:lnSpc>
              <a:spcBef>
                <a:spcPts val="1200"/>
              </a:spcBef>
              <a:buClr>
                <a:srgbClr val="319998"/>
              </a:buClr>
              <a:buNone/>
              <a:defRPr/>
            </a:pPr>
            <a:r>
              <a:rPr lang="en-GB" sz="2000" dirty="0">
                <a:solidFill>
                  <a:srgbClr val="000000">
                    <a:lumMod val="50000"/>
                    <a:lumOff val="50000"/>
                  </a:srgbClr>
                </a:solidFill>
              </a:rPr>
              <a:t>Make notes of what you learned in </a:t>
            </a:r>
            <a:r>
              <a:rPr lang="en-GB" sz="2000" i="1" dirty="0">
                <a:solidFill>
                  <a:srgbClr val="0C4853"/>
                </a:solidFill>
              </a:rPr>
              <a:t>Exploring Your Myers-Briggs</a:t>
            </a:r>
            <a:r>
              <a:rPr lang="en-GB" sz="2000" i="1" baseline="30000" dirty="0">
                <a:solidFill>
                  <a:srgbClr val="0C4853"/>
                </a:solidFill>
              </a:rPr>
              <a:t>®</a:t>
            </a:r>
            <a:r>
              <a:rPr lang="en-GB" sz="2000" i="1" dirty="0">
                <a:solidFill>
                  <a:srgbClr val="0C4853"/>
                </a:solidFill>
              </a:rPr>
              <a:t> Type Workbook, page 30.</a:t>
            </a:r>
            <a:endParaRPr lang="en-GB" sz="2000" dirty="0">
              <a:solidFill>
                <a:srgbClr val="000000">
                  <a:lumMod val="50000"/>
                  <a:lumOff val="50000"/>
                </a:srgbClr>
              </a:solidFill>
            </a:endParaRPr>
          </a:p>
        </p:txBody>
      </p:sp>
    </p:spTree>
    <p:custDataLst>
      <p:tags r:id="rId1"/>
    </p:custDataLst>
    <p:extLst>
      <p:ext uri="{BB962C8B-B14F-4D97-AF65-F5344CB8AC3E}">
        <p14:creationId xmlns:p14="http://schemas.microsoft.com/office/powerpoint/2010/main" val="164818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7234F-F9B7-9ECC-7E04-E5BC31674A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ABBF31-144C-6173-06CD-7DA9BAB2C7E4}"/>
              </a:ext>
            </a:extLst>
          </p:cNvPr>
          <p:cNvSpPr>
            <a:spLocks noGrp="1"/>
          </p:cNvSpPr>
          <p:nvPr>
            <p:ph type="title"/>
          </p:nvPr>
        </p:nvSpPr>
        <p:spPr>
          <a:xfrm>
            <a:off x="5709647" y="1582402"/>
            <a:ext cx="6285129" cy="2019635"/>
          </a:xfrm>
        </p:spPr>
        <p:txBody>
          <a:bodyPr/>
          <a:lstStyle/>
          <a:p>
            <a:pPr>
              <a:lnSpc>
                <a:spcPts val="5400"/>
              </a:lnSpc>
            </a:pPr>
            <a:r>
              <a:rPr lang="en-GB" dirty="0"/>
              <a:t>MBTI</a:t>
            </a:r>
            <a:r>
              <a:rPr lang="en-GB" baseline="30000" dirty="0"/>
              <a:t>®</a:t>
            </a:r>
            <a:r>
              <a:rPr lang="en-GB" dirty="0"/>
              <a:t> </a:t>
            </a:r>
            <a:br>
              <a:rPr lang="en-GB" dirty="0"/>
            </a:br>
            <a:r>
              <a:rPr lang="en-GB" dirty="0"/>
              <a:t>Reported Type</a:t>
            </a:r>
          </a:p>
        </p:txBody>
      </p:sp>
      <p:sp>
        <p:nvSpPr>
          <p:cNvPr id="6" name="Subtitle 5">
            <a:extLst>
              <a:ext uri="{FF2B5EF4-FFF2-40B4-BE49-F238E27FC236}">
                <a16:creationId xmlns:a16="http://schemas.microsoft.com/office/drawing/2014/main" id="{1A3D4258-F07E-9632-F2CF-0DEF0024D000}"/>
              </a:ext>
            </a:extLst>
          </p:cNvPr>
          <p:cNvSpPr>
            <a:spLocks noGrp="1"/>
          </p:cNvSpPr>
          <p:nvPr>
            <p:ph type="subTitle" idx="1"/>
          </p:nvPr>
        </p:nvSpPr>
        <p:spPr/>
        <p:txBody>
          <a:bodyPr/>
          <a:lstStyle/>
          <a:p>
            <a:endParaRPr lang="en-GB"/>
          </a:p>
        </p:txBody>
      </p:sp>
      <p:pic>
        <p:nvPicPr>
          <p:cNvPr id="9" name="Picture Placeholder 8">
            <a:extLst>
              <a:ext uri="{FF2B5EF4-FFF2-40B4-BE49-F238E27FC236}">
                <a16:creationId xmlns:a16="http://schemas.microsoft.com/office/drawing/2014/main" id="{8501E086-398D-5124-0B91-B492CD2FAC4B}"/>
              </a:ext>
            </a:extLst>
          </p:cNvPr>
          <p:cNvPicPr>
            <a:picLocks noGrp="1" noChangeAspect="1"/>
          </p:cNvPicPr>
          <p:nvPr>
            <p:ph type="pic" sz="quarter" idx="11"/>
          </p:nvPr>
        </p:nvPicPr>
        <p:blipFill>
          <a:blip r:embed="rId4">
            <a:grayscl/>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3063" r="3063"/>
          <a:stretch/>
        </p:blipFill>
        <p:spPr/>
      </p:pic>
    </p:spTree>
    <p:custDataLst>
      <p:tags r:id="rId1"/>
    </p:custDataLst>
    <p:extLst>
      <p:ext uri="{BB962C8B-B14F-4D97-AF65-F5344CB8AC3E}">
        <p14:creationId xmlns:p14="http://schemas.microsoft.com/office/powerpoint/2010/main" val="3737889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A9B98-72D4-1842-FD30-F5085BF3A8C4}"/>
              </a:ext>
            </a:extLst>
          </p:cNvPr>
          <p:cNvSpPr>
            <a:spLocks noGrp="1"/>
          </p:cNvSpPr>
          <p:nvPr>
            <p:ph type="title"/>
          </p:nvPr>
        </p:nvSpPr>
        <p:spPr/>
        <p:txBody>
          <a:bodyPr/>
          <a:lstStyle/>
          <a:p>
            <a:r>
              <a:rPr lang="en-GB" dirty="0"/>
              <a:t>Preference Probability Results</a:t>
            </a:r>
          </a:p>
        </p:txBody>
      </p:sp>
      <p:sp>
        <p:nvSpPr>
          <p:cNvPr id="4" name="Content Placeholder 3">
            <a:extLst>
              <a:ext uri="{FF2B5EF4-FFF2-40B4-BE49-F238E27FC236}">
                <a16:creationId xmlns:a16="http://schemas.microsoft.com/office/drawing/2014/main" id="{44748DE9-E6BD-9065-2603-B1061EF6E975}"/>
              </a:ext>
            </a:extLst>
          </p:cNvPr>
          <p:cNvSpPr>
            <a:spLocks noGrp="1"/>
          </p:cNvSpPr>
          <p:nvPr>
            <p:ph sz="half" idx="2"/>
          </p:nvPr>
        </p:nvSpPr>
        <p:spPr>
          <a:xfrm>
            <a:off x="459170" y="1834867"/>
            <a:ext cx="4527767" cy="3726352"/>
          </a:xfrm>
        </p:spPr>
        <p:txBody>
          <a:bodyPr anchor="t"/>
          <a:lstStyle/>
          <a:p>
            <a:pPr>
              <a:lnSpc>
                <a:spcPts val="2600"/>
              </a:lnSpc>
            </a:pPr>
            <a:r>
              <a:rPr lang="en-GB" sz="2000" dirty="0">
                <a:latin typeface="Open Sans"/>
                <a:ea typeface="Open Sans"/>
                <a:cs typeface="Open Sans"/>
              </a:rPr>
              <a:t>Preference results show the probability with which you reported a preference based on your answers to the MBTI</a:t>
            </a:r>
            <a:r>
              <a:rPr lang="en-GB" sz="2000" dirty="0">
                <a:latin typeface="Aptos"/>
                <a:ea typeface="Open Sans"/>
                <a:cs typeface="Open Sans"/>
              </a:rPr>
              <a:t>®</a:t>
            </a:r>
            <a:r>
              <a:rPr lang="en-GB" sz="2000" dirty="0">
                <a:latin typeface="Open Sans"/>
                <a:ea typeface="Open Sans"/>
                <a:cs typeface="Open Sans"/>
              </a:rPr>
              <a:t> assessment. This tells us how confident we can be that the sorting is correct.</a:t>
            </a:r>
          </a:p>
          <a:p>
            <a:pPr>
              <a:lnSpc>
                <a:spcPts val="2600"/>
              </a:lnSpc>
            </a:pPr>
            <a:r>
              <a:rPr lang="en-GB" sz="2000" dirty="0"/>
              <a:t>They do not show your skill in using the preference, or how much or how little you use it.</a:t>
            </a:r>
          </a:p>
        </p:txBody>
      </p:sp>
      <p:pic>
        <p:nvPicPr>
          <p:cNvPr id="6" name="Picture 5">
            <a:extLst>
              <a:ext uri="{FF2B5EF4-FFF2-40B4-BE49-F238E27FC236}">
                <a16:creationId xmlns:a16="http://schemas.microsoft.com/office/drawing/2014/main" id="{E07774E6-F259-3169-CDFE-DBCD4A817795}"/>
              </a:ext>
            </a:extLst>
          </p:cNvPr>
          <p:cNvPicPr>
            <a:picLocks noChangeAspect="1"/>
          </p:cNvPicPr>
          <p:nvPr/>
        </p:nvPicPr>
        <p:blipFill>
          <a:blip r:embed="rId4"/>
          <a:stretch>
            <a:fillRect/>
          </a:stretch>
        </p:blipFill>
        <p:spPr>
          <a:xfrm>
            <a:off x="5289740" y="1752162"/>
            <a:ext cx="6327829" cy="3891763"/>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585028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EAE38B-3E80-4332-17CB-EA237F4F74A8}"/>
              </a:ext>
            </a:extLst>
          </p:cNvPr>
          <p:cNvSpPr>
            <a:spLocks noGrp="1"/>
          </p:cNvSpPr>
          <p:nvPr>
            <p:ph type="title"/>
          </p:nvPr>
        </p:nvSpPr>
        <p:spPr>
          <a:xfrm>
            <a:off x="5709647" y="1582402"/>
            <a:ext cx="5748721" cy="2019635"/>
          </a:xfrm>
        </p:spPr>
        <p:txBody>
          <a:bodyPr/>
          <a:lstStyle/>
          <a:p>
            <a:pPr>
              <a:lnSpc>
                <a:spcPts val="5400"/>
              </a:lnSpc>
            </a:pPr>
            <a:r>
              <a:rPr lang="en-GB" dirty="0"/>
              <a:t>MBTI</a:t>
            </a:r>
            <a:r>
              <a:rPr lang="en-GB" baseline="30000" dirty="0"/>
              <a:t>®</a:t>
            </a:r>
            <a:r>
              <a:rPr lang="en-GB" dirty="0"/>
              <a:t> </a:t>
            </a:r>
            <a:br>
              <a:rPr lang="en-GB" dirty="0"/>
            </a:br>
            <a:r>
              <a:rPr lang="en-GB" dirty="0"/>
              <a:t>Best-Fit Type</a:t>
            </a:r>
          </a:p>
        </p:txBody>
      </p:sp>
      <p:sp>
        <p:nvSpPr>
          <p:cNvPr id="6" name="Subtitle 5">
            <a:extLst>
              <a:ext uri="{FF2B5EF4-FFF2-40B4-BE49-F238E27FC236}">
                <a16:creationId xmlns:a16="http://schemas.microsoft.com/office/drawing/2014/main" id="{F46F6DFA-CFFD-F2C5-85B9-C57BD77DB18B}"/>
              </a:ext>
            </a:extLst>
          </p:cNvPr>
          <p:cNvSpPr>
            <a:spLocks noGrp="1"/>
          </p:cNvSpPr>
          <p:nvPr>
            <p:ph type="subTitle" idx="1"/>
          </p:nvPr>
        </p:nvSpPr>
        <p:spPr/>
        <p:txBody>
          <a:bodyPr/>
          <a:lstStyle/>
          <a:p>
            <a:endParaRPr lang="en-GB"/>
          </a:p>
        </p:txBody>
      </p:sp>
      <p:pic>
        <p:nvPicPr>
          <p:cNvPr id="9" name="Picture Placeholder 8">
            <a:extLst>
              <a:ext uri="{FF2B5EF4-FFF2-40B4-BE49-F238E27FC236}">
                <a16:creationId xmlns:a16="http://schemas.microsoft.com/office/drawing/2014/main" id="{D57E6849-A209-A921-31F6-B525CF423295}"/>
              </a:ext>
            </a:extLst>
          </p:cNvPr>
          <p:cNvPicPr>
            <a:picLocks noGrp="1" noChangeAspect="1"/>
          </p:cNvPicPr>
          <p:nvPr>
            <p:ph type="pic" sz="quarter" idx="11"/>
          </p:nvPr>
        </p:nvPicPr>
        <p:blipFill>
          <a:blip r:embed="rId4">
            <a:grayscl/>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2956" r="2956"/>
          <a:stretch/>
        </p:blipFill>
        <p:spPr/>
      </p:pic>
    </p:spTree>
    <p:custDataLst>
      <p:tags r:id="rId1"/>
    </p:custDataLst>
    <p:extLst>
      <p:ext uri="{BB962C8B-B14F-4D97-AF65-F5344CB8AC3E}">
        <p14:creationId xmlns:p14="http://schemas.microsoft.com/office/powerpoint/2010/main" val="69400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791B8-0767-CF85-E7DF-6116CC94833E}"/>
              </a:ext>
            </a:extLst>
          </p:cNvPr>
          <p:cNvSpPr>
            <a:spLocks noGrp="1"/>
          </p:cNvSpPr>
          <p:nvPr>
            <p:ph type="title"/>
          </p:nvPr>
        </p:nvSpPr>
        <p:spPr/>
        <p:txBody>
          <a:bodyPr/>
          <a:lstStyle/>
          <a:p>
            <a:r>
              <a:rPr lang="en-GB" dirty="0"/>
              <a:t>Pulling Together Your Best-Fit Type</a:t>
            </a:r>
          </a:p>
        </p:txBody>
      </p:sp>
      <p:sp>
        <p:nvSpPr>
          <p:cNvPr id="3" name="Content Placeholder 2">
            <a:extLst>
              <a:ext uri="{FF2B5EF4-FFF2-40B4-BE49-F238E27FC236}">
                <a16:creationId xmlns:a16="http://schemas.microsoft.com/office/drawing/2014/main" id="{FA0C0303-DF4F-31B5-04F1-E3400B4E316B}"/>
              </a:ext>
            </a:extLst>
          </p:cNvPr>
          <p:cNvSpPr>
            <a:spLocks noGrp="1"/>
          </p:cNvSpPr>
          <p:nvPr>
            <p:ph idx="1"/>
          </p:nvPr>
        </p:nvSpPr>
        <p:spPr/>
        <p:txBody>
          <a:bodyPr/>
          <a:lstStyle/>
          <a:p>
            <a:pPr marL="0" indent="0">
              <a:lnSpc>
                <a:spcPts val="2600"/>
              </a:lnSpc>
              <a:buNone/>
            </a:pPr>
            <a:r>
              <a:rPr lang="en-GB" sz="2000" dirty="0"/>
              <a:t>This is the four-letter MBTI</a:t>
            </a:r>
            <a:r>
              <a:rPr lang="en-GB" sz="2000" dirty="0">
                <a:latin typeface="Aptos" panose="020B0004020202020204" pitchFamily="34" charset="0"/>
              </a:rPr>
              <a:t>®</a:t>
            </a:r>
            <a:r>
              <a:rPr lang="en-GB" sz="2000" dirty="0"/>
              <a:t> type you think fits you best. It’s typically referred to as your “best-fit-type.”</a:t>
            </a:r>
          </a:p>
          <a:p>
            <a:pPr marL="0" indent="0">
              <a:lnSpc>
                <a:spcPts val="2600"/>
              </a:lnSpc>
              <a:buNone/>
            </a:pPr>
            <a:endParaRPr lang="en-GB" sz="2000" dirty="0"/>
          </a:p>
          <a:p>
            <a:pPr marL="0" indent="0">
              <a:lnSpc>
                <a:spcPts val="2600"/>
              </a:lnSpc>
              <a:buNone/>
            </a:pPr>
            <a:r>
              <a:rPr lang="en-GB" sz="2000" dirty="0"/>
              <a:t>If you are unsure about any preference pair, consider whether there are demands on you to operate differently from your natural preference.</a:t>
            </a:r>
          </a:p>
          <a:p>
            <a:pPr marL="0" indent="0">
              <a:lnSpc>
                <a:spcPts val="2600"/>
              </a:lnSpc>
              <a:buNone/>
            </a:pPr>
            <a:endParaRPr lang="en-GB" sz="2000" dirty="0"/>
          </a:p>
          <a:p>
            <a:pPr marL="0" indent="0">
              <a:lnSpc>
                <a:spcPts val="2600"/>
              </a:lnSpc>
              <a:buNone/>
            </a:pPr>
            <a:r>
              <a:rPr lang="en-GB" sz="2000" dirty="0"/>
              <a:t>Don’t worry if you are still unsure—you have time to reflect before you decide.</a:t>
            </a:r>
          </a:p>
          <a:p>
            <a:pPr marL="0" indent="0">
              <a:lnSpc>
                <a:spcPts val="2600"/>
              </a:lnSpc>
              <a:buNone/>
            </a:pPr>
            <a:endParaRPr lang="en-GB" sz="2000" dirty="0"/>
          </a:p>
          <a:p>
            <a:endParaRPr lang="en-GB" dirty="0"/>
          </a:p>
        </p:txBody>
      </p:sp>
      <p:pic>
        <p:nvPicPr>
          <p:cNvPr id="8" name="Picture Placeholder 7" descr="A person looking at herself in a mirror&#10;&#10;AI-generated content may be incorrect.">
            <a:extLst>
              <a:ext uri="{FF2B5EF4-FFF2-40B4-BE49-F238E27FC236}">
                <a16:creationId xmlns:a16="http://schemas.microsoft.com/office/drawing/2014/main" id="{55DE134D-8CCC-8146-38F2-5E7AC1DBC38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0929" t="-277" r="-57" b="277"/>
          <a:stretch>
            <a:fillRect/>
          </a:stretch>
        </p:blipFill>
        <p:spPr>
          <a:xfrm rot="220905">
            <a:off x="1261667" y="2231327"/>
            <a:ext cx="2527636" cy="3616805"/>
          </a:xfrm>
        </p:spPr>
      </p:pic>
    </p:spTree>
    <p:custDataLst>
      <p:tags r:id="rId1"/>
    </p:custDataLst>
    <p:extLst>
      <p:ext uri="{BB962C8B-B14F-4D97-AF65-F5344CB8AC3E}">
        <p14:creationId xmlns:p14="http://schemas.microsoft.com/office/powerpoint/2010/main" val="4124509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1EC2-0291-2EC5-8865-9A84D987A3EA}"/>
              </a:ext>
            </a:extLst>
          </p:cNvPr>
          <p:cNvSpPr>
            <a:spLocks noGrp="1"/>
          </p:cNvSpPr>
          <p:nvPr>
            <p:ph type="title"/>
          </p:nvPr>
        </p:nvSpPr>
        <p:spPr/>
        <p:txBody>
          <a:bodyPr/>
          <a:lstStyle/>
          <a:p>
            <a:pPr>
              <a:lnSpc>
                <a:spcPts val="5400"/>
              </a:lnSpc>
            </a:pPr>
            <a:r>
              <a:rPr lang="en-GB" dirty="0"/>
              <a:t>Why Might Your Reported Type Not Fit?</a:t>
            </a:r>
          </a:p>
        </p:txBody>
      </p:sp>
      <p:sp>
        <p:nvSpPr>
          <p:cNvPr id="3" name="Content Placeholder 2">
            <a:extLst>
              <a:ext uri="{FF2B5EF4-FFF2-40B4-BE49-F238E27FC236}">
                <a16:creationId xmlns:a16="http://schemas.microsoft.com/office/drawing/2014/main" id="{38D92730-5604-CE32-0937-2DDC27007E69}"/>
              </a:ext>
            </a:extLst>
          </p:cNvPr>
          <p:cNvSpPr>
            <a:spLocks noGrp="1"/>
          </p:cNvSpPr>
          <p:nvPr>
            <p:ph idx="1"/>
          </p:nvPr>
        </p:nvSpPr>
        <p:spPr>
          <a:xfrm>
            <a:off x="1106904" y="2589519"/>
            <a:ext cx="10246895" cy="3656875"/>
          </a:xfrm>
        </p:spPr>
        <p:txBody>
          <a:bodyPr/>
          <a:lstStyle/>
          <a:p>
            <a:r>
              <a:rPr lang="en-US" sz="2400" dirty="0"/>
              <a:t>You may be attracted to elements of both opposites in one or more preference pairs. </a:t>
            </a:r>
          </a:p>
          <a:p>
            <a:r>
              <a:rPr lang="en-US" sz="2400" dirty="0"/>
              <a:t>You may be using some facets of both preferences. Your Step II™ results may clarify this and help you decide on a preference.</a:t>
            </a:r>
          </a:p>
          <a:p>
            <a:r>
              <a:rPr lang="en-US" sz="2400" dirty="0"/>
              <a:t>External influences may be affecting your use of your preferences.</a:t>
            </a:r>
          </a:p>
          <a:p>
            <a:r>
              <a:rPr lang="en-US" sz="2400" dirty="0"/>
              <a:t>You will have many opportunities to further explore your type and arrive at a best-fit type.</a:t>
            </a:r>
          </a:p>
          <a:p>
            <a:r>
              <a:rPr lang="en-US" sz="2400" dirty="0"/>
              <a:t>It is okay if you later discover that a different type fits you better.</a:t>
            </a:r>
          </a:p>
        </p:txBody>
      </p:sp>
    </p:spTree>
    <p:custDataLst>
      <p:tags r:id="rId1"/>
    </p:custDataLst>
    <p:extLst>
      <p:ext uri="{BB962C8B-B14F-4D97-AF65-F5344CB8AC3E}">
        <p14:creationId xmlns:p14="http://schemas.microsoft.com/office/powerpoint/2010/main" val="393890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924F-12D2-C58F-D119-41AB7478BFA4}"/>
              </a:ext>
            </a:extLst>
          </p:cNvPr>
          <p:cNvSpPr>
            <a:spLocks noGrp="1"/>
          </p:cNvSpPr>
          <p:nvPr>
            <p:ph type="title"/>
          </p:nvPr>
        </p:nvSpPr>
        <p:spPr/>
        <p:txBody>
          <a:bodyPr/>
          <a:lstStyle/>
          <a:p>
            <a:pPr>
              <a:lnSpc>
                <a:spcPts val="5400"/>
              </a:lnSpc>
            </a:pPr>
            <a:r>
              <a:rPr lang="en-GB" dirty="0"/>
              <a:t>Where Does This Pressure Come From?</a:t>
            </a:r>
          </a:p>
        </p:txBody>
      </p:sp>
      <p:sp>
        <p:nvSpPr>
          <p:cNvPr id="3" name="Content Placeholder 2">
            <a:extLst>
              <a:ext uri="{FF2B5EF4-FFF2-40B4-BE49-F238E27FC236}">
                <a16:creationId xmlns:a16="http://schemas.microsoft.com/office/drawing/2014/main" id="{DB08994E-7A87-3F2C-89F4-3B13DAFDFD5D}"/>
              </a:ext>
            </a:extLst>
          </p:cNvPr>
          <p:cNvSpPr>
            <a:spLocks noGrp="1"/>
          </p:cNvSpPr>
          <p:nvPr>
            <p:ph idx="1"/>
          </p:nvPr>
        </p:nvSpPr>
        <p:spPr>
          <a:xfrm>
            <a:off x="1106904" y="2420471"/>
            <a:ext cx="10246895" cy="3825924"/>
          </a:xfrm>
        </p:spPr>
        <p:txBody>
          <a:bodyPr/>
          <a:lstStyle/>
          <a:p>
            <a:pPr>
              <a:lnSpc>
                <a:spcPts val="2600"/>
              </a:lnSpc>
            </a:pPr>
            <a:r>
              <a:rPr lang="en-US" sz="2000" b="1" dirty="0"/>
              <a:t>Pressure from your work to do things that don’t match your preferences.</a:t>
            </a:r>
            <a:br>
              <a:rPr lang="en-US" sz="2000" dirty="0"/>
            </a:br>
            <a:endParaRPr lang="en-US" sz="2000" dirty="0"/>
          </a:p>
          <a:p>
            <a:pPr>
              <a:lnSpc>
                <a:spcPts val="2600"/>
              </a:lnSpc>
            </a:pPr>
            <a:r>
              <a:rPr lang="en-US" sz="2000" b="1" dirty="0"/>
              <a:t>Pressure from an organization to behave in certain ways.</a:t>
            </a:r>
            <a:br>
              <a:rPr lang="en-US" sz="2000" dirty="0"/>
            </a:br>
            <a:endParaRPr lang="en-US" sz="2000" dirty="0"/>
          </a:p>
          <a:p>
            <a:pPr>
              <a:lnSpc>
                <a:spcPts val="2600"/>
              </a:lnSpc>
            </a:pPr>
            <a:r>
              <a:rPr lang="en-GB" sz="2000" b="1" dirty="0"/>
              <a:t>Pressure from society, such as gender stereotypes.</a:t>
            </a:r>
            <a:br>
              <a:rPr lang="en-GB" sz="2000" dirty="0"/>
            </a:br>
            <a:endParaRPr lang="en-GB" sz="2000" dirty="0"/>
          </a:p>
          <a:p>
            <a:pPr>
              <a:lnSpc>
                <a:spcPts val="2600"/>
              </a:lnSpc>
            </a:pPr>
            <a:r>
              <a:rPr lang="en-GB" sz="2000" b="1" dirty="0"/>
              <a:t>Pressure you felt growing up.</a:t>
            </a:r>
            <a:br>
              <a:rPr lang="en-GB" sz="2000" dirty="0"/>
            </a:br>
            <a:endParaRPr lang="en-GB" sz="2000" dirty="0"/>
          </a:p>
        </p:txBody>
      </p:sp>
    </p:spTree>
    <p:custDataLst>
      <p:tags r:id="rId1"/>
    </p:custDataLst>
    <p:extLst>
      <p:ext uri="{BB962C8B-B14F-4D97-AF65-F5344CB8AC3E}">
        <p14:creationId xmlns:p14="http://schemas.microsoft.com/office/powerpoint/2010/main" val="2077740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D939-4009-122F-E971-61A4695AD6CB}"/>
              </a:ext>
            </a:extLst>
          </p:cNvPr>
          <p:cNvSpPr>
            <a:spLocks noGrp="1"/>
          </p:cNvSpPr>
          <p:nvPr>
            <p:ph type="title"/>
          </p:nvPr>
        </p:nvSpPr>
        <p:spPr/>
        <p:txBody>
          <a:bodyPr/>
          <a:lstStyle/>
          <a:p>
            <a:r>
              <a:rPr lang="en-GB" dirty="0"/>
              <a:t>What Is Your Best-Fit Type?</a:t>
            </a:r>
          </a:p>
        </p:txBody>
      </p:sp>
      <p:sp>
        <p:nvSpPr>
          <p:cNvPr id="3" name="Content Placeholder 2">
            <a:extLst>
              <a:ext uri="{FF2B5EF4-FFF2-40B4-BE49-F238E27FC236}">
                <a16:creationId xmlns:a16="http://schemas.microsoft.com/office/drawing/2014/main" id="{78D2CBDD-6C9E-0A57-B666-F5C5A00ABD5B}"/>
              </a:ext>
            </a:extLst>
          </p:cNvPr>
          <p:cNvSpPr>
            <a:spLocks noGrp="1"/>
          </p:cNvSpPr>
          <p:nvPr>
            <p:ph idx="1"/>
          </p:nvPr>
        </p:nvSpPr>
        <p:spPr>
          <a:xfrm>
            <a:off x="5947442" y="2031583"/>
            <a:ext cx="5406357" cy="4214812"/>
          </a:xfrm>
        </p:spPr>
        <p:txBody>
          <a:bodyPr/>
          <a:lstStyle/>
          <a:p>
            <a:pPr marL="0" indent="0">
              <a:lnSpc>
                <a:spcPts val="2600"/>
              </a:lnSpc>
              <a:spcBef>
                <a:spcPts val="600"/>
              </a:spcBef>
              <a:buNone/>
            </a:pPr>
            <a:r>
              <a:rPr lang="en-GB" sz="2000" dirty="0"/>
              <a:t>Take a look at the short descriptions of your possible alternatives on </a:t>
            </a:r>
            <a:r>
              <a:rPr lang="en-GB" sz="2000" b="1" dirty="0">
                <a:solidFill>
                  <a:schemeClr val="bg2"/>
                </a:solidFill>
              </a:rPr>
              <a:t>page 9</a:t>
            </a:r>
            <a:r>
              <a:rPr lang="en-GB" sz="2000" dirty="0"/>
              <a:t>. </a:t>
            </a:r>
          </a:p>
          <a:p>
            <a:pPr marL="0" indent="0">
              <a:lnSpc>
                <a:spcPts val="2600"/>
              </a:lnSpc>
              <a:spcBef>
                <a:spcPts val="600"/>
              </a:spcBef>
              <a:buNone/>
            </a:pPr>
            <a:endParaRPr lang="en-GB" sz="2000" dirty="0"/>
          </a:p>
          <a:p>
            <a:pPr marL="0" indent="0">
              <a:lnSpc>
                <a:spcPts val="2600"/>
              </a:lnSpc>
              <a:spcBef>
                <a:spcPts val="600"/>
              </a:spcBef>
              <a:buNone/>
            </a:pPr>
            <a:r>
              <a:rPr lang="en-GB" sz="2000" dirty="0"/>
              <a:t>Which one resonates with you the most? Remember, you know yourself best!</a:t>
            </a:r>
          </a:p>
          <a:p>
            <a:pPr marL="0" indent="0">
              <a:lnSpc>
                <a:spcPts val="2600"/>
              </a:lnSpc>
              <a:spcBef>
                <a:spcPts val="600"/>
              </a:spcBef>
              <a:buNone/>
            </a:pPr>
            <a:endParaRPr lang="en-GB" sz="2000" dirty="0"/>
          </a:p>
          <a:p>
            <a:pPr marL="0" indent="0">
              <a:lnSpc>
                <a:spcPts val="2600"/>
              </a:lnSpc>
              <a:spcBef>
                <a:spcPts val="600"/>
              </a:spcBef>
              <a:buNone/>
            </a:pPr>
            <a:endParaRPr lang="en-GB" sz="2000" dirty="0"/>
          </a:p>
        </p:txBody>
      </p:sp>
      <p:pic>
        <p:nvPicPr>
          <p:cNvPr id="6" name="Content Placeholder 2">
            <a:extLst>
              <a:ext uri="{FF2B5EF4-FFF2-40B4-BE49-F238E27FC236}">
                <a16:creationId xmlns:a16="http://schemas.microsoft.com/office/drawing/2014/main" id="{2C4D8418-CAC0-D10B-56AA-A9C447917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977">
            <a:off x="1934769" y="2278586"/>
            <a:ext cx="2592507" cy="337158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3842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2DCA-2E09-8895-00E2-2B588F2CE238}"/>
              </a:ext>
            </a:extLst>
          </p:cNvPr>
          <p:cNvSpPr>
            <a:spLocks noGrp="1"/>
          </p:cNvSpPr>
          <p:nvPr>
            <p:ph type="title"/>
          </p:nvPr>
        </p:nvSpPr>
        <p:spPr/>
        <p:txBody>
          <a:bodyPr/>
          <a:lstStyle/>
          <a:p>
            <a:r>
              <a:rPr lang="en-GB" dirty="0"/>
              <a:t>Virtual Meeting Guidelines</a:t>
            </a:r>
            <a:endParaRPr lang="en-US" dirty="0"/>
          </a:p>
        </p:txBody>
      </p:sp>
      <p:graphicFrame>
        <p:nvGraphicFramePr>
          <p:cNvPr id="3" name="Content Placeholder 2">
            <a:extLst>
              <a:ext uri="{FF2B5EF4-FFF2-40B4-BE49-F238E27FC236}">
                <a16:creationId xmlns:a16="http://schemas.microsoft.com/office/drawing/2014/main" id="{16CA0324-A221-5C69-213D-E81748D953EB}"/>
              </a:ext>
            </a:extLst>
          </p:cNvPr>
          <p:cNvGraphicFramePr/>
          <p:nvPr>
            <p:extLst>
              <p:ext uri="{D42A27DB-BD31-4B8C-83A1-F6EECF244321}">
                <p14:modId xmlns:p14="http://schemas.microsoft.com/office/powerpoint/2010/main" val="3072188773"/>
              </p:ext>
            </p:extLst>
          </p:nvPr>
        </p:nvGraphicFramePr>
        <p:xfrm>
          <a:off x="1106904" y="2031583"/>
          <a:ext cx="10246895" cy="4214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0367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1F669-75DC-B7D3-0167-5CED734F5BD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AC5C00D-BBE7-F309-D9A9-9855549910F6}"/>
              </a:ext>
            </a:extLst>
          </p:cNvPr>
          <p:cNvSpPr>
            <a:spLocks noGrp="1"/>
          </p:cNvSpPr>
          <p:nvPr>
            <p:ph type="title"/>
          </p:nvPr>
        </p:nvSpPr>
        <p:spPr/>
        <p:txBody>
          <a:bodyPr/>
          <a:lstStyle/>
          <a:p>
            <a:r>
              <a:rPr lang="en-GB" dirty="0"/>
              <a:t>Introduction to Myers-Briggs</a:t>
            </a:r>
            <a:r>
              <a:rPr lang="en-GB" baseline="30000" dirty="0"/>
              <a:t>®</a:t>
            </a:r>
            <a:r>
              <a:rPr lang="en-GB" dirty="0"/>
              <a:t> Type</a:t>
            </a:r>
            <a:endParaRPr lang="en-GB" sz="2800" dirty="0"/>
          </a:p>
        </p:txBody>
      </p:sp>
      <p:sp>
        <p:nvSpPr>
          <p:cNvPr id="8" name="Content Placeholder 7">
            <a:extLst>
              <a:ext uri="{FF2B5EF4-FFF2-40B4-BE49-F238E27FC236}">
                <a16:creationId xmlns:a16="http://schemas.microsoft.com/office/drawing/2014/main" id="{83A78BC0-35E4-003C-BBF5-09159F605940}"/>
              </a:ext>
            </a:extLst>
          </p:cNvPr>
          <p:cNvSpPr>
            <a:spLocks noGrp="1"/>
          </p:cNvSpPr>
          <p:nvPr>
            <p:ph idx="1"/>
          </p:nvPr>
        </p:nvSpPr>
        <p:spPr>
          <a:xfrm>
            <a:off x="5186723" y="2031583"/>
            <a:ext cx="6167076" cy="4214812"/>
          </a:xfrm>
        </p:spPr>
        <p:txBody>
          <a:bodyPr/>
          <a:lstStyle/>
          <a:p>
            <a:pPr marL="0" lvl="1" indent="0">
              <a:lnSpc>
                <a:spcPts val="2500"/>
              </a:lnSpc>
              <a:spcBef>
                <a:spcPts val="600"/>
              </a:spcBef>
              <a:buClr>
                <a:schemeClr val="tx1"/>
              </a:buClr>
              <a:buSzPct val="150000"/>
              <a:buNone/>
            </a:pPr>
            <a:r>
              <a:rPr lang="en-GB" sz="2000" dirty="0"/>
              <a:t>Once you are confident about your best-fit type, read the full, two-page description to learn more.</a:t>
            </a:r>
          </a:p>
          <a:p>
            <a:pPr marL="0" lvl="1" indent="0">
              <a:lnSpc>
                <a:spcPts val="2500"/>
              </a:lnSpc>
              <a:spcBef>
                <a:spcPts val="600"/>
              </a:spcBef>
              <a:buClr>
                <a:schemeClr val="tx1"/>
              </a:buClr>
              <a:buSzPct val="150000"/>
              <a:buNone/>
            </a:pPr>
            <a:endParaRPr lang="en-GB" sz="2000" dirty="0"/>
          </a:p>
        </p:txBody>
      </p:sp>
      <p:pic>
        <p:nvPicPr>
          <p:cNvPr id="2" name="Content Placeholder 2">
            <a:extLst>
              <a:ext uri="{FF2B5EF4-FFF2-40B4-BE49-F238E27FC236}">
                <a16:creationId xmlns:a16="http://schemas.microsoft.com/office/drawing/2014/main" id="{BBFA1511-5138-B09E-166F-46C3DF051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977">
            <a:off x="1197101" y="2186376"/>
            <a:ext cx="2592507" cy="3371581"/>
          </a:xfrm>
          <a:prstGeom prst="rect">
            <a:avLst/>
          </a:prstGeom>
        </p:spPr>
      </p:pic>
    </p:spTree>
    <p:custDataLst>
      <p:tags r:id="rId1"/>
    </p:custDataLst>
    <p:extLst>
      <p:ext uri="{BB962C8B-B14F-4D97-AF65-F5344CB8AC3E}">
        <p14:creationId xmlns:p14="http://schemas.microsoft.com/office/powerpoint/2010/main" val="3271190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918F5D-5FE2-85D6-7415-F7D8E026FD29}"/>
              </a:ext>
            </a:extLst>
          </p:cNvPr>
          <p:cNvSpPr>
            <a:spLocks noGrp="1"/>
          </p:cNvSpPr>
          <p:nvPr>
            <p:ph type="title"/>
          </p:nvPr>
        </p:nvSpPr>
        <p:spPr/>
        <p:txBody>
          <a:bodyPr/>
          <a:lstStyle/>
          <a:p>
            <a:r>
              <a:rPr lang="en-GB" dirty="0"/>
              <a:t>Action Planning</a:t>
            </a:r>
          </a:p>
        </p:txBody>
      </p:sp>
      <p:sp>
        <p:nvSpPr>
          <p:cNvPr id="6" name="Content Placeholder 5">
            <a:extLst>
              <a:ext uri="{FF2B5EF4-FFF2-40B4-BE49-F238E27FC236}">
                <a16:creationId xmlns:a16="http://schemas.microsoft.com/office/drawing/2014/main" id="{05E604D9-DFFB-F10A-BE5A-A7226FE18FAA}"/>
              </a:ext>
            </a:extLst>
          </p:cNvPr>
          <p:cNvSpPr>
            <a:spLocks noGrp="1"/>
          </p:cNvSpPr>
          <p:nvPr>
            <p:ph idx="1"/>
          </p:nvPr>
        </p:nvSpPr>
        <p:spPr>
          <a:xfrm>
            <a:off x="2714625" y="1604392"/>
            <a:ext cx="9021654" cy="4659759"/>
          </a:xfrm>
        </p:spPr>
        <p:txBody>
          <a:bodyPr/>
          <a:lstStyle/>
          <a:p>
            <a:pPr marL="0" indent="0">
              <a:lnSpc>
                <a:spcPts val="2600"/>
              </a:lnSpc>
              <a:spcBef>
                <a:spcPts val="600"/>
              </a:spcBef>
              <a:buNone/>
            </a:pPr>
            <a:r>
              <a:rPr lang="en-GB" sz="2000" b="1" dirty="0"/>
              <a:t>After reading about your type, use the following questions to consider your learning and development:</a:t>
            </a:r>
          </a:p>
          <a:p>
            <a:pPr marL="0" indent="0">
              <a:lnSpc>
                <a:spcPts val="2600"/>
              </a:lnSpc>
              <a:spcBef>
                <a:spcPts val="600"/>
              </a:spcBef>
              <a:buNone/>
            </a:pPr>
            <a:endParaRPr lang="en-GB" sz="2000" dirty="0"/>
          </a:p>
          <a:p>
            <a:pPr>
              <a:lnSpc>
                <a:spcPts val="2600"/>
              </a:lnSpc>
              <a:spcBef>
                <a:spcPts val="600"/>
              </a:spcBef>
            </a:pPr>
            <a:r>
              <a:rPr lang="en-GB" sz="2000" dirty="0"/>
              <a:t>How can you make best use of your strengths?</a:t>
            </a:r>
          </a:p>
          <a:p>
            <a:pPr>
              <a:lnSpc>
                <a:spcPts val="2600"/>
              </a:lnSpc>
              <a:spcBef>
                <a:spcPts val="600"/>
              </a:spcBef>
            </a:pPr>
            <a:r>
              <a:rPr lang="en-GB" sz="2000" dirty="0"/>
              <a:t>How might others see you?</a:t>
            </a:r>
          </a:p>
          <a:p>
            <a:pPr>
              <a:lnSpc>
                <a:spcPts val="2600"/>
              </a:lnSpc>
              <a:spcBef>
                <a:spcPts val="600"/>
              </a:spcBef>
            </a:pPr>
            <a:r>
              <a:rPr lang="en-GB" sz="2000" dirty="0"/>
              <a:t>Are there any areas you would like to develop?</a:t>
            </a:r>
          </a:p>
          <a:p>
            <a:pPr>
              <a:lnSpc>
                <a:spcPts val="2600"/>
              </a:lnSpc>
              <a:spcBef>
                <a:spcPts val="600"/>
              </a:spcBef>
            </a:pPr>
            <a:r>
              <a:rPr lang="en-GB" sz="2000" dirty="0"/>
              <a:t>What concrete actions can you take moving forward?</a:t>
            </a:r>
          </a:p>
          <a:p>
            <a:pPr marL="0" indent="0">
              <a:lnSpc>
                <a:spcPts val="2600"/>
              </a:lnSpc>
              <a:spcBef>
                <a:spcPts val="600"/>
              </a:spcBef>
              <a:buNone/>
            </a:pPr>
            <a:endParaRPr lang="en-GB" sz="2000" dirty="0"/>
          </a:p>
        </p:txBody>
      </p:sp>
    </p:spTree>
    <p:custDataLst>
      <p:tags r:id="rId1"/>
    </p:custDataLst>
    <p:extLst>
      <p:ext uri="{BB962C8B-B14F-4D97-AF65-F5344CB8AC3E}">
        <p14:creationId xmlns:p14="http://schemas.microsoft.com/office/powerpoint/2010/main" val="88133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0A6E-7455-0C4C-ED44-43F734CB99EC}"/>
              </a:ext>
            </a:extLst>
          </p:cNvPr>
          <p:cNvSpPr>
            <a:spLocks noGrp="1"/>
          </p:cNvSpPr>
          <p:nvPr>
            <p:ph type="title"/>
          </p:nvPr>
        </p:nvSpPr>
        <p:spPr/>
        <p:txBody>
          <a:bodyPr/>
          <a:lstStyle/>
          <a:p>
            <a:r>
              <a:rPr lang="en-US" dirty="0"/>
              <a:t>Agenda</a:t>
            </a:r>
          </a:p>
        </p:txBody>
      </p:sp>
      <p:sp>
        <p:nvSpPr>
          <p:cNvPr id="4" name="Content Placeholder 3">
            <a:extLst>
              <a:ext uri="{FF2B5EF4-FFF2-40B4-BE49-F238E27FC236}">
                <a16:creationId xmlns:a16="http://schemas.microsoft.com/office/drawing/2014/main" id="{C471D986-A70E-C575-169B-5ECDF7ADA667}"/>
              </a:ext>
            </a:extLst>
          </p:cNvPr>
          <p:cNvSpPr>
            <a:spLocks noGrp="1"/>
          </p:cNvSpPr>
          <p:nvPr>
            <p:ph idx="1"/>
          </p:nvPr>
        </p:nvSpPr>
        <p:spPr/>
        <p:txBody>
          <a:bodyPr/>
          <a:lstStyle/>
          <a:p>
            <a:r>
              <a:rPr lang="en-US" dirty="0"/>
              <a:t>Overview</a:t>
            </a:r>
          </a:p>
          <a:p>
            <a:r>
              <a:rPr lang="en-US" dirty="0"/>
              <a:t>Preferences </a:t>
            </a:r>
          </a:p>
          <a:p>
            <a:r>
              <a:rPr lang="en-US" dirty="0"/>
              <a:t>E</a:t>
            </a:r>
            <a:r>
              <a:rPr lang="en-CA" dirty="0"/>
              <a:t>–</a:t>
            </a:r>
            <a:r>
              <a:rPr lang="en-US" dirty="0"/>
              <a:t>I Overview and Activity</a:t>
            </a:r>
          </a:p>
          <a:p>
            <a:r>
              <a:rPr lang="en-US" dirty="0"/>
              <a:t>S</a:t>
            </a:r>
            <a:r>
              <a:rPr lang="en-CA" dirty="0"/>
              <a:t>–</a:t>
            </a:r>
            <a:r>
              <a:rPr lang="en-US" dirty="0"/>
              <a:t>N Overview and Activity</a:t>
            </a:r>
          </a:p>
          <a:p>
            <a:r>
              <a:rPr lang="en-US" dirty="0"/>
              <a:t>T</a:t>
            </a:r>
            <a:r>
              <a:rPr lang="en-CA" dirty="0"/>
              <a:t>–</a:t>
            </a:r>
            <a:r>
              <a:rPr lang="en-US" dirty="0"/>
              <a:t>F Overview and Activity</a:t>
            </a:r>
          </a:p>
          <a:p>
            <a:r>
              <a:rPr lang="en-US" dirty="0"/>
              <a:t>J</a:t>
            </a:r>
            <a:r>
              <a:rPr lang="en-CA" dirty="0"/>
              <a:t>–</a:t>
            </a:r>
            <a:r>
              <a:rPr lang="en-US" dirty="0"/>
              <a:t>P Overview and Activity</a:t>
            </a:r>
          </a:p>
          <a:p>
            <a:r>
              <a:rPr lang="en-US" dirty="0"/>
              <a:t>Reported &amp; Best-Fit Type</a:t>
            </a:r>
          </a:p>
          <a:p>
            <a:r>
              <a:rPr lang="en-US" dirty="0"/>
              <a:t>Action Planning</a:t>
            </a:r>
          </a:p>
        </p:txBody>
      </p:sp>
      <p:pic>
        <p:nvPicPr>
          <p:cNvPr id="3" name="Graphic 7" descr="List outline">
            <a:extLst>
              <a:ext uri="{FF2B5EF4-FFF2-40B4-BE49-F238E27FC236}">
                <a16:creationId xmlns:a16="http://schemas.microsoft.com/office/drawing/2014/main" id="{E4D758A8-C6C2-148D-E8E9-8336B3A859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1688" y="1177807"/>
            <a:ext cx="5335584" cy="5335584"/>
          </a:xfrm>
          <a:prstGeom prst="rect">
            <a:avLst/>
          </a:prstGeom>
        </p:spPr>
      </p:pic>
    </p:spTree>
    <p:extLst>
      <p:ext uri="{BB962C8B-B14F-4D97-AF65-F5344CB8AC3E}">
        <p14:creationId xmlns:p14="http://schemas.microsoft.com/office/powerpoint/2010/main" val="1664836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2C9625-BE49-921B-20A1-15A511977716}"/>
              </a:ext>
            </a:extLst>
          </p:cNvPr>
          <p:cNvSpPr>
            <a:spLocks noGrp="1"/>
          </p:cNvSpPr>
          <p:nvPr>
            <p:ph type="title"/>
          </p:nvPr>
        </p:nvSpPr>
        <p:spPr/>
        <p:txBody>
          <a:bodyPr/>
          <a:lstStyle/>
          <a:p>
            <a:r>
              <a:rPr lang="en-GB" dirty="0"/>
              <a:t>Purpose</a:t>
            </a:r>
          </a:p>
        </p:txBody>
      </p:sp>
      <p:sp>
        <p:nvSpPr>
          <p:cNvPr id="5" name="Content Placeholder 4">
            <a:extLst>
              <a:ext uri="{FF2B5EF4-FFF2-40B4-BE49-F238E27FC236}">
                <a16:creationId xmlns:a16="http://schemas.microsoft.com/office/drawing/2014/main" id="{84FF15FB-E6F0-3991-8704-AA98BBB1A453}"/>
              </a:ext>
            </a:extLst>
          </p:cNvPr>
          <p:cNvSpPr>
            <a:spLocks noGrp="1"/>
          </p:cNvSpPr>
          <p:nvPr>
            <p:ph idx="1"/>
          </p:nvPr>
        </p:nvSpPr>
        <p:spPr>
          <a:xfrm>
            <a:off x="4723605" y="1293115"/>
            <a:ext cx="5507944" cy="1243932"/>
          </a:xfrm>
        </p:spPr>
        <p:txBody>
          <a:bodyPr>
            <a:noAutofit/>
          </a:bodyPr>
          <a:lstStyle/>
          <a:p>
            <a:pPr>
              <a:lnSpc>
                <a:spcPts val="2600"/>
              </a:lnSpc>
              <a:spcBef>
                <a:spcPts val="600"/>
              </a:spcBef>
            </a:pPr>
            <a:r>
              <a:rPr lang="en-GB" sz="2000" b="1" dirty="0"/>
              <a:t>The MBTI</a:t>
            </a:r>
            <a:r>
              <a:rPr lang="en-GB" sz="2000" b="1" baseline="30000" dirty="0">
                <a:latin typeface="Sans Serif Collection" panose="020B0502040504020204" pitchFamily="34" charset="0"/>
              </a:rPr>
              <a:t>®</a:t>
            </a:r>
            <a:r>
              <a:rPr lang="en-GB" sz="2000" b="1" dirty="0"/>
              <a:t> assessment will help you:</a:t>
            </a:r>
          </a:p>
          <a:p>
            <a:pPr marL="342900" indent="-342900">
              <a:lnSpc>
                <a:spcPts val="2600"/>
              </a:lnSpc>
              <a:spcBef>
                <a:spcPts val="600"/>
              </a:spcBef>
              <a:buClr>
                <a:srgbClr val="FFFFFF"/>
              </a:buClr>
              <a:buSzPct val="150000"/>
              <a:buFont typeface="Arial" panose="020B0604020202020204" pitchFamily="34" charset="0"/>
              <a:buChar char="•"/>
            </a:pPr>
            <a:r>
              <a:rPr lang="en-GB" sz="2000" dirty="0"/>
              <a:t>Learn about yourself, understanding where you fit in a framework that describes personality differences in positive and constructive ways</a:t>
            </a:r>
          </a:p>
          <a:p>
            <a:pPr marL="342900" indent="-342900">
              <a:lnSpc>
                <a:spcPts val="2600"/>
              </a:lnSpc>
              <a:spcBef>
                <a:spcPts val="600"/>
              </a:spcBef>
              <a:buClr>
                <a:srgbClr val="FFFFFF"/>
              </a:buClr>
              <a:buSzPct val="150000"/>
              <a:buFont typeface="Arial" panose="020B0604020202020204" pitchFamily="34" charset="0"/>
              <a:buChar char="•"/>
            </a:pPr>
            <a:r>
              <a:rPr lang="en-GB" sz="2000" dirty="0"/>
              <a:t>Appreciate important differences between people and how different types can work together in a complementary way</a:t>
            </a:r>
          </a:p>
        </p:txBody>
      </p:sp>
    </p:spTree>
    <p:custDataLst>
      <p:tags r:id="rId1"/>
    </p:custDataLst>
    <p:extLst>
      <p:ext uri="{BB962C8B-B14F-4D97-AF65-F5344CB8AC3E}">
        <p14:creationId xmlns:p14="http://schemas.microsoft.com/office/powerpoint/2010/main" val="334485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ECA36B-43C7-A4CB-4009-3BEA2DE134FE}"/>
              </a:ext>
            </a:extLst>
          </p:cNvPr>
          <p:cNvSpPr>
            <a:spLocks noGrp="1"/>
          </p:cNvSpPr>
          <p:nvPr>
            <p:ph type="title"/>
          </p:nvPr>
        </p:nvSpPr>
        <p:spPr>
          <a:xfrm>
            <a:off x="1106904" y="569627"/>
            <a:ext cx="10246896" cy="980098"/>
          </a:xfrm>
        </p:spPr>
        <p:txBody>
          <a:bodyPr/>
          <a:lstStyle/>
          <a:p>
            <a:r>
              <a:rPr lang="en-GB" dirty="0"/>
              <a:t>Making It Relevant to You</a:t>
            </a:r>
          </a:p>
        </p:txBody>
      </p:sp>
      <p:sp>
        <p:nvSpPr>
          <p:cNvPr id="8" name="Content Placeholder 7">
            <a:extLst>
              <a:ext uri="{FF2B5EF4-FFF2-40B4-BE49-F238E27FC236}">
                <a16:creationId xmlns:a16="http://schemas.microsoft.com/office/drawing/2014/main" id="{73884077-7AEE-1B74-42D7-51E150DD4AA2}"/>
              </a:ext>
            </a:extLst>
          </p:cNvPr>
          <p:cNvSpPr>
            <a:spLocks noGrp="1"/>
          </p:cNvSpPr>
          <p:nvPr>
            <p:ph idx="1"/>
          </p:nvPr>
        </p:nvSpPr>
        <p:spPr>
          <a:xfrm>
            <a:off x="4528039" y="1549725"/>
            <a:ext cx="6825761" cy="4214812"/>
          </a:xfrm>
        </p:spPr>
        <p:txBody>
          <a:bodyPr/>
          <a:lstStyle/>
          <a:p>
            <a:pPr marL="358775" lvl="1" indent="-358775">
              <a:lnSpc>
                <a:spcPts val="2500"/>
              </a:lnSpc>
              <a:spcBef>
                <a:spcPts val="600"/>
              </a:spcBef>
              <a:buClr>
                <a:schemeClr val="tx1"/>
              </a:buClr>
              <a:buSzPct val="150000"/>
              <a:buFont typeface="Arial" panose="020B0604020202020204" pitchFamily="34" charset="0"/>
              <a:buChar char="•"/>
            </a:pPr>
            <a:r>
              <a:rPr lang="en-US" sz="2000" dirty="0"/>
              <a:t>Self-understanding and individual development</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Communication</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Team building</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Management and leadership</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Coaching</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Organizational development</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Diversity and multicultural training</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Problem-solving and conflict resolution</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Career development and exploration</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Education and learning style</a:t>
            </a:r>
          </a:p>
          <a:p>
            <a:pPr marL="358775" lvl="1" indent="-358775">
              <a:lnSpc>
                <a:spcPts val="2500"/>
              </a:lnSpc>
              <a:spcBef>
                <a:spcPts val="600"/>
              </a:spcBef>
              <a:buClr>
                <a:schemeClr val="tx1"/>
              </a:buClr>
              <a:buSzPct val="150000"/>
              <a:buFont typeface="Arial" panose="020B0604020202020204" pitchFamily="34" charset="0"/>
              <a:buChar char="•"/>
            </a:pPr>
            <a:r>
              <a:rPr lang="en-US" sz="2000" dirty="0"/>
              <a:t>Relationships</a:t>
            </a:r>
          </a:p>
        </p:txBody>
      </p:sp>
      <p:pic>
        <p:nvPicPr>
          <p:cNvPr id="15" name="Picture Placeholder 14" descr="A close-up of a book cover&#10;&#10;AI-generated content may be incorrect.">
            <a:extLst>
              <a:ext uri="{FF2B5EF4-FFF2-40B4-BE49-F238E27FC236}">
                <a16:creationId xmlns:a16="http://schemas.microsoft.com/office/drawing/2014/main" id="{DA599587-6143-B23E-346B-A50350B1B73A}"/>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303" b="2303"/>
          <a:stretch>
            <a:fillRect/>
          </a:stretch>
        </p:blipFill>
        <p:spPr/>
      </p:pic>
      <p:sp>
        <p:nvSpPr>
          <p:cNvPr id="13" name="TextBox 12">
            <a:extLst>
              <a:ext uri="{FF2B5EF4-FFF2-40B4-BE49-F238E27FC236}">
                <a16:creationId xmlns:a16="http://schemas.microsoft.com/office/drawing/2014/main" id="{3487E601-D55C-2600-A850-4636CB8622BC}"/>
              </a:ext>
            </a:extLst>
          </p:cNvPr>
          <p:cNvSpPr txBox="1"/>
          <p:nvPr/>
        </p:nvSpPr>
        <p:spPr>
          <a:xfrm>
            <a:off x="4686083" y="5945434"/>
            <a:ext cx="6357768" cy="369332"/>
          </a:xfrm>
          <a:prstGeom prst="rect">
            <a:avLst/>
          </a:prstGeom>
          <a:noFill/>
        </p:spPr>
        <p:txBody>
          <a:bodyPr wrap="square">
            <a:spAutoFit/>
          </a:bodyPr>
          <a:lstStyle/>
          <a:p>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Exploring Your Myers-Briggs</a:t>
            </a:r>
            <a:r>
              <a:rPr lang="en-GB" sz="1800" i="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r>
              <a:rPr lang="en-GB" sz="1800" i="1" dirty="0">
                <a:solidFill>
                  <a:schemeClr val="bg2"/>
                </a:solidFill>
                <a:latin typeface="Open Sans" panose="020B0606030504020204" pitchFamily="34" charset="0"/>
                <a:ea typeface="Open Sans" panose="020B0606030504020204" pitchFamily="34" charset="0"/>
                <a:cs typeface="Open Sans" panose="020B0606030504020204" pitchFamily="34" charset="0"/>
              </a:rPr>
              <a:t> Type Workbook</a:t>
            </a: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 (page 2)</a:t>
            </a:r>
          </a:p>
        </p:txBody>
      </p:sp>
    </p:spTree>
    <p:custDataLst>
      <p:tags r:id="rId1"/>
    </p:custDataLst>
    <p:extLst>
      <p:ext uri="{BB962C8B-B14F-4D97-AF65-F5344CB8AC3E}">
        <p14:creationId xmlns:p14="http://schemas.microsoft.com/office/powerpoint/2010/main" val="369717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5ECECD-A679-20D0-E9A9-759BC8026945}"/>
              </a:ext>
            </a:extLst>
          </p:cNvPr>
          <p:cNvSpPr/>
          <p:nvPr/>
        </p:nvSpPr>
        <p:spPr>
          <a:xfrm rot="254297">
            <a:off x="400616" y="2018396"/>
            <a:ext cx="2257650" cy="2821206"/>
          </a:xfrm>
          <a:prstGeom prst="rect">
            <a:avLst/>
          </a:prstGeom>
          <a:solidFill>
            <a:schemeClr val="bg1"/>
          </a:solidFill>
          <a:ln>
            <a:noFill/>
          </a:ln>
          <a:effectLst>
            <a:outerShdw blurRad="154017" dist="76200" dir="3060000" sx="96000" sy="96000" algn="ctr" rotWithShape="0">
              <a:srgbClr val="000000">
                <a:alpha val="51395"/>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latin typeface="Open Sans" panose="020B0606030504020204" pitchFamily="34" charset="0"/>
            </a:endParaRPr>
          </a:p>
        </p:txBody>
      </p:sp>
      <p:pic>
        <p:nvPicPr>
          <p:cNvPr id="14" name="Picture 13" descr="Carl-Jung---GettyImages_3226504[1].jpg">
            <a:extLst>
              <a:ext uri="{FF2B5EF4-FFF2-40B4-BE49-F238E27FC236}">
                <a16:creationId xmlns:a16="http://schemas.microsoft.com/office/drawing/2014/main" id="{33338214-F3F3-1187-9EC5-E3B8BA4B2CDB}"/>
              </a:ext>
            </a:extLst>
          </p:cNvPr>
          <p:cNvPicPr>
            <a:picLocks noChangeAspect="1"/>
          </p:cNvPicPr>
          <p:nvPr/>
        </p:nvPicPr>
        <p:blipFill>
          <a:blip r:embed="rId4" cstate="print"/>
          <a:srcRect l="1549" t="8062" r="1708" b="22252"/>
          <a:stretch>
            <a:fillRect/>
          </a:stretch>
        </p:blipFill>
        <p:spPr>
          <a:xfrm rot="272312">
            <a:off x="520840" y="2143475"/>
            <a:ext cx="2056464" cy="2194366"/>
          </a:xfrm>
          <a:prstGeom prst="rect">
            <a:avLst/>
          </a:prstGeom>
          <a:effectLst/>
        </p:spPr>
      </p:pic>
      <p:sp>
        <p:nvSpPr>
          <p:cNvPr id="5" name="Title 4">
            <a:extLst>
              <a:ext uri="{FF2B5EF4-FFF2-40B4-BE49-F238E27FC236}">
                <a16:creationId xmlns:a16="http://schemas.microsoft.com/office/drawing/2014/main" id="{3907D1D8-AEFA-401D-419B-46FAB737AE6E}"/>
              </a:ext>
            </a:extLst>
          </p:cNvPr>
          <p:cNvSpPr>
            <a:spLocks noGrp="1"/>
          </p:cNvSpPr>
          <p:nvPr>
            <p:ph type="title"/>
          </p:nvPr>
        </p:nvSpPr>
        <p:spPr>
          <a:xfrm>
            <a:off x="972552" y="720542"/>
            <a:ext cx="10246896" cy="980098"/>
          </a:xfrm>
        </p:spPr>
        <p:txBody>
          <a:bodyPr/>
          <a:lstStyle/>
          <a:p>
            <a:r>
              <a:rPr lang="en-GB" dirty="0"/>
              <a:t>History and Background</a:t>
            </a:r>
          </a:p>
        </p:txBody>
      </p:sp>
      <p:sp>
        <p:nvSpPr>
          <p:cNvPr id="6" name="Content Placeholder 5">
            <a:extLst>
              <a:ext uri="{FF2B5EF4-FFF2-40B4-BE49-F238E27FC236}">
                <a16:creationId xmlns:a16="http://schemas.microsoft.com/office/drawing/2014/main" id="{F87EFB14-2720-E13F-66E0-D88157A3FB29}"/>
              </a:ext>
            </a:extLst>
          </p:cNvPr>
          <p:cNvSpPr>
            <a:spLocks noGrp="1"/>
          </p:cNvSpPr>
          <p:nvPr>
            <p:ph idx="1"/>
          </p:nvPr>
        </p:nvSpPr>
        <p:spPr>
          <a:xfrm>
            <a:off x="4700160" y="1922646"/>
            <a:ext cx="6825761" cy="4214812"/>
          </a:xfrm>
        </p:spPr>
        <p:txBody>
          <a:bodyPr vert="horz" lIns="91440" tIns="45720" rIns="91440" bIns="45720" rtlCol="0" anchor="t">
            <a:noAutofit/>
          </a:bodyPr>
          <a:lstStyle/>
          <a:p>
            <a:pPr>
              <a:lnSpc>
                <a:spcPts val="2600"/>
              </a:lnSpc>
              <a:spcBef>
                <a:spcPts val="600"/>
              </a:spcBef>
            </a:pPr>
            <a:r>
              <a:rPr lang="en-GB" sz="2000" dirty="0">
                <a:latin typeface="Open Sans"/>
                <a:ea typeface="Open Sans"/>
                <a:cs typeface="Open Sans"/>
              </a:rPr>
              <a:t>The </a:t>
            </a:r>
            <a:r>
              <a:rPr lang="en-GB" sz="2000" i="1" dirty="0">
                <a:latin typeface="Open Sans"/>
                <a:ea typeface="Open Sans"/>
                <a:cs typeface="Open Sans"/>
              </a:rPr>
              <a:t>Myers-Briggs Type Indicator</a:t>
            </a:r>
            <a:r>
              <a:rPr lang="en-GB" sz="2000" baseline="30000" dirty="0">
                <a:latin typeface="Open Sans"/>
                <a:ea typeface="Open Sans"/>
                <a:cs typeface="Open Sans"/>
              </a:rPr>
              <a:t>®</a:t>
            </a:r>
            <a:r>
              <a:rPr lang="en-GB" sz="2000" dirty="0">
                <a:latin typeface="Open Sans"/>
                <a:ea typeface="Open Sans"/>
                <a:cs typeface="Open Sans"/>
              </a:rPr>
              <a:t> assessment is based on the personality theories of the eminent Swiss psychologist Carl Jung. </a:t>
            </a:r>
          </a:p>
          <a:p>
            <a:pPr>
              <a:lnSpc>
                <a:spcPts val="2600"/>
              </a:lnSpc>
              <a:spcBef>
                <a:spcPts val="600"/>
              </a:spcBef>
            </a:pPr>
            <a:r>
              <a:rPr lang="en-GB" sz="2000" dirty="0">
                <a:latin typeface="Open Sans"/>
                <a:ea typeface="Open Sans"/>
                <a:cs typeface="Open Sans"/>
              </a:rPr>
              <a:t>The model was developed by two non-psychologists, Katharine Briggs and Isabel Briggs Myers, who wanted to give as many people as possible access to these powerful ideas.</a:t>
            </a:r>
          </a:p>
          <a:p>
            <a:pPr>
              <a:lnSpc>
                <a:spcPts val="2600"/>
              </a:lnSpc>
              <a:spcBef>
                <a:spcPts val="600"/>
              </a:spcBef>
            </a:pPr>
            <a:r>
              <a:rPr lang="en-GB" sz="2000" dirty="0">
                <a:latin typeface="Open Sans"/>
                <a:ea typeface="Open Sans"/>
                <a:cs typeface="Open Sans"/>
              </a:rPr>
              <a:t>It is one of the few models of personality that describes differences positively.</a:t>
            </a:r>
          </a:p>
          <a:p>
            <a:pPr>
              <a:lnSpc>
                <a:spcPts val="2600"/>
              </a:lnSpc>
              <a:spcBef>
                <a:spcPts val="600"/>
              </a:spcBef>
            </a:pPr>
            <a:r>
              <a:rPr lang="en-GB" sz="2000" dirty="0">
                <a:latin typeface="Open Sans"/>
                <a:ea typeface="Open Sans"/>
                <a:cs typeface="Open Sans"/>
              </a:rPr>
              <a:t>There are no better or worse types to be; each type has its strengths and possible pitfalls.</a:t>
            </a:r>
          </a:p>
        </p:txBody>
      </p:sp>
      <p:sp>
        <p:nvSpPr>
          <p:cNvPr id="20" name="Rectangle 19">
            <a:extLst>
              <a:ext uri="{FF2B5EF4-FFF2-40B4-BE49-F238E27FC236}">
                <a16:creationId xmlns:a16="http://schemas.microsoft.com/office/drawing/2014/main" id="{C35391CA-F146-EF15-05E1-79A474CFB421}"/>
              </a:ext>
            </a:extLst>
          </p:cNvPr>
          <p:cNvSpPr/>
          <p:nvPr/>
        </p:nvSpPr>
        <p:spPr>
          <a:xfrm rot="21438354">
            <a:off x="2183349" y="3064935"/>
            <a:ext cx="2257650" cy="2821206"/>
          </a:xfrm>
          <a:prstGeom prst="rect">
            <a:avLst/>
          </a:prstGeom>
          <a:solidFill>
            <a:schemeClr val="bg1"/>
          </a:solidFill>
          <a:ln>
            <a:noFill/>
          </a:ln>
          <a:effectLst>
            <a:outerShdw blurRad="154017" dist="76200" dir="3060000" sx="96000" sy="96000" algn="ctr" rotWithShape="0">
              <a:srgbClr val="000000">
                <a:alpha val="51395"/>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latin typeface="Open Sans" panose="020B0606030504020204" pitchFamily="34" charset="0"/>
            </a:endParaRPr>
          </a:p>
        </p:txBody>
      </p:sp>
      <p:pic>
        <p:nvPicPr>
          <p:cNvPr id="11" name="Picture Placeholder 10">
            <a:extLst>
              <a:ext uri="{FF2B5EF4-FFF2-40B4-BE49-F238E27FC236}">
                <a16:creationId xmlns:a16="http://schemas.microsoft.com/office/drawing/2014/main" id="{FC6F2A88-E252-61AF-E84B-B3AAB2E04CC6}"/>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3616" b="13616"/>
          <a:stretch/>
        </p:blipFill>
        <p:spPr/>
      </p:pic>
    </p:spTree>
    <p:custDataLst>
      <p:tags r:id="rId1"/>
    </p:custDataLst>
    <p:extLst>
      <p:ext uri="{BB962C8B-B14F-4D97-AF65-F5344CB8AC3E}">
        <p14:creationId xmlns:p14="http://schemas.microsoft.com/office/powerpoint/2010/main" val="664239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cUcjmeP"/>
  <p:tag name="ARTICULATE_SLIDE_THUMBNAIL_REFRESH" val="1"/>
  <p:tag name="ARTICULATE_PROJECT_OPEN" val="0"/>
  <p:tag name="ARTICULATE_SLIDE_COUNT" val="5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319998"/>
      </a:dk1>
      <a:lt1>
        <a:srgbClr val="FFFFFF"/>
      </a:lt1>
      <a:dk2>
        <a:srgbClr val="017E8C"/>
      </a:dk2>
      <a:lt2>
        <a:srgbClr val="0C4853"/>
      </a:lt2>
      <a:accent1>
        <a:srgbClr val="6B9103"/>
      </a:accent1>
      <a:accent2>
        <a:srgbClr val="A8C87C"/>
      </a:accent2>
      <a:accent3>
        <a:srgbClr val="BCCFBC"/>
      </a:accent3>
      <a:accent4>
        <a:srgbClr val="C0DBD1"/>
      </a:accent4>
      <a:accent5>
        <a:srgbClr val="000000"/>
      </a:accent5>
      <a:accent6>
        <a:srgbClr val="DAE8C0"/>
      </a:accent6>
      <a:hlink>
        <a:srgbClr val="0F9ED5"/>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02553b-3aa5-437f-b7c8-f3e31ebf3d84">
      <Terms xmlns="http://schemas.microsoft.com/office/infopath/2007/PartnerControls"/>
    </lcf76f155ced4ddcb4097134ff3c332f>
    <TaxCatchAll xmlns="aea37be6-cfb2-4c7c-a85e-10bdc4d4f36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89CA870D74D94D81420F7BBE89B407" ma:contentTypeVersion="13" ma:contentTypeDescription="Create a new document." ma:contentTypeScope="" ma:versionID="3caf7a78b0357d3d2be46980068ef832">
  <xsd:schema xmlns:xsd="http://www.w3.org/2001/XMLSchema" xmlns:xs="http://www.w3.org/2001/XMLSchema" xmlns:p="http://schemas.microsoft.com/office/2006/metadata/properties" xmlns:ns2="b402553b-3aa5-437f-b7c8-f3e31ebf3d84" xmlns:ns3="aea37be6-cfb2-4c7c-a85e-10bdc4d4f364" targetNamespace="http://schemas.microsoft.com/office/2006/metadata/properties" ma:root="true" ma:fieldsID="769b6f2db8690c455840adb692c510e1" ns2:_="" ns3:_="">
    <xsd:import namespace="b402553b-3aa5-437f-b7c8-f3e31ebf3d84"/>
    <xsd:import namespace="aea37be6-cfb2-4c7c-a85e-10bdc4d4f36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2553b-3aa5-437f-b7c8-f3e31ebf3d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ca0ec8d-4cfe-4588-94c8-c28b49bebd6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a37be6-cfb2-4c7c-a85e-10bdc4d4f36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ac8be38-b5d9-423a-a585-900145964948}" ma:internalName="TaxCatchAll" ma:showField="CatchAllData" ma:web="aea37be6-cfb2-4c7c-a85e-10bdc4d4f3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5CB488-86CD-42F6-A0AE-C64360758FCA}">
  <ds:schemaRefs>
    <ds:schemaRef ds:uri="http://schemas.microsoft.com/sharepoint/v3/contenttype/forms"/>
  </ds:schemaRefs>
</ds:datastoreItem>
</file>

<file path=customXml/itemProps2.xml><?xml version="1.0" encoding="utf-8"?>
<ds:datastoreItem xmlns:ds="http://schemas.openxmlformats.org/officeDocument/2006/customXml" ds:itemID="{081064FA-A1DB-40DF-8A03-D2330DAA25E0}">
  <ds:schemaRefs>
    <ds:schemaRef ds:uri="http://www.w3.org/XML/1998/namespace"/>
    <ds:schemaRef ds:uri="http://purl.org/dc/dcmitype/"/>
    <ds:schemaRef ds:uri="aea37be6-cfb2-4c7c-a85e-10bdc4d4f364"/>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b402553b-3aa5-437f-b7c8-f3e31ebf3d84"/>
    <ds:schemaRef ds:uri="http://purl.org/dc/terms/"/>
  </ds:schemaRefs>
</ds:datastoreItem>
</file>

<file path=customXml/itemProps3.xml><?xml version="1.0" encoding="utf-8"?>
<ds:datastoreItem xmlns:ds="http://schemas.openxmlformats.org/officeDocument/2006/customXml" ds:itemID="{67994B53-9842-4805-8070-DC95192F8D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2553b-3aa5-437f-b7c8-f3e31ebf3d84"/>
    <ds:schemaRef ds:uri="aea37be6-cfb2-4c7c-a85e-10bdc4d4f3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30634</TotalTime>
  <Words>7656</Words>
  <Application>Microsoft Office PowerPoint</Application>
  <PresentationFormat>Widescreen</PresentationFormat>
  <Paragraphs>648</Paragraphs>
  <Slides>51</Slides>
  <Notes>51</Notes>
  <HiddenSlides>4</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Welcome to MBTI® STEP I™</vt:lpstr>
      <vt:lpstr>HIDDEN SAMPLE AGENDA SLIDE</vt:lpstr>
      <vt:lpstr>Group Feedback PowerPoint Download</vt:lpstr>
      <vt:lpstr>Welcome and Introductions</vt:lpstr>
      <vt:lpstr>Virtual Meeting Guidelines</vt:lpstr>
      <vt:lpstr>Agenda</vt:lpstr>
      <vt:lpstr>Purpose</vt:lpstr>
      <vt:lpstr>Making It Relevant to You</vt:lpstr>
      <vt:lpstr>History and Background</vt:lpstr>
      <vt:lpstr>Research</vt:lpstr>
      <vt:lpstr>What Are Preferences?</vt:lpstr>
      <vt:lpstr>What Was the Difference?</vt:lpstr>
      <vt:lpstr>Alternative Activities</vt:lpstr>
      <vt:lpstr>Things to Remember</vt:lpstr>
      <vt:lpstr>Ethical Use</vt:lpstr>
      <vt:lpstr>The Four Preference Pairs</vt:lpstr>
      <vt:lpstr>The Four Preference Pairs: E and I</vt:lpstr>
      <vt:lpstr>E–I: Characteristics</vt:lpstr>
      <vt:lpstr>PowerPoint Presentation</vt:lpstr>
      <vt:lpstr>E–I: Preferred Work Environment</vt:lpstr>
      <vt:lpstr>E–I: Self-Estimate</vt:lpstr>
      <vt:lpstr>E–I: How Do You Use Each Preference?</vt:lpstr>
      <vt:lpstr>The Four Preference Pairs: S and N</vt:lpstr>
      <vt:lpstr>S–N: Characteristics</vt:lpstr>
      <vt:lpstr>S–N: Tell Me About a Picture</vt:lpstr>
      <vt:lpstr>{Select a Picture on this Slide}</vt:lpstr>
      <vt:lpstr>S–N: Tell Me About a Picture </vt:lpstr>
      <vt:lpstr>S–N: Tell Me About a Picture</vt:lpstr>
      <vt:lpstr>S–N: Self-Estimate</vt:lpstr>
      <vt:lpstr>S–N: How Do You Use Each Preference?</vt:lpstr>
      <vt:lpstr>The Four Preference Pairs</vt:lpstr>
      <vt:lpstr>T–F: Characteristics</vt:lpstr>
      <vt:lpstr>T–F: Recognition and Appreciation </vt:lpstr>
      <vt:lpstr>T–F: Recognition and Appreciation</vt:lpstr>
      <vt:lpstr>T–F: Self-Estimate</vt:lpstr>
      <vt:lpstr>T–F: How Do You Use Each Preference?</vt:lpstr>
      <vt:lpstr>The Four Preference Pairs</vt:lpstr>
      <vt:lpstr>J–P: Characteristics</vt:lpstr>
      <vt:lpstr>J–P: Work First Vs. Play First Activity</vt:lpstr>
      <vt:lpstr>J–P: Work First Vs. Play First</vt:lpstr>
      <vt:lpstr>J–P: Self-Estimate</vt:lpstr>
      <vt:lpstr>J–P: How Do You Use Each Preference?</vt:lpstr>
      <vt:lpstr>MBTI®  Reported Type</vt:lpstr>
      <vt:lpstr>Preference Probability Results</vt:lpstr>
      <vt:lpstr>MBTI®  Best-Fit Type</vt:lpstr>
      <vt:lpstr>Pulling Together Your Best-Fit Type</vt:lpstr>
      <vt:lpstr>Why Might Your Reported Type Not Fit?</vt:lpstr>
      <vt:lpstr>Where Does This Pressure Come From?</vt:lpstr>
      <vt:lpstr>What Is Your Best-Fit Type?</vt:lpstr>
      <vt:lpstr>Introduction to Myers-Briggs® Type</vt:lpstr>
      <vt:lpstr>Action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 Verma</dc:creator>
  <cp:lastModifiedBy>Amanda Wollert</cp:lastModifiedBy>
  <cp:revision>85</cp:revision>
  <dcterms:created xsi:type="dcterms:W3CDTF">2024-11-19T10:54:42Z</dcterms:created>
  <dcterms:modified xsi:type="dcterms:W3CDTF">2025-12-10T04:14:04Z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00956491-5F0F-4A52-A9C4-36A3859467A8</vt:lpwstr>
  </property>
  <property fmtid="{D5CDD505-2E9C-101B-9397-08002B2CF9AE}" pid="3" name="ArticulatePath">
    <vt:lpwstr>Presentation1</vt:lpwstr>
  </property>
  <property fmtid="{D5CDD505-2E9C-101B-9397-08002B2CF9AE}" pid="4" name="ContentTypeId">
    <vt:lpwstr>0x010100A589CA870D74D94D81420F7BBE89B407</vt:lpwstr>
  </property>
  <property fmtid="{D5CDD505-2E9C-101B-9397-08002B2CF9AE}" pid="5" name="MediaServiceImageTags">
    <vt:lpwstr/>
  </property>
</Properties>
</file>