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notesSlides/notesSlide26.xml" ContentType="application/vnd.openxmlformats-officedocument.presentationml.notesSlide+xml"/>
  <Override PartName="/ppt/tags/tag44.xml" ContentType="application/vnd.openxmlformats-officedocument.presentationml.tags+xml"/>
  <Override PartName="/ppt/notesSlides/notesSlide27.xml" ContentType="application/vnd.openxmlformats-officedocument.presentationml.notesSlide+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notesSlides/notesSlide29.xml" ContentType="application/vnd.openxmlformats-officedocument.presentationml.notesSlide+xml"/>
  <Override PartName="/ppt/tags/tag47.xml" ContentType="application/vnd.openxmlformats-officedocument.presentationml.tags+xml"/>
  <Override PartName="/ppt/notesSlides/notesSlide30.xml" ContentType="application/vnd.openxmlformats-officedocument.presentationml.notesSlide+xml"/>
  <Override PartName="/ppt/tags/tag48.xml" ContentType="application/vnd.openxmlformats-officedocument.presentationml.tags+xml"/>
  <Override PartName="/ppt/notesSlides/notesSlide31.xml" ContentType="application/vnd.openxmlformats-officedocument.presentationml.notesSlide+xml"/>
  <Override PartName="/ppt/tags/tag49.xml" ContentType="application/vnd.openxmlformats-officedocument.presentationml.tags+xml"/>
  <Override PartName="/ppt/notesSlides/notesSlide32.xml" ContentType="application/vnd.openxmlformats-officedocument.presentationml.notesSlide+xml"/>
  <Override PartName="/ppt/tags/tag50.xml" ContentType="application/vnd.openxmlformats-officedocument.presentationml.tags+xml"/>
  <Override PartName="/ppt/notesSlides/notesSlide33.xml" ContentType="application/vnd.openxmlformats-officedocument.presentationml.notesSlide+xml"/>
  <Override PartName="/ppt/tags/tag51.xml" ContentType="application/vnd.openxmlformats-officedocument.presentationml.tags+xml"/>
  <Override PartName="/ppt/notesSlides/notesSlide34.xml" ContentType="application/vnd.openxmlformats-officedocument.presentationml.notesSlide+xml"/>
  <Override PartName="/ppt/tags/tag52.xml" ContentType="application/vnd.openxmlformats-officedocument.presentationml.tags+xml"/>
  <Override PartName="/ppt/notesSlides/notesSlide35.xml" ContentType="application/vnd.openxmlformats-officedocument.presentationml.notesSlide+xml"/>
  <Override PartName="/ppt/tags/tag53.xml" ContentType="application/vnd.openxmlformats-officedocument.presentationml.tags+xml"/>
  <Override PartName="/ppt/notesSlides/notesSlide36.xml" ContentType="application/vnd.openxmlformats-officedocument.presentationml.notesSlide+xml"/>
  <Override PartName="/ppt/tags/tag54.xml" ContentType="application/vnd.openxmlformats-officedocument.presentationml.tags+xml"/>
  <Override PartName="/ppt/notesSlides/notesSlide37.xml" ContentType="application/vnd.openxmlformats-officedocument.presentationml.notesSlide+xml"/>
  <Override PartName="/ppt/tags/tag55.xml" ContentType="application/vnd.openxmlformats-officedocument.presentationml.tags+xml"/>
  <Override PartName="/ppt/notesSlides/notesSlide38.xml" ContentType="application/vnd.openxmlformats-officedocument.presentationml.notesSlide+xml"/>
  <Override PartName="/ppt/tags/tag56.xml" ContentType="application/vnd.openxmlformats-officedocument.presentationml.tags+xml"/>
  <Override PartName="/ppt/notesSlides/notesSlide39.xml" ContentType="application/vnd.openxmlformats-officedocument.presentationml.notesSlide+xml"/>
  <Override PartName="/ppt/tags/tag57.xml" ContentType="application/vnd.openxmlformats-officedocument.presentationml.tags+xml"/>
  <Override PartName="/ppt/notesSlides/notesSlide40.xml" ContentType="application/vnd.openxmlformats-officedocument.presentationml.notesSlide+xml"/>
  <Override PartName="/ppt/tags/tag58.xml" ContentType="application/vnd.openxmlformats-officedocument.presentationml.tags+xml"/>
  <Override PartName="/ppt/notesSlides/notesSlide41.xml" ContentType="application/vnd.openxmlformats-officedocument.presentationml.notesSlide+xml"/>
  <Override PartName="/ppt/tags/tag59.xml" ContentType="application/vnd.openxmlformats-officedocument.presentationml.tags+xml"/>
  <Override PartName="/ppt/notesSlides/notesSlide42.xml" ContentType="application/vnd.openxmlformats-officedocument.presentationml.notesSlide+xml"/>
  <Override PartName="/ppt/tags/tag60.xml" ContentType="application/vnd.openxmlformats-officedocument.presentationml.tags+xml"/>
  <Override PartName="/ppt/notesSlides/notesSlide43.xml" ContentType="application/vnd.openxmlformats-officedocument.presentationml.notesSlide+xml"/>
  <Override PartName="/ppt/tags/tag61.xml" ContentType="application/vnd.openxmlformats-officedocument.presentationml.tags+xml"/>
  <Override PartName="/ppt/notesSlides/notesSlide44.xml" ContentType="application/vnd.openxmlformats-officedocument.presentationml.notesSlide+xml"/>
  <Override PartName="/ppt/tags/tag62.xml" ContentType="application/vnd.openxmlformats-officedocument.presentationml.tags+xml"/>
  <Override PartName="/ppt/notesSlides/notesSlide45.xml" ContentType="application/vnd.openxmlformats-officedocument.presentationml.notesSlide+xml"/>
  <Override PartName="/ppt/tags/tag63.xml" ContentType="application/vnd.openxmlformats-officedocument.presentationml.tags+xml"/>
  <Override PartName="/ppt/notesSlides/notesSlide46.xml" ContentType="application/vnd.openxmlformats-officedocument.presentationml.notesSlide+xml"/>
  <Override PartName="/ppt/tags/tag64.xml" ContentType="application/vnd.openxmlformats-officedocument.presentationml.tags+xml"/>
  <Override PartName="/ppt/notesSlides/notesSlide47.xml" ContentType="application/vnd.openxmlformats-officedocument.presentationml.notesSlide+xml"/>
  <Override PartName="/ppt/tags/tag65.xml" ContentType="application/vnd.openxmlformats-officedocument.presentationml.tags+xml"/>
  <Override PartName="/ppt/notesSlides/notesSlide48.xml" ContentType="application/vnd.openxmlformats-officedocument.presentationml.notesSlide+xml"/>
  <Override PartName="/ppt/tags/tag66.xml" ContentType="application/vnd.openxmlformats-officedocument.presentationml.tags+xml"/>
  <Override PartName="/ppt/notesSlides/notesSlide49.xml" ContentType="application/vnd.openxmlformats-officedocument.presentationml.notesSlide+xml"/>
  <Override PartName="/ppt/tags/tag67.xml" ContentType="application/vnd.openxmlformats-officedocument.presentationml.tags+xml"/>
  <Override PartName="/ppt/notesSlides/notesSlide50.xml" ContentType="application/vnd.openxmlformats-officedocument.presentationml.notesSlide+xml"/>
  <Override PartName="/ppt/tags/tag68.xml" ContentType="application/vnd.openxmlformats-officedocument.presentationml.tags+xml"/>
  <Override PartName="/ppt/notesSlides/notesSlide51.xml" ContentType="application/vnd.openxmlformats-officedocument.presentationml.notesSlide+xml"/>
  <Override PartName="/ppt/tags/tag69.xml" ContentType="application/vnd.openxmlformats-officedocument.presentationml.tags+xml"/>
  <Override PartName="/ppt/notesSlides/notesSlide52.xml" ContentType="application/vnd.openxmlformats-officedocument.presentationml.notesSlide+xml"/>
  <Override PartName="/ppt/tags/tag70.xml" ContentType="application/vnd.openxmlformats-officedocument.presentationml.tags+xml"/>
  <Override PartName="/ppt/notesSlides/notesSlide53.xml" ContentType="application/vnd.openxmlformats-officedocument.presentationml.notesSlide+xml"/>
  <Override PartName="/ppt/tags/tag71.xml" ContentType="application/vnd.openxmlformats-officedocument.presentationml.tags+xml"/>
  <Override PartName="/ppt/notesSlides/notesSlide54.xml" ContentType="application/vnd.openxmlformats-officedocument.presentationml.notesSlide+xml"/>
  <Override PartName="/ppt/tags/tag72.xml" ContentType="application/vnd.openxmlformats-officedocument.presentationml.tags+xml"/>
  <Override PartName="/ppt/notesSlides/notesSlide55.xml" ContentType="application/vnd.openxmlformats-officedocument.presentationml.notesSlide+xml"/>
  <Override PartName="/ppt/tags/tag73.xml" ContentType="application/vnd.openxmlformats-officedocument.presentationml.tags+xml"/>
  <Override PartName="/ppt/notesSlides/notesSlide56.xml" ContentType="application/vnd.openxmlformats-officedocument.presentationml.notesSlide+xml"/>
  <Override PartName="/ppt/tags/tag74.xml" ContentType="application/vnd.openxmlformats-officedocument.presentationml.tags+xml"/>
  <Override PartName="/ppt/notesSlides/notesSlide57.xml" ContentType="application/vnd.openxmlformats-officedocument.presentationml.notesSlide+xml"/>
  <Override PartName="/ppt/tags/tag75.xml" ContentType="application/vnd.openxmlformats-officedocument.presentationml.tags+xml"/>
  <Override PartName="/ppt/notesSlides/notesSlide58.xml" ContentType="application/vnd.openxmlformats-officedocument.presentationml.notesSlide+xml"/>
  <Override PartName="/ppt/tags/tag76.xml" ContentType="application/vnd.openxmlformats-officedocument.presentationml.tags+xml"/>
  <Override PartName="/ppt/notesSlides/notesSlide59.xml" ContentType="application/vnd.openxmlformats-officedocument.presentationml.notesSlide+xml"/>
  <Override PartName="/ppt/tags/tag77.xml" ContentType="application/vnd.openxmlformats-officedocument.presentationml.tags+xml"/>
  <Override PartName="/ppt/notesSlides/notesSlide60.xml" ContentType="application/vnd.openxmlformats-officedocument.presentationml.notesSlide+xml"/>
  <Override PartName="/ppt/tags/tag78.xml" ContentType="application/vnd.openxmlformats-officedocument.presentationml.tags+xml"/>
  <Override PartName="/ppt/notesSlides/notesSlide61.xml" ContentType="application/vnd.openxmlformats-officedocument.presentationml.notesSlide+xml"/>
  <Override PartName="/ppt/tags/tag79.xml" ContentType="application/vnd.openxmlformats-officedocument.presentationml.tags+xml"/>
  <Override PartName="/ppt/notesSlides/notesSlide62.xml" ContentType="application/vnd.openxmlformats-officedocument.presentationml.notesSlide+xml"/>
  <Override PartName="/ppt/tags/tag80.xml" ContentType="application/vnd.openxmlformats-officedocument.presentationml.tags+xml"/>
  <Override PartName="/ppt/notesSlides/notesSlide63.xml" ContentType="application/vnd.openxmlformats-officedocument.presentationml.notesSlide+xml"/>
  <Override PartName="/ppt/tags/tag81.xml" ContentType="application/vnd.openxmlformats-officedocument.presentationml.tags+xml"/>
  <Override PartName="/ppt/notesSlides/notesSlide64.xml" ContentType="application/vnd.openxmlformats-officedocument.presentationml.notesSlide+xml"/>
  <Override PartName="/ppt/tags/tag82.xml" ContentType="application/vnd.openxmlformats-officedocument.presentationml.tags+xml"/>
  <Override PartName="/ppt/notesSlides/notesSlide65.xml" ContentType="application/vnd.openxmlformats-officedocument.presentationml.notesSlide+xml"/>
  <Override PartName="/ppt/tags/tag83.xml" ContentType="application/vnd.openxmlformats-officedocument.presentationml.tags+xml"/>
  <Override PartName="/ppt/notesSlides/notesSlide66.xml" ContentType="application/vnd.openxmlformats-officedocument.presentationml.notesSlide+xml"/>
  <Override PartName="/ppt/tags/tag84.xml" ContentType="application/vnd.openxmlformats-officedocument.presentationml.tags+xml"/>
  <Override PartName="/ppt/notesSlides/notesSlide67.xml" ContentType="application/vnd.openxmlformats-officedocument.presentationml.notesSlide+xml"/>
  <Override PartName="/ppt/tags/tag85.xml" ContentType="application/vnd.openxmlformats-officedocument.presentationml.tags+xml"/>
  <Override PartName="/ppt/notesSlides/notesSlide68.xml" ContentType="application/vnd.openxmlformats-officedocument.presentationml.notesSlide+xml"/>
  <Override PartName="/ppt/tags/tag86.xml" ContentType="application/vnd.openxmlformats-officedocument.presentationml.tags+xml"/>
  <Override PartName="/ppt/notesSlides/notesSlide69.xml" ContentType="application/vnd.openxmlformats-officedocument.presentationml.notesSlide+xml"/>
  <Override PartName="/ppt/tags/tag87.xml" ContentType="application/vnd.openxmlformats-officedocument.presentationml.tags+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4"/>
  </p:sldMasterIdLst>
  <p:notesMasterIdLst>
    <p:notesMasterId r:id="rId75"/>
  </p:notesMasterIdLst>
  <p:handoutMasterIdLst>
    <p:handoutMasterId r:id="rId76"/>
  </p:handoutMasterIdLst>
  <p:sldIdLst>
    <p:sldId id="256" r:id="rId5"/>
    <p:sldId id="342" r:id="rId6"/>
    <p:sldId id="282" r:id="rId7"/>
    <p:sldId id="355" r:id="rId8"/>
    <p:sldId id="354" r:id="rId9"/>
    <p:sldId id="356" r:id="rId10"/>
    <p:sldId id="283" r:id="rId11"/>
    <p:sldId id="2005" r:id="rId12"/>
    <p:sldId id="1964" r:id="rId13"/>
    <p:sldId id="257" r:id="rId14"/>
    <p:sldId id="1879" r:id="rId15"/>
    <p:sldId id="1880" r:id="rId16"/>
    <p:sldId id="1885" r:id="rId17"/>
    <p:sldId id="1985" r:id="rId18"/>
    <p:sldId id="1984" r:id="rId19"/>
    <p:sldId id="1887" r:id="rId20"/>
    <p:sldId id="1369" r:id="rId21"/>
    <p:sldId id="1791" r:id="rId22"/>
    <p:sldId id="1851" r:id="rId23"/>
    <p:sldId id="1852" r:id="rId24"/>
    <p:sldId id="1853" r:id="rId25"/>
    <p:sldId id="1854" r:id="rId26"/>
    <p:sldId id="1855" r:id="rId27"/>
    <p:sldId id="1987" r:id="rId28"/>
    <p:sldId id="2001" r:id="rId29"/>
    <p:sldId id="2006" r:id="rId30"/>
    <p:sldId id="1898" r:id="rId31"/>
    <p:sldId id="1857" r:id="rId32"/>
    <p:sldId id="1986" r:id="rId33"/>
    <p:sldId id="1860" r:id="rId34"/>
    <p:sldId id="1861" r:id="rId35"/>
    <p:sldId id="366" r:id="rId36"/>
    <p:sldId id="1862" r:id="rId37"/>
    <p:sldId id="1863" r:id="rId38"/>
    <p:sldId id="1988" r:id="rId39"/>
    <p:sldId id="2002" r:id="rId40"/>
    <p:sldId id="2008" r:id="rId41"/>
    <p:sldId id="1900" r:id="rId42"/>
    <p:sldId id="1991" r:id="rId43"/>
    <p:sldId id="1868" r:id="rId44"/>
    <p:sldId id="1869" r:id="rId45"/>
    <p:sldId id="1870" r:id="rId46"/>
    <p:sldId id="1871" r:id="rId47"/>
    <p:sldId id="1872" r:id="rId48"/>
    <p:sldId id="1989" r:id="rId49"/>
    <p:sldId id="2003" r:id="rId50"/>
    <p:sldId id="2009" r:id="rId51"/>
    <p:sldId id="1901" r:id="rId52"/>
    <p:sldId id="388" r:id="rId53"/>
    <p:sldId id="1992" r:id="rId54"/>
    <p:sldId id="1874" r:id="rId55"/>
    <p:sldId id="1875" r:id="rId56"/>
    <p:sldId id="1876" r:id="rId57"/>
    <p:sldId id="1902" r:id="rId58"/>
    <p:sldId id="1903" r:id="rId59"/>
    <p:sldId id="1990" r:id="rId60"/>
    <p:sldId id="2004" r:id="rId61"/>
    <p:sldId id="2010" r:id="rId62"/>
    <p:sldId id="1979" r:id="rId63"/>
    <p:sldId id="1913" r:id="rId64"/>
    <p:sldId id="1888" r:id="rId65"/>
    <p:sldId id="1889" r:id="rId66"/>
    <p:sldId id="1969" r:id="rId67"/>
    <p:sldId id="418" r:id="rId68"/>
    <p:sldId id="1976" r:id="rId69"/>
    <p:sldId id="1978" r:id="rId70"/>
    <p:sldId id="1977" r:id="rId71"/>
    <p:sldId id="437" r:id="rId72"/>
    <p:sldId id="317" r:id="rId73"/>
    <p:sldId id="357" r:id="rId74"/>
  </p:sldIdLst>
  <p:sldSz cx="12192000" cy="6858000"/>
  <p:notesSz cx="6858000" cy="9144000"/>
  <p:embeddedFontLst>
    <p:embeddedFont>
      <p:font typeface="Aptos Slab Light" panose="020B0004020202020204" pitchFamily="34" charset="0"/>
      <p:regular r:id="rId77"/>
      <p:italic r:id="rId78"/>
    </p:embeddedFont>
    <p:embeddedFont>
      <p:font typeface="Arial Black" panose="020B0A04020102020204" pitchFamily="34" charset="0"/>
      <p:bold r:id="rId79"/>
    </p:embeddedFont>
    <p:embeddedFont>
      <p:font typeface="Helvetica" panose="020B0604020202020204" pitchFamily="34" charset="0"/>
      <p:regular r:id="rId80"/>
      <p:bold r:id="rId81"/>
      <p:italic r:id="rId82"/>
      <p:boldItalic r:id="rId83"/>
    </p:embeddedFont>
    <p:embeddedFont>
      <p:font typeface="Karla" pitchFamily="2" charset="0"/>
      <p:regular r:id="rId84"/>
      <p:bold r:id="rId85"/>
    </p:embeddedFont>
    <p:embeddedFont>
      <p:font typeface="Open Sans" panose="020B0606030504020204" pitchFamily="34" charset="0"/>
      <p:regular r:id="rId86"/>
      <p:bold r:id="rId87"/>
      <p:italic r:id="rId88"/>
      <p:boldItalic r:id="rId89"/>
    </p:embeddedFont>
    <p:embeddedFont>
      <p:font typeface="Open Sans bold" panose="020B0806030504020204" pitchFamily="34" charset="0"/>
      <p:bold r:id="rId90"/>
    </p:embeddedFont>
    <p:embeddedFont>
      <p:font typeface="Open Sans ExtraBold" panose="020B0906030804020204" pitchFamily="34" charset="0"/>
      <p:bold r:id="rId91"/>
      <p:italic r:id="rId92"/>
      <p:boldItalic r:id="rId93"/>
    </p:embeddedFont>
    <p:embeddedFont>
      <p:font typeface="Open Sans Light" panose="020B0306030504020204" pitchFamily="34" charset="0"/>
      <p:regular r:id="rId94"/>
      <p:italic r:id="rId95"/>
    </p:embeddedFont>
    <p:embeddedFont>
      <p:font typeface="Open Sans SemiBold" panose="020B0706030804020204" pitchFamily="34" charset="0"/>
      <p:regular r:id="rId96"/>
      <p:bold r:id="rId97"/>
      <p:italic r:id="rId98"/>
      <p:boldItalic r:id="rId99"/>
    </p:embeddedFont>
    <p:embeddedFont>
      <p:font typeface="Oranienbaum" panose="02000506080000020003" pitchFamily="2" charset="0"/>
      <p:regular r:id="rId100"/>
    </p:embeddedFont>
    <p:embeddedFont>
      <p:font typeface="Source Sans Pro Black" panose="020B0803030403020204" pitchFamily="34" charset="0"/>
      <p:bold r:id="rId101"/>
      <p:italic r:id="rId102"/>
      <p:boldItalic r:id="rId103"/>
    </p:embeddedFont>
  </p:embeddedFontLst>
  <p:custDataLst>
    <p:tags r:id="rId10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cilitator Guide" id="{7D8BBAE1-7DD0-4AEC-85D6-D3D759AB6914}">
          <p14:sldIdLst>
            <p14:sldId id="256"/>
            <p14:sldId id="342"/>
            <p14:sldId id="282"/>
          </p14:sldIdLst>
        </p14:section>
        <p14:section name="Welcome" id="{D4193646-1B55-4439-A39F-78B5CCBE7328}">
          <p14:sldIdLst>
            <p14:sldId id="355"/>
            <p14:sldId id="354"/>
            <p14:sldId id="356"/>
            <p14:sldId id="283"/>
            <p14:sldId id="2005"/>
            <p14:sldId id="1964"/>
          </p14:sldIdLst>
        </p14:section>
        <p14:section name="Overview" id="{7228E914-22EC-48B4-A586-78C1D249A4A7}">
          <p14:sldIdLst>
            <p14:sldId id="257"/>
            <p14:sldId id="1879"/>
            <p14:sldId id="1880"/>
            <p14:sldId id="1885"/>
            <p14:sldId id="1985"/>
            <p14:sldId id="1984"/>
            <p14:sldId id="1887"/>
          </p14:sldIdLst>
        </p14:section>
        <p14:section name="E-I Facets Overview" id="{4AAC2F0E-5CB4-4BFF-8826-2BE86401CC1F}">
          <p14:sldIdLst>
            <p14:sldId id="1369"/>
          </p14:sldIdLst>
        </p14:section>
        <p14:section name="Initiating-Receiving Acticity" id="{F35F4B61-336E-491D-8123-7A39A5BD0124}">
          <p14:sldIdLst>
            <p14:sldId id="1791"/>
          </p14:sldIdLst>
        </p14:section>
        <p14:section name="E-I Facets" id="{17BC16A4-56F5-4768-80F1-396C341EDF62}">
          <p14:sldIdLst>
            <p14:sldId id="1851"/>
            <p14:sldId id="1852"/>
            <p14:sldId id="1853"/>
            <p14:sldId id="1854"/>
            <p14:sldId id="1855"/>
          </p14:sldIdLst>
        </p14:section>
        <p14:section name="E-I Step II Team Discussion" id="{89925340-2AE3-4DA9-BF42-AB1071A17AF8}">
          <p14:sldIdLst>
            <p14:sldId id="1987"/>
            <p14:sldId id="2001"/>
            <p14:sldId id="2006"/>
          </p14:sldIdLst>
        </p14:section>
        <p14:section name="S-N Facet Overview" id="{C8AA728F-7701-49E1-9EDA-7409FD0F888D}">
          <p14:sldIdLst>
            <p14:sldId id="1898"/>
          </p14:sldIdLst>
        </p14:section>
        <p14:section name="Realistic-Imaginitive Activity" id="{DD98C26B-3D87-4463-9D86-B030DECEF507}">
          <p14:sldIdLst>
            <p14:sldId id="1857"/>
            <p14:sldId id="1986"/>
          </p14:sldIdLst>
        </p14:section>
        <p14:section name="S-N Facets" id="{DD9EA27E-3DE2-43E9-9B11-068EF63C4D5C}">
          <p14:sldIdLst>
            <p14:sldId id="1860"/>
            <p14:sldId id="1861"/>
            <p14:sldId id="366"/>
            <p14:sldId id="1862"/>
            <p14:sldId id="1863"/>
          </p14:sldIdLst>
        </p14:section>
        <p14:section name="S-N Step II Team Discussion" id="{D1E2AAA3-192F-40EA-A93C-D85BCF7EB3DD}">
          <p14:sldIdLst>
            <p14:sldId id="1988"/>
            <p14:sldId id="2002"/>
            <p14:sldId id="2008"/>
          </p14:sldIdLst>
        </p14:section>
        <p14:section name="T-F Facet Overview" id="{0DB1BAA3-63AC-4847-98C1-16B3E6DE88C1}">
          <p14:sldIdLst>
            <p14:sldId id="1900"/>
          </p14:sldIdLst>
        </p14:section>
        <p14:section name="Logical-Empathetic Activity" id="{026A589C-AE01-45EC-BE3B-9CF460EBDEB2}">
          <p14:sldIdLst>
            <p14:sldId id="1991"/>
          </p14:sldIdLst>
        </p14:section>
        <p14:section name="T-F Facets" id="{25362A45-303F-4FD7-918C-473A5BCE05D0}">
          <p14:sldIdLst>
            <p14:sldId id="1868"/>
            <p14:sldId id="1869"/>
            <p14:sldId id="1870"/>
            <p14:sldId id="1871"/>
            <p14:sldId id="1872"/>
          </p14:sldIdLst>
        </p14:section>
        <p14:section name="T-F Step II Team Discussion" id="{1E08CA63-307F-4540-AFA7-FE3ED27783DC}">
          <p14:sldIdLst>
            <p14:sldId id="1989"/>
            <p14:sldId id="2003"/>
            <p14:sldId id="2009"/>
          </p14:sldIdLst>
        </p14:section>
        <p14:section name="J-P Facet Overview" id="{E188F9AB-A70F-43A9-8F80-AE9B2587C389}">
          <p14:sldIdLst>
            <p14:sldId id="1901"/>
          </p14:sldIdLst>
        </p14:section>
        <p14:section name="Systemic-Casual Activity" id="{3F356FF7-7D9E-49DA-9B14-77F1FABD973C}">
          <p14:sldIdLst>
            <p14:sldId id="388"/>
          </p14:sldIdLst>
        </p14:section>
        <p14:section name="Early Starting-Pressure Prompted Activity" id="{9C506C5F-862D-4F3C-9606-7EAD3012E9CA}">
          <p14:sldIdLst>
            <p14:sldId id="1992"/>
          </p14:sldIdLst>
        </p14:section>
        <p14:section name="J-P Facets" id="{699CEA4F-3DE5-404A-AB59-8B1A3588D648}">
          <p14:sldIdLst>
            <p14:sldId id="1874"/>
            <p14:sldId id="1875"/>
            <p14:sldId id="1876"/>
            <p14:sldId id="1902"/>
            <p14:sldId id="1903"/>
          </p14:sldIdLst>
        </p14:section>
        <p14:section name="J-P Step II Team Discussion" id="{FE832BE1-9B66-4587-B14B-AD5A572F632B}">
          <p14:sldIdLst>
            <p14:sldId id="1990"/>
            <p14:sldId id="2004"/>
            <p14:sldId id="2010"/>
          </p14:sldIdLst>
        </p14:section>
        <p14:section name="Step II Interpretive Report" id="{0B56C79B-FDDA-4E83-A168-49C76BF411D8}">
          <p14:sldIdLst>
            <p14:sldId id="1979"/>
            <p14:sldId id="1913"/>
            <p14:sldId id="1888"/>
            <p14:sldId id="1889"/>
            <p14:sldId id="1969"/>
            <p14:sldId id="418"/>
            <p14:sldId id="1976"/>
            <p14:sldId id="1978"/>
            <p14:sldId id="1977"/>
          </p14:sldIdLst>
        </p14:section>
        <p14:section name="Closing" id="{EBB8EF45-C713-4003-8DE0-425F63383BC9}">
          <p14:sldIdLst>
            <p14:sldId id="437"/>
            <p14:sldId id="317"/>
          </p14:sldIdLst>
        </p14:section>
        <p14:section name="Adaptations for In-Person" id="{3DD3B0F0-5466-49BC-96D4-B1D182CAF01A}">
          <p14:sldIdLst>
            <p14:sldId id="35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957711-2EB8-59E8-AC1E-4543A22B7DCE}" name="Samantha Habbert" initials="SH" userId="S::shabbert@themyersbriggs.com::ccd0fa76-b5b0-4c13-ac12-584b5884299d" providerId="AD"/>
  <p188:author id="{4A04EE16-6434-E385-4041-4CFE83C2DD53}" name="Michael Segovia" initials="MS" userId="S::msegovia@themyersbriggs.com::c28245fc-966f-4e80-a6d9-7ff232b4977f" providerId="AD"/>
  <p188:author id="{5D122559-0AB3-DAC3-9C49-D83EC0AA6573}" name="Peter Clarke" initials="PC" userId="S::pclarke@themyersbriggs.com::02e314af-dea8-4c26-8c83-972983998000" providerId="AD"/>
  <p188:author id="{AF0C6DCE-511E-68C6-1ACD-5C4D787DC6AC}" name="Amanda Wollert" initials="AW" userId="S::awollert@themyersbriggs.com::a30a34e0-35f6-4ef1-a9e6-8f4664e2c298" providerId="AD"/>
  <p188:author id="{60D2C5DA-1E39-48DC-86DA-8234584735F3}" name="evancmanning@gmail.com" initials="e" userId="3d3a3ab2a5c1a54d"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ael Segovia" initials="MS [2]" lastIdx="115" clrIdx="0">
    <p:extLst>
      <p:ext uri="{19B8F6BF-5375-455C-9EA6-DF929625EA0E}">
        <p15:presenceInfo xmlns:p15="http://schemas.microsoft.com/office/powerpoint/2012/main" userId="S::msegovia@themyersbriggs.com::c28245fc-966f-4e80-a6d9-7ff232b4977f" providerId="AD"/>
      </p:ext>
    </p:extLst>
  </p:cmAuthor>
  <p:cmAuthor id="2" name="Leanne Harris" initials="LH" lastIdx="67" clrIdx="1">
    <p:extLst>
      <p:ext uri="{19B8F6BF-5375-455C-9EA6-DF929625EA0E}">
        <p15:presenceInfo xmlns:p15="http://schemas.microsoft.com/office/powerpoint/2012/main" userId="S::LHarris@themyersbriggs.com::da0aa7eb-fc86-48eb-9ed6-106cf91688c1" providerId="AD"/>
      </p:ext>
    </p:extLst>
  </p:cmAuthor>
  <p:cmAuthor id="3" name="Martin Boult" initials="MB" lastIdx="5" clrIdx="2">
    <p:extLst>
      <p:ext uri="{19B8F6BF-5375-455C-9EA6-DF929625EA0E}">
        <p15:presenceInfo xmlns:p15="http://schemas.microsoft.com/office/powerpoint/2012/main" userId="S::mboult@themyersbriggs.com::2fa2bfe2-2a7f-4afc-ae68-b335e8c3396f" providerId="AD"/>
      </p:ext>
    </p:extLst>
  </p:cmAuthor>
  <p:cmAuthor id="4" name="Altamirano, Kevin R" initials="AKR" lastIdx="9" clrIdx="3">
    <p:extLst>
      <p:ext uri="{19B8F6BF-5375-455C-9EA6-DF929625EA0E}">
        <p15:presenceInfo xmlns:p15="http://schemas.microsoft.com/office/powerpoint/2012/main" userId="S::kaltam@neisd.net::77552f61-c0a8-42e6-8e06-299b4d15cecd" providerId="AD"/>
      </p:ext>
    </p:extLst>
  </p:cmAuthor>
  <p:cmAuthor id="5" name="Peter Clarke" initials="PC" lastIdx="19" clrIdx="4">
    <p:extLst>
      <p:ext uri="{19B8F6BF-5375-455C-9EA6-DF929625EA0E}">
        <p15:presenceInfo xmlns:p15="http://schemas.microsoft.com/office/powerpoint/2012/main" userId="S::pclarke@themyersbriggs.com::02e314af-dea8-4c26-8c83-972983998000" providerId="AD"/>
      </p:ext>
    </p:extLst>
  </p:cmAuthor>
  <p:cmAuthor id="6" name="Richa Verma" initials="RV" lastIdx="5" clrIdx="5">
    <p:extLst>
      <p:ext uri="{19B8F6BF-5375-455C-9EA6-DF929625EA0E}">
        <p15:presenceInfo xmlns:p15="http://schemas.microsoft.com/office/powerpoint/2012/main" userId="S::rverma@themyersbriggs.com::3287a62e-cccd-4a64-a6f6-ddf46801c3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8F7"/>
    <a:srgbClr val="00262A"/>
    <a:srgbClr val="0C4854"/>
    <a:srgbClr val="0C4853"/>
    <a:srgbClr val="BE2814"/>
    <a:srgbClr val="1E4B8C"/>
    <a:srgbClr val="6E2882"/>
    <a:srgbClr val="B4BB28"/>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06A745-04EB-4525-BBBC-3C4F8BF24F22}" v="4" dt="2026-03-31T12:49:23.230"/>
    <p1510:client id="{8D24284D-6CCB-CF72-BB0C-B013B6B8A825}" v="1" dt="2026-03-31T13:18:46.403"/>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4" autoAdjust="0"/>
    <p:restoredTop sz="75793" autoAdjust="0"/>
  </p:normalViewPr>
  <p:slideViewPr>
    <p:cSldViewPr snapToGrid="0">
      <p:cViewPr varScale="1">
        <p:scale>
          <a:sx n="120" d="100"/>
          <a:sy n="120" d="100"/>
        </p:scale>
        <p:origin x="954" y="132"/>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90" d="100"/>
          <a:sy n="90" d="100"/>
        </p:scale>
        <p:origin x="5694" y="9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8.fntdata"/><Relationship Id="rId89" Type="http://schemas.openxmlformats.org/officeDocument/2006/relationships/font" Target="fonts/font13.fntdata"/><Relationship Id="rId112" Type="http://schemas.microsoft.com/office/2018/10/relationships/authors" Target="authors.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3.fntdata"/><Relationship Id="rId102" Type="http://schemas.openxmlformats.org/officeDocument/2006/relationships/font" Target="fonts/font26.fntdata"/><Relationship Id="rId5" Type="http://schemas.openxmlformats.org/officeDocument/2006/relationships/slide" Target="slides/slide1.xml"/><Relationship Id="rId90" Type="http://schemas.openxmlformats.org/officeDocument/2006/relationships/font" Target="fonts/font14.fntdata"/><Relationship Id="rId95" Type="http://schemas.openxmlformats.org/officeDocument/2006/relationships/font" Target="fonts/font19.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4.fntdata"/><Relationship Id="rId85" Type="http://schemas.openxmlformats.org/officeDocument/2006/relationships/font" Target="fonts/font9.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7.fntdata"/><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notesMaster" Target="notesMasters/notesMaster1.xml"/><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font" Target="fonts/font23.fntdata"/><Relationship Id="rId101" Type="http://schemas.openxmlformats.org/officeDocument/2006/relationships/font" Target="fonts/font25.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97" Type="http://schemas.openxmlformats.org/officeDocument/2006/relationships/font" Target="fonts/font21.fntdata"/><Relationship Id="rId104" Type="http://schemas.openxmlformats.org/officeDocument/2006/relationships/tags" Target="tags/tag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1.fntdata"/><Relationship Id="rId110"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font" Target="fonts/font6.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fntdata"/><Relationship Id="rId100" Type="http://schemas.openxmlformats.org/officeDocument/2006/relationships/font" Target="fonts/font24.fntdata"/><Relationship Id="rId105"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7.fntdata"/><Relationship Id="rId98" Type="http://schemas.openxmlformats.org/officeDocument/2006/relationships/font" Target="fonts/font22.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7.fntdata"/><Relationship Id="rId88" Type="http://schemas.openxmlformats.org/officeDocument/2006/relationships/font" Target="fonts/font12.fntdata"/><Relationship Id="rId11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Wollert" userId="a30a34e0-35f6-4ef1-a9e6-8f4664e2c298" providerId="ADAL" clId="{054B229A-5E60-4B3F-90F3-0CB4F5CFE98B}"/>
    <pc:docChg chg="custSel addSld delSld modSld addSection modSection">
      <pc:chgData name="Amanda Wollert" userId="a30a34e0-35f6-4ef1-a9e6-8f4664e2c298" providerId="ADAL" clId="{054B229A-5E60-4B3F-90F3-0CB4F5CFE98B}" dt="2026-03-31T12:59:08.114" v="493" actId="20577"/>
      <pc:docMkLst>
        <pc:docMk/>
      </pc:docMkLst>
      <pc:sldChg chg="addSp delSp modSp add mod">
        <pc:chgData name="Amanda Wollert" userId="a30a34e0-35f6-4ef1-a9e6-8f4664e2c298" providerId="ADAL" clId="{054B229A-5E60-4B3F-90F3-0CB4F5CFE98B}" dt="2026-03-31T12:59:08.114" v="493" actId="20577"/>
        <pc:sldMkLst>
          <pc:docMk/>
          <pc:sldMk cId="3435515523" sldId="357"/>
        </pc:sldMkLst>
        <pc:spChg chg="add mod">
          <ac:chgData name="Amanda Wollert" userId="a30a34e0-35f6-4ef1-a9e6-8f4664e2c298" providerId="ADAL" clId="{054B229A-5E60-4B3F-90F3-0CB4F5CFE98B}" dt="2026-03-31T12:55:39.327" v="328" actId="14100"/>
          <ac:spMkLst>
            <pc:docMk/>
            <pc:sldMk cId="3435515523" sldId="357"/>
            <ac:spMk id="2" creationId="{5E85B313-66F8-BE88-8E18-29EA26069E4D}"/>
          </ac:spMkLst>
        </pc:spChg>
        <pc:spChg chg="mod">
          <ac:chgData name="Amanda Wollert" userId="a30a34e0-35f6-4ef1-a9e6-8f4664e2c298" providerId="ADAL" clId="{054B229A-5E60-4B3F-90F3-0CB4F5CFE98B}" dt="2026-03-31T12:51:23.774" v="279" actId="20577"/>
          <ac:spMkLst>
            <pc:docMk/>
            <pc:sldMk cId="3435515523" sldId="357"/>
            <ac:spMk id="29" creationId="{2B6AF054-AA0D-7504-F4A2-E9D865B1B82A}"/>
          </ac:spMkLst>
        </pc:spChg>
        <pc:spChg chg="mod">
          <ac:chgData name="Amanda Wollert" userId="a30a34e0-35f6-4ef1-a9e6-8f4664e2c298" providerId="ADAL" clId="{054B229A-5E60-4B3F-90F3-0CB4F5CFE98B}" dt="2026-03-31T12:57:08.048" v="430" actId="313"/>
          <ac:spMkLst>
            <pc:docMk/>
            <pc:sldMk cId="3435515523" sldId="357"/>
            <ac:spMk id="31" creationId="{F706CCCB-3F72-A492-19D3-141BE076CCB4}"/>
          </ac:spMkLst>
        </pc:spChg>
        <pc:spChg chg="mod">
          <ac:chgData name="Amanda Wollert" userId="a30a34e0-35f6-4ef1-a9e6-8f4664e2c298" providerId="ADAL" clId="{054B229A-5E60-4B3F-90F3-0CB4F5CFE98B}" dt="2026-03-31T12:56:02.152" v="376" actId="20577"/>
          <ac:spMkLst>
            <pc:docMk/>
            <pc:sldMk cId="3435515523" sldId="357"/>
            <ac:spMk id="34" creationId="{3256CACB-247D-E44C-C909-DB1D4E25D1F2}"/>
          </ac:spMkLst>
        </pc:spChg>
        <pc:spChg chg="mod">
          <ac:chgData name="Amanda Wollert" userId="a30a34e0-35f6-4ef1-a9e6-8f4664e2c298" providerId="ADAL" clId="{054B229A-5E60-4B3F-90F3-0CB4F5CFE98B}" dt="2026-03-31T12:57:04.585" v="429" actId="20577"/>
          <ac:spMkLst>
            <pc:docMk/>
            <pc:sldMk cId="3435515523" sldId="357"/>
            <ac:spMk id="35" creationId="{17ED9441-849F-506F-F301-5B39C8396DA6}"/>
          </ac:spMkLst>
        </pc:spChg>
        <pc:spChg chg="mod">
          <ac:chgData name="Amanda Wollert" userId="a30a34e0-35f6-4ef1-a9e6-8f4664e2c298" providerId="ADAL" clId="{054B229A-5E60-4B3F-90F3-0CB4F5CFE98B}" dt="2026-03-31T12:58:22.924" v="465" actId="20577"/>
          <ac:spMkLst>
            <pc:docMk/>
            <pc:sldMk cId="3435515523" sldId="357"/>
            <ac:spMk id="36" creationId="{69892174-1CDC-BC15-EE36-A875D326B7C5}"/>
          </ac:spMkLst>
        </pc:spChg>
        <pc:spChg chg="mod">
          <ac:chgData name="Amanda Wollert" userId="a30a34e0-35f6-4ef1-a9e6-8f4664e2c298" providerId="ADAL" clId="{054B229A-5E60-4B3F-90F3-0CB4F5CFE98B}" dt="2026-03-31T12:59:08.114" v="493" actId="20577"/>
          <ac:spMkLst>
            <pc:docMk/>
            <pc:sldMk cId="3435515523" sldId="357"/>
            <ac:spMk id="38" creationId="{F0A64591-F450-3880-730A-F148996D031F}"/>
          </ac:spMkLst>
        </pc:spChg>
        <pc:grpChg chg="mod">
          <ac:chgData name="Amanda Wollert" userId="a30a34e0-35f6-4ef1-a9e6-8f4664e2c298" providerId="ADAL" clId="{054B229A-5E60-4B3F-90F3-0CB4F5CFE98B}" dt="2026-03-31T12:53:44.818" v="299" actId="1076"/>
          <ac:grpSpMkLst>
            <pc:docMk/>
            <pc:sldMk cId="3435515523" sldId="357"/>
            <ac:grpSpMk id="42" creationId="{23393AA9-66E7-0955-8B4A-312410DDFFF6}"/>
          </ac:grpSpMkLst>
        </pc:grpChg>
        <pc:picChg chg="del mod">
          <ac:chgData name="Amanda Wollert" userId="a30a34e0-35f6-4ef1-a9e6-8f4664e2c298" providerId="ADAL" clId="{054B229A-5E60-4B3F-90F3-0CB4F5CFE98B}" dt="2026-03-31T12:53:46.659" v="300" actId="478"/>
          <ac:picMkLst>
            <pc:docMk/>
            <pc:sldMk cId="3435515523" sldId="357"/>
            <ac:picMk id="27" creationId="{F937343E-B5C1-8DBF-1131-8C20326F2ED2}"/>
          </ac:picMkLst>
        </pc:picChg>
      </pc:sldChg>
      <pc:sldChg chg="del">
        <pc:chgData name="Amanda Wollert" userId="a30a34e0-35f6-4ef1-a9e6-8f4664e2c298" providerId="ADAL" clId="{054B229A-5E60-4B3F-90F3-0CB4F5CFE98B}" dt="2026-03-31T12:37:47.751" v="113" actId="47"/>
        <pc:sldMkLst>
          <pc:docMk/>
          <pc:sldMk cId="2231723425" sldId="1799"/>
        </pc:sldMkLst>
      </pc:sldChg>
      <pc:sldChg chg="modNotesTx">
        <pc:chgData name="Amanda Wollert" userId="a30a34e0-35f6-4ef1-a9e6-8f4664e2c298" providerId="ADAL" clId="{054B229A-5E60-4B3F-90F3-0CB4F5CFE98B}" dt="2026-03-31T12:41:55.139" v="116" actId="20577"/>
        <pc:sldMkLst>
          <pc:docMk/>
          <pc:sldMk cId="0" sldId="1860"/>
        </pc:sldMkLst>
      </pc:sldChg>
      <pc:sldChg chg="modNotesTx">
        <pc:chgData name="Amanda Wollert" userId="a30a34e0-35f6-4ef1-a9e6-8f4664e2c298" providerId="ADAL" clId="{054B229A-5E60-4B3F-90F3-0CB4F5CFE98B}" dt="2026-03-31T12:43:18.886" v="117" actId="20577"/>
        <pc:sldMkLst>
          <pc:docMk/>
          <pc:sldMk cId="2998312775" sldId="1900"/>
        </pc:sldMkLst>
      </pc:sldChg>
      <pc:sldChg chg="modNotesTx">
        <pc:chgData name="Amanda Wollert" userId="a30a34e0-35f6-4ef1-a9e6-8f4664e2c298" providerId="ADAL" clId="{054B229A-5E60-4B3F-90F3-0CB4F5CFE98B}" dt="2026-03-31T12:44:11.366" v="118" actId="20577"/>
        <pc:sldMkLst>
          <pc:docMk/>
          <pc:sldMk cId="1905807715" sldId="1901"/>
        </pc:sldMkLst>
      </pc:sldChg>
      <pc:sldChg chg="modNotesTx">
        <pc:chgData name="Amanda Wollert" userId="a30a34e0-35f6-4ef1-a9e6-8f4664e2c298" providerId="ADAL" clId="{054B229A-5E60-4B3F-90F3-0CB4F5CFE98B}" dt="2026-03-31T12:44:55.377" v="119" actId="6549"/>
        <pc:sldMkLst>
          <pc:docMk/>
          <pc:sldMk cId="2889116453" sldId="1913"/>
        </pc:sldMkLst>
      </pc:sldChg>
      <pc:sldChg chg="modNotesTx">
        <pc:chgData name="Amanda Wollert" userId="a30a34e0-35f6-4ef1-a9e6-8f4664e2c298" providerId="ADAL" clId="{054B229A-5E60-4B3F-90F3-0CB4F5CFE98B}" dt="2026-03-31T12:37:15.899" v="112" actId="20577"/>
        <pc:sldMkLst>
          <pc:docMk/>
          <pc:sldMk cId="2413669773" sldId="1964"/>
        </pc:sldMkLst>
      </pc:sldChg>
      <pc:sldChg chg="modNotes modNotesTx">
        <pc:chgData name="Amanda Wollert" userId="a30a34e0-35f6-4ef1-a9e6-8f4664e2c298" providerId="ADAL" clId="{054B229A-5E60-4B3F-90F3-0CB4F5CFE98B}" dt="2026-03-31T12:46:29.776" v="120" actId="478"/>
        <pc:sldMkLst>
          <pc:docMk/>
          <pc:sldMk cId="747162668" sldId="2001"/>
        </pc:sldMkLst>
      </pc:sldChg>
      <pc:sldChg chg="modNotes">
        <pc:chgData name="Amanda Wollert" userId="a30a34e0-35f6-4ef1-a9e6-8f4664e2c298" providerId="ADAL" clId="{054B229A-5E60-4B3F-90F3-0CB4F5CFE98B}" dt="2026-03-31T12:46:42.524" v="123" actId="478"/>
        <pc:sldMkLst>
          <pc:docMk/>
          <pc:sldMk cId="2535303688" sldId="2002"/>
        </pc:sldMkLst>
      </pc:sldChg>
      <pc:sldChg chg="modNotes">
        <pc:chgData name="Amanda Wollert" userId="a30a34e0-35f6-4ef1-a9e6-8f4664e2c298" providerId="ADAL" clId="{054B229A-5E60-4B3F-90F3-0CB4F5CFE98B}" dt="2026-03-31T12:47:25.395" v="127" actId="478"/>
        <pc:sldMkLst>
          <pc:docMk/>
          <pc:sldMk cId="3656985883" sldId="2003"/>
        </pc:sldMkLst>
      </pc:sldChg>
      <pc:sldChg chg="modNotes">
        <pc:chgData name="Amanda Wollert" userId="a30a34e0-35f6-4ef1-a9e6-8f4664e2c298" providerId="ADAL" clId="{054B229A-5E60-4B3F-90F3-0CB4F5CFE98B}" dt="2026-03-31T12:47:02.503" v="125" actId="478"/>
        <pc:sldMkLst>
          <pc:docMk/>
          <pc:sldMk cId="1107735314" sldId="2004"/>
        </pc:sldMkLst>
      </pc:sldChg>
      <pc:sldChg chg="modNotes">
        <pc:chgData name="Amanda Wollert" userId="a30a34e0-35f6-4ef1-a9e6-8f4664e2c298" providerId="ADAL" clId="{054B229A-5E60-4B3F-90F3-0CB4F5CFE98B}" dt="2026-03-31T12:46:32.681" v="121" actId="478"/>
        <pc:sldMkLst>
          <pc:docMk/>
          <pc:sldMk cId="3341101545" sldId="2006"/>
        </pc:sldMkLst>
      </pc:sldChg>
      <pc:sldChg chg="modNotes">
        <pc:chgData name="Amanda Wollert" userId="a30a34e0-35f6-4ef1-a9e6-8f4664e2c298" providerId="ADAL" clId="{054B229A-5E60-4B3F-90F3-0CB4F5CFE98B}" dt="2026-03-31T12:46:39.214" v="122" actId="478"/>
        <pc:sldMkLst>
          <pc:docMk/>
          <pc:sldMk cId="1550148681" sldId="2008"/>
        </pc:sldMkLst>
      </pc:sldChg>
      <pc:sldChg chg="modNotes">
        <pc:chgData name="Amanda Wollert" userId="a30a34e0-35f6-4ef1-a9e6-8f4664e2c298" providerId="ADAL" clId="{054B229A-5E60-4B3F-90F3-0CB4F5CFE98B}" dt="2026-03-31T12:46:54.125" v="124" actId="478"/>
        <pc:sldMkLst>
          <pc:docMk/>
          <pc:sldMk cId="3990411456" sldId="2009"/>
        </pc:sldMkLst>
      </pc:sldChg>
      <pc:sldChg chg="modNotes">
        <pc:chgData name="Amanda Wollert" userId="a30a34e0-35f6-4ef1-a9e6-8f4664e2c298" providerId="ADAL" clId="{054B229A-5E60-4B3F-90F3-0CB4F5CFE98B}" dt="2026-03-31T12:47:18.501" v="126" actId="478"/>
        <pc:sldMkLst>
          <pc:docMk/>
          <pc:sldMk cId="2240334872" sldId="2010"/>
        </pc:sldMkLst>
      </pc:sldChg>
    </pc:docChg>
  </pc:docChgLst>
  <pc:docChgLst>
    <pc:chgData name="Samantha Habbert" userId="S::shabbert@themyersbriggs.com::ccd0fa76-b5b0-4c13-ac12-584b5884299d" providerId="AD" clId="Web-{8D24284D-6CCB-CF72-BB0C-B013B6B8A825}"/>
    <pc:docChg chg="modSld">
      <pc:chgData name="Samantha Habbert" userId="S::shabbert@themyersbriggs.com::ccd0fa76-b5b0-4c13-ac12-584b5884299d" providerId="AD" clId="Web-{8D24284D-6CCB-CF72-BB0C-B013B6B8A825}" dt="2026-03-31T13:18:57.497" v="1"/>
      <pc:docMkLst>
        <pc:docMk/>
      </pc:docMkLst>
      <pc:sldChg chg="modNotes">
        <pc:chgData name="Samantha Habbert" userId="S::shabbert@themyersbriggs.com::ccd0fa76-b5b0-4c13-ac12-584b5884299d" providerId="AD" clId="Web-{8D24284D-6CCB-CF72-BB0C-B013B6B8A825}" dt="2026-03-31T13:18:57.497" v="1"/>
        <pc:sldMkLst>
          <pc:docMk/>
          <pc:sldMk cId="747162668" sldId="2001"/>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4E142F-1613-428B-A484-18A74CE52E4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8B4C632-C3DB-45D9-8B86-E1FA8249FDF7}">
      <dgm:prSet custT="1"/>
      <dgm:spPr/>
      <dgm:t>
        <a:bodyPr/>
        <a:lstStyle/>
        <a:p>
          <a:pPr>
            <a:lnSpc>
              <a:spcPct val="100000"/>
            </a:lnSpc>
          </a:pPr>
          <a:r>
            <a:rPr lang="en-US" sz="2400" dirty="0">
              <a:latin typeface="Open Sans" panose="020B0606030504020204" pitchFamily="34" charset="0"/>
              <a:ea typeface="Open Sans" panose="020B0606030504020204" pitchFamily="34" charset="0"/>
              <a:cs typeface="Open Sans" panose="020B0606030504020204" pitchFamily="34" charset="0"/>
            </a:rPr>
            <a:t>Limit distractions by putting your phone on silent and closing applications with pop-ups.</a:t>
          </a:r>
        </a:p>
      </dgm:t>
    </dgm:pt>
    <dgm:pt modelId="{6E270BB2-BCFF-4875-AFA7-23E597BE77AE}" type="parTrans" cxnId="{47306A2D-F8DE-4903-8E62-1BC5C7BB0249}">
      <dgm:prSet/>
      <dgm:spPr/>
      <dgm:t>
        <a:bodyPr/>
        <a:lstStyle/>
        <a:p>
          <a:endParaRPr lang="en-US"/>
        </a:p>
      </dgm:t>
    </dgm:pt>
    <dgm:pt modelId="{BC314503-05E5-497A-9C4E-A20C057B50F5}" type="sibTrans" cxnId="{47306A2D-F8DE-4903-8E62-1BC5C7BB0249}">
      <dgm:prSet/>
      <dgm:spPr/>
      <dgm:t>
        <a:bodyPr/>
        <a:lstStyle/>
        <a:p>
          <a:endParaRPr lang="en-US"/>
        </a:p>
      </dgm:t>
    </dgm:pt>
    <dgm:pt modelId="{F92B1668-75F7-4FEB-8E06-55551E8D2140}">
      <dgm:prSet custT="1"/>
      <dgm:spPr/>
      <dgm:t>
        <a:bodyPr/>
        <a:lstStyle/>
        <a:p>
          <a:pPr>
            <a:lnSpc>
              <a:spcPct val="100000"/>
            </a:lnSpc>
          </a:pPr>
          <a:r>
            <a:rPr lang="en-US" sz="2400" dirty="0">
              <a:latin typeface="Open Sans" panose="020B0606030504020204" pitchFamily="34" charset="0"/>
              <a:ea typeface="Open Sans" panose="020B0606030504020204" pitchFamily="34" charset="0"/>
              <a:cs typeface="Open Sans" panose="020B0606030504020204" pitchFamily="34" charset="0"/>
            </a:rPr>
            <a:t>Please keep your camera on and actively participate during the session.</a:t>
          </a:r>
        </a:p>
      </dgm:t>
    </dgm:pt>
    <dgm:pt modelId="{F5F3E514-EC9D-4A87-ACB0-D5D7B4C95E56}" type="parTrans" cxnId="{612ADD7F-2CB5-4A37-91BE-63B135A41342}">
      <dgm:prSet/>
      <dgm:spPr/>
      <dgm:t>
        <a:bodyPr/>
        <a:lstStyle/>
        <a:p>
          <a:endParaRPr lang="en-US"/>
        </a:p>
      </dgm:t>
    </dgm:pt>
    <dgm:pt modelId="{AD6987DA-CDAE-4A4D-A6DE-1D290E5C1F2E}" type="sibTrans" cxnId="{612ADD7F-2CB5-4A37-91BE-63B135A41342}">
      <dgm:prSet/>
      <dgm:spPr/>
      <dgm:t>
        <a:bodyPr/>
        <a:lstStyle/>
        <a:p>
          <a:endParaRPr lang="en-US"/>
        </a:p>
      </dgm:t>
    </dgm:pt>
    <dgm:pt modelId="{8AC77118-C46B-472E-AC14-61FA8556950C}">
      <dgm:prSet custT="1"/>
      <dgm:spPr/>
      <dgm:t>
        <a:bodyPr/>
        <a:lstStyle/>
        <a:p>
          <a:pPr>
            <a:lnSpc>
              <a:spcPct val="100000"/>
            </a:lnSpc>
          </a:pPr>
          <a:r>
            <a:rPr lang="en-US" sz="2400" dirty="0">
              <a:latin typeface="Open Sans" panose="020B0606030504020204" pitchFamily="34" charset="0"/>
              <a:ea typeface="Open Sans" panose="020B0606030504020204" pitchFamily="34" charset="0"/>
              <a:cs typeface="Open Sans" panose="020B0606030504020204" pitchFamily="34" charset="0"/>
            </a:rPr>
            <a:t>Use the chat or “raise hand” feature to ask questions.</a:t>
          </a:r>
        </a:p>
      </dgm:t>
    </dgm:pt>
    <dgm:pt modelId="{669083F9-6D81-44E0-AA98-54D9AECC6169}" type="parTrans" cxnId="{BA089974-47B4-4154-87B0-C97C36DD6C63}">
      <dgm:prSet/>
      <dgm:spPr/>
      <dgm:t>
        <a:bodyPr/>
        <a:lstStyle/>
        <a:p>
          <a:endParaRPr lang="en-US"/>
        </a:p>
      </dgm:t>
    </dgm:pt>
    <dgm:pt modelId="{95DD7E4F-CD4C-498C-9D84-01FA0C48F17B}" type="sibTrans" cxnId="{BA089974-47B4-4154-87B0-C97C36DD6C63}">
      <dgm:prSet/>
      <dgm:spPr/>
      <dgm:t>
        <a:bodyPr/>
        <a:lstStyle/>
        <a:p>
          <a:endParaRPr lang="en-US"/>
        </a:p>
      </dgm:t>
    </dgm:pt>
    <dgm:pt modelId="{83E16D3B-2177-4B89-A595-5E3AF844862B}" type="pres">
      <dgm:prSet presAssocID="{8A4E142F-1613-428B-A484-18A74CE52E44}" presName="root" presStyleCnt="0">
        <dgm:presLayoutVars>
          <dgm:dir/>
          <dgm:resizeHandles val="exact"/>
        </dgm:presLayoutVars>
      </dgm:prSet>
      <dgm:spPr/>
    </dgm:pt>
    <dgm:pt modelId="{41732DE2-7CB1-4196-A4BB-8F098E02DE5F}" type="pres">
      <dgm:prSet presAssocID="{38B4C632-C3DB-45D9-8B86-E1FA8249FDF7}" presName="compNode" presStyleCnt="0"/>
      <dgm:spPr/>
    </dgm:pt>
    <dgm:pt modelId="{ECD73766-D307-4C0F-8A41-E7A26058894C}" type="pres">
      <dgm:prSet presAssocID="{38B4C632-C3DB-45D9-8B86-E1FA8249FDF7}" presName="bgRect" presStyleLbl="bgShp" presStyleIdx="0" presStyleCnt="3" custLinFactNeighborY="1013"/>
      <dgm:spPr/>
    </dgm:pt>
    <dgm:pt modelId="{649C4978-8FCB-45E6-BF11-8F918EA73063}" type="pres">
      <dgm:prSet presAssocID="{38B4C632-C3DB-45D9-8B86-E1FA8249FDF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af"/>
        </a:ext>
      </dgm:extLst>
    </dgm:pt>
    <dgm:pt modelId="{7E41E5EC-538F-4634-B331-370DC32FC736}" type="pres">
      <dgm:prSet presAssocID="{38B4C632-C3DB-45D9-8B86-E1FA8249FDF7}" presName="spaceRect" presStyleCnt="0"/>
      <dgm:spPr/>
    </dgm:pt>
    <dgm:pt modelId="{A77BB700-2D20-4456-89B6-B416820FE5B4}" type="pres">
      <dgm:prSet presAssocID="{38B4C632-C3DB-45D9-8B86-E1FA8249FDF7}" presName="parTx" presStyleLbl="revTx" presStyleIdx="0" presStyleCnt="3">
        <dgm:presLayoutVars>
          <dgm:chMax val="0"/>
          <dgm:chPref val="0"/>
        </dgm:presLayoutVars>
      </dgm:prSet>
      <dgm:spPr/>
    </dgm:pt>
    <dgm:pt modelId="{7E1675E4-6E40-4756-9C36-D6107D95BA47}" type="pres">
      <dgm:prSet presAssocID="{BC314503-05E5-497A-9C4E-A20C057B50F5}" presName="sibTrans" presStyleCnt="0"/>
      <dgm:spPr/>
    </dgm:pt>
    <dgm:pt modelId="{42053B1E-A060-4CDE-8FE0-4D4F0200A9D7}" type="pres">
      <dgm:prSet presAssocID="{F92B1668-75F7-4FEB-8E06-55551E8D2140}" presName="compNode" presStyleCnt="0"/>
      <dgm:spPr/>
    </dgm:pt>
    <dgm:pt modelId="{2F4AFAC6-0592-479A-9D2C-B334D4B85E37}" type="pres">
      <dgm:prSet presAssocID="{F92B1668-75F7-4FEB-8E06-55551E8D2140}" presName="bgRect" presStyleLbl="bgShp" presStyleIdx="1" presStyleCnt="3" custLinFactNeighborY="1013"/>
      <dgm:spPr/>
    </dgm:pt>
    <dgm:pt modelId="{BFCDDE5E-5F1B-4F96-BBEE-1C8EA9F05344}" type="pres">
      <dgm:prSet presAssocID="{F92B1668-75F7-4FEB-8E06-55551E8D2140}"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amera with solid fill"/>
        </a:ext>
      </dgm:extLst>
    </dgm:pt>
    <dgm:pt modelId="{259111FA-ADFC-4ECC-B77C-1E69B54A93D9}" type="pres">
      <dgm:prSet presAssocID="{F92B1668-75F7-4FEB-8E06-55551E8D2140}" presName="spaceRect" presStyleCnt="0"/>
      <dgm:spPr/>
    </dgm:pt>
    <dgm:pt modelId="{39231863-3A89-4208-BB09-449AED273A06}" type="pres">
      <dgm:prSet presAssocID="{F92B1668-75F7-4FEB-8E06-55551E8D2140}" presName="parTx" presStyleLbl="revTx" presStyleIdx="1" presStyleCnt="3" custLinFactNeighborY="1013">
        <dgm:presLayoutVars>
          <dgm:chMax val="0"/>
          <dgm:chPref val="0"/>
        </dgm:presLayoutVars>
      </dgm:prSet>
      <dgm:spPr/>
    </dgm:pt>
    <dgm:pt modelId="{D9606DEE-63E0-4839-9FBE-9237FA903190}" type="pres">
      <dgm:prSet presAssocID="{AD6987DA-CDAE-4A4D-A6DE-1D290E5C1F2E}" presName="sibTrans" presStyleCnt="0"/>
      <dgm:spPr/>
    </dgm:pt>
    <dgm:pt modelId="{D88E123C-EA26-4DFE-B638-248C4F7559AB}" type="pres">
      <dgm:prSet presAssocID="{8AC77118-C46B-472E-AC14-61FA8556950C}" presName="compNode" presStyleCnt="0"/>
      <dgm:spPr/>
    </dgm:pt>
    <dgm:pt modelId="{F0932B38-87BC-4A0F-BC52-A204313826E9}" type="pres">
      <dgm:prSet presAssocID="{8AC77118-C46B-472E-AC14-61FA8556950C}" presName="bgRect" presStyleLbl="bgShp" presStyleIdx="2" presStyleCnt="3" custLinFactNeighborY="1013"/>
      <dgm:spPr/>
    </dgm:pt>
    <dgm:pt modelId="{6FD10945-6AAD-463C-8EF9-D3775E983E9A}" type="pres">
      <dgm:prSet presAssocID="{8AC77118-C46B-472E-AC14-61FA8556950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2E546E6E-02A6-4D53-A0ED-4246D028C3B8}" type="pres">
      <dgm:prSet presAssocID="{8AC77118-C46B-472E-AC14-61FA8556950C}" presName="spaceRect" presStyleCnt="0"/>
      <dgm:spPr/>
    </dgm:pt>
    <dgm:pt modelId="{2FE977BB-22C9-4E7C-B1EA-B03AC20824CD}" type="pres">
      <dgm:prSet presAssocID="{8AC77118-C46B-472E-AC14-61FA8556950C}" presName="parTx" presStyleLbl="revTx" presStyleIdx="2" presStyleCnt="3">
        <dgm:presLayoutVars>
          <dgm:chMax val="0"/>
          <dgm:chPref val="0"/>
        </dgm:presLayoutVars>
      </dgm:prSet>
      <dgm:spPr/>
    </dgm:pt>
  </dgm:ptLst>
  <dgm:cxnLst>
    <dgm:cxn modelId="{20E36D22-52F2-40FB-BFC1-134C0FB5285B}" type="presOf" srcId="{F92B1668-75F7-4FEB-8E06-55551E8D2140}" destId="{39231863-3A89-4208-BB09-449AED273A06}" srcOrd="0" destOrd="0" presId="urn:microsoft.com/office/officeart/2018/2/layout/IconVerticalSolidList"/>
    <dgm:cxn modelId="{2BCA8027-5315-4AB6-8204-42203BEB6300}" type="presOf" srcId="{8AC77118-C46B-472E-AC14-61FA8556950C}" destId="{2FE977BB-22C9-4E7C-B1EA-B03AC20824CD}" srcOrd="0" destOrd="0" presId="urn:microsoft.com/office/officeart/2018/2/layout/IconVerticalSolidList"/>
    <dgm:cxn modelId="{47306A2D-F8DE-4903-8E62-1BC5C7BB0249}" srcId="{8A4E142F-1613-428B-A484-18A74CE52E44}" destId="{38B4C632-C3DB-45D9-8B86-E1FA8249FDF7}" srcOrd="0" destOrd="0" parTransId="{6E270BB2-BCFF-4875-AFA7-23E597BE77AE}" sibTransId="{BC314503-05E5-497A-9C4E-A20C057B50F5}"/>
    <dgm:cxn modelId="{4A445E33-B7FF-474F-A4BD-D08D9F5ACCF0}" type="presOf" srcId="{38B4C632-C3DB-45D9-8B86-E1FA8249FDF7}" destId="{A77BB700-2D20-4456-89B6-B416820FE5B4}" srcOrd="0" destOrd="0" presId="urn:microsoft.com/office/officeart/2018/2/layout/IconVerticalSolidList"/>
    <dgm:cxn modelId="{49E62A6C-FE5E-4AFC-80E7-810957C2FB8B}" type="presOf" srcId="{8A4E142F-1613-428B-A484-18A74CE52E44}" destId="{83E16D3B-2177-4B89-A595-5E3AF844862B}" srcOrd="0" destOrd="0" presId="urn:microsoft.com/office/officeart/2018/2/layout/IconVerticalSolidList"/>
    <dgm:cxn modelId="{BA089974-47B4-4154-87B0-C97C36DD6C63}" srcId="{8A4E142F-1613-428B-A484-18A74CE52E44}" destId="{8AC77118-C46B-472E-AC14-61FA8556950C}" srcOrd="2" destOrd="0" parTransId="{669083F9-6D81-44E0-AA98-54D9AECC6169}" sibTransId="{95DD7E4F-CD4C-498C-9D84-01FA0C48F17B}"/>
    <dgm:cxn modelId="{612ADD7F-2CB5-4A37-91BE-63B135A41342}" srcId="{8A4E142F-1613-428B-A484-18A74CE52E44}" destId="{F92B1668-75F7-4FEB-8E06-55551E8D2140}" srcOrd="1" destOrd="0" parTransId="{F5F3E514-EC9D-4A87-ACB0-D5D7B4C95E56}" sibTransId="{AD6987DA-CDAE-4A4D-A6DE-1D290E5C1F2E}"/>
    <dgm:cxn modelId="{442C4B4C-B3FB-447C-9065-3E71DABB7C61}" type="presParOf" srcId="{83E16D3B-2177-4B89-A595-5E3AF844862B}" destId="{41732DE2-7CB1-4196-A4BB-8F098E02DE5F}" srcOrd="0" destOrd="0" presId="urn:microsoft.com/office/officeart/2018/2/layout/IconVerticalSolidList"/>
    <dgm:cxn modelId="{999066EB-827B-4D8D-8414-D6E67430D39F}" type="presParOf" srcId="{41732DE2-7CB1-4196-A4BB-8F098E02DE5F}" destId="{ECD73766-D307-4C0F-8A41-E7A26058894C}" srcOrd="0" destOrd="0" presId="urn:microsoft.com/office/officeart/2018/2/layout/IconVerticalSolidList"/>
    <dgm:cxn modelId="{DF9CE8C1-4109-4E62-8153-DACDBAD3F891}" type="presParOf" srcId="{41732DE2-7CB1-4196-A4BB-8F098E02DE5F}" destId="{649C4978-8FCB-45E6-BF11-8F918EA73063}" srcOrd="1" destOrd="0" presId="urn:microsoft.com/office/officeart/2018/2/layout/IconVerticalSolidList"/>
    <dgm:cxn modelId="{3BAB756D-8B58-46BD-9B7B-7B1E198ABBCD}" type="presParOf" srcId="{41732DE2-7CB1-4196-A4BB-8F098E02DE5F}" destId="{7E41E5EC-538F-4634-B331-370DC32FC736}" srcOrd="2" destOrd="0" presId="urn:microsoft.com/office/officeart/2018/2/layout/IconVerticalSolidList"/>
    <dgm:cxn modelId="{A051CEB9-D395-4453-AA1E-246F07518E99}" type="presParOf" srcId="{41732DE2-7CB1-4196-A4BB-8F098E02DE5F}" destId="{A77BB700-2D20-4456-89B6-B416820FE5B4}" srcOrd="3" destOrd="0" presId="urn:microsoft.com/office/officeart/2018/2/layout/IconVerticalSolidList"/>
    <dgm:cxn modelId="{5A90843F-5443-4C5C-9B02-EA032A2EFB78}" type="presParOf" srcId="{83E16D3B-2177-4B89-A595-5E3AF844862B}" destId="{7E1675E4-6E40-4756-9C36-D6107D95BA47}" srcOrd="1" destOrd="0" presId="urn:microsoft.com/office/officeart/2018/2/layout/IconVerticalSolidList"/>
    <dgm:cxn modelId="{7428C8E7-C336-4144-B1DF-821FE8ED097F}" type="presParOf" srcId="{83E16D3B-2177-4B89-A595-5E3AF844862B}" destId="{42053B1E-A060-4CDE-8FE0-4D4F0200A9D7}" srcOrd="2" destOrd="0" presId="urn:microsoft.com/office/officeart/2018/2/layout/IconVerticalSolidList"/>
    <dgm:cxn modelId="{BFEC0367-DD88-4D9D-B36B-AE11153F4BF6}" type="presParOf" srcId="{42053B1E-A060-4CDE-8FE0-4D4F0200A9D7}" destId="{2F4AFAC6-0592-479A-9D2C-B334D4B85E37}" srcOrd="0" destOrd="0" presId="urn:microsoft.com/office/officeart/2018/2/layout/IconVerticalSolidList"/>
    <dgm:cxn modelId="{A5983F0C-E76C-433F-AF9E-392AD6366D59}" type="presParOf" srcId="{42053B1E-A060-4CDE-8FE0-4D4F0200A9D7}" destId="{BFCDDE5E-5F1B-4F96-BBEE-1C8EA9F05344}" srcOrd="1" destOrd="0" presId="urn:microsoft.com/office/officeart/2018/2/layout/IconVerticalSolidList"/>
    <dgm:cxn modelId="{499D5AE5-5FEE-4A52-8E86-F00DAB483405}" type="presParOf" srcId="{42053B1E-A060-4CDE-8FE0-4D4F0200A9D7}" destId="{259111FA-ADFC-4ECC-B77C-1E69B54A93D9}" srcOrd="2" destOrd="0" presId="urn:microsoft.com/office/officeart/2018/2/layout/IconVerticalSolidList"/>
    <dgm:cxn modelId="{2091ED52-A4FF-4CD7-801F-EC3AF46398BD}" type="presParOf" srcId="{42053B1E-A060-4CDE-8FE0-4D4F0200A9D7}" destId="{39231863-3A89-4208-BB09-449AED273A06}" srcOrd="3" destOrd="0" presId="urn:microsoft.com/office/officeart/2018/2/layout/IconVerticalSolidList"/>
    <dgm:cxn modelId="{4B8B16FC-AC53-4F14-8AB4-FBFC3770442F}" type="presParOf" srcId="{83E16D3B-2177-4B89-A595-5E3AF844862B}" destId="{D9606DEE-63E0-4839-9FBE-9237FA903190}" srcOrd="3" destOrd="0" presId="urn:microsoft.com/office/officeart/2018/2/layout/IconVerticalSolidList"/>
    <dgm:cxn modelId="{ABE4CD10-4763-4A4C-9FCE-A7F5AB8BB535}" type="presParOf" srcId="{83E16D3B-2177-4B89-A595-5E3AF844862B}" destId="{D88E123C-EA26-4DFE-B638-248C4F7559AB}" srcOrd="4" destOrd="0" presId="urn:microsoft.com/office/officeart/2018/2/layout/IconVerticalSolidList"/>
    <dgm:cxn modelId="{EFB1C02B-8BC5-4C08-B79F-755E47B2C7D8}" type="presParOf" srcId="{D88E123C-EA26-4DFE-B638-248C4F7559AB}" destId="{F0932B38-87BC-4A0F-BC52-A204313826E9}" srcOrd="0" destOrd="0" presId="urn:microsoft.com/office/officeart/2018/2/layout/IconVerticalSolidList"/>
    <dgm:cxn modelId="{D8DFC04B-EFE5-4826-8B4D-CF25F1738B5D}" type="presParOf" srcId="{D88E123C-EA26-4DFE-B638-248C4F7559AB}" destId="{6FD10945-6AAD-463C-8EF9-D3775E983E9A}" srcOrd="1" destOrd="0" presId="urn:microsoft.com/office/officeart/2018/2/layout/IconVerticalSolidList"/>
    <dgm:cxn modelId="{1FA06790-6612-456C-AD81-04BB675A9AF8}" type="presParOf" srcId="{D88E123C-EA26-4DFE-B638-248C4F7559AB}" destId="{2E546E6E-02A6-4D53-A0ED-4246D028C3B8}" srcOrd="2" destOrd="0" presId="urn:microsoft.com/office/officeart/2018/2/layout/IconVerticalSolidList"/>
    <dgm:cxn modelId="{CD81D92B-CF51-4DB8-B25D-E422331F4C18}" type="presParOf" srcId="{D88E123C-EA26-4DFE-B638-248C4F7559AB}" destId="{2FE977BB-22C9-4E7C-B1EA-B03AC20824C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17B4DC-177C-47C5-8762-63B5A933A1E7}" type="doc">
      <dgm:prSet loTypeId="urn:microsoft.com/office/officeart/2005/8/layout/default" loCatId="list" qsTypeId="urn:microsoft.com/office/officeart/2005/8/quickstyle/simple1" qsCatId="simple" csTypeId="urn:microsoft.com/office/officeart/2005/8/colors/accent4_4" csCatId="accent4" phldr="1"/>
      <dgm:spPr/>
      <dgm:t>
        <a:bodyPr/>
        <a:lstStyle/>
        <a:p>
          <a:endParaRPr lang="en-US"/>
        </a:p>
      </dgm:t>
    </dgm:pt>
    <dgm:pt modelId="{2B3F50B1-9E96-456C-840E-11773A49393C}">
      <dgm:prSet phldrT="[Text]" phldr="0" custT="1"/>
      <dgm:spPr>
        <a:noFill/>
        <a:ln w="76200">
          <a:solidFill>
            <a:schemeClr val="tx1"/>
          </a:solidFill>
        </a:ln>
        <a:effectLst>
          <a:outerShdw blurRad="63500" sx="102000" sy="102000" algn="ctr" rotWithShape="0">
            <a:prstClr val="black">
              <a:alpha val="40000"/>
            </a:prstClr>
          </a:outerShdw>
        </a:effectLst>
      </dgm:spPr>
      <dgm:t>
        <a:bodyPr anchor="t"/>
        <a:lstStyle/>
        <a:p>
          <a:r>
            <a:rPr lang="en-US" sz="3200" dirty="0">
              <a:solidFill>
                <a:schemeClr val="tx2"/>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ISTJ</a:t>
          </a:r>
        </a:p>
      </dgm:t>
    </dgm:pt>
    <dgm:pt modelId="{05FCF24E-CD9B-4101-AB1C-418465501BB6}" type="parTrans" cxnId="{5D6A2B87-CDF5-4584-B42F-3D9E98A51331}">
      <dgm:prSet/>
      <dgm:spPr/>
      <dgm:t>
        <a:bodyPr/>
        <a:lstStyle/>
        <a:p>
          <a:endParaRPr lang="en-US"/>
        </a:p>
      </dgm:t>
    </dgm:pt>
    <dgm:pt modelId="{5CEEDE14-1D8B-4B33-A057-E97586E09D7B}" type="sibTrans" cxnId="{5D6A2B87-CDF5-4584-B42F-3D9E98A51331}">
      <dgm:prSet/>
      <dgm:spPr/>
      <dgm:t>
        <a:bodyPr/>
        <a:lstStyle/>
        <a:p>
          <a:endParaRPr lang="en-US"/>
        </a:p>
      </dgm:t>
    </dgm:pt>
    <dgm:pt modelId="{AD088237-E020-403F-9398-7D9B9D04C127}">
      <dgm:prSet phldrT="[Text]" phldr="0" custT="1"/>
      <dgm:spPr>
        <a:noFill/>
        <a:ln w="76200">
          <a:solidFill>
            <a:schemeClr val="tx1"/>
          </a:solidFill>
        </a:ln>
        <a:effectLst>
          <a:outerShdw blurRad="63500" sx="102000" sy="102000" algn="ctr" rotWithShape="0">
            <a:prstClr val="black">
              <a:alpha val="40000"/>
            </a:prstClr>
          </a:outerShdw>
        </a:effectLst>
      </dgm:spPr>
      <dgm:t>
        <a:bodyPr anchor="t"/>
        <a:lstStyle/>
        <a:p>
          <a:r>
            <a:rPr lang="en-US" sz="3200" dirty="0">
              <a:solidFill>
                <a:schemeClr val="tx2"/>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ISFJ</a:t>
          </a:r>
        </a:p>
      </dgm:t>
    </dgm:pt>
    <dgm:pt modelId="{34851C12-9330-43D0-ABB4-C0C4BF0B6B5F}" type="parTrans" cxnId="{20154A5C-A16C-42AA-83CE-116D2C7AFA68}">
      <dgm:prSet/>
      <dgm:spPr/>
      <dgm:t>
        <a:bodyPr/>
        <a:lstStyle/>
        <a:p>
          <a:endParaRPr lang="en-US"/>
        </a:p>
      </dgm:t>
    </dgm:pt>
    <dgm:pt modelId="{BA07ADC2-BE1B-42AB-A855-0B6BC184C99A}" type="sibTrans" cxnId="{20154A5C-A16C-42AA-83CE-116D2C7AFA68}">
      <dgm:prSet/>
      <dgm:spPr/>
      <dgm:t>
        <a:bodyPr/>
        <a:lstStyle/>
        <a:p>
          <a:endParaRPr lang="en-US"/>
        </a:p>
      </dgm:t>
    </dgm:pt>
    <dgm:pt modelId="{0A0E6E47-69BD-4D04-87B5-B8D40191BE3F}">
      <dgm:prSet phldrT="[Text]" phldr="0" custT="1"/>
      <dgm:spPr>
        <a:noFill/>
        <a:ln w="76200">
          <a:solidFill>
            <a:schemeClr val="accent1"/>
          </a:solidFill>
        </a:ln>
        <a:effectLst>
          <a:outerShdw blurRad="63500" sx="102000" sy="102000" algn="ctr" rotWithShape="0">
            <a:prstClr val="black">
              <a:alpha val="40000"/>
            </a:prstClr>
          </a:outerShdw>
        </a:effectLst>
      </dgm:spPr>
      <dgm:t>
        <a:bodyPr anchor="t"/>
        <a:lstStyle/>
        <a:p>
          <a:r>
            <a:rPr lang="en-US" sz="3200" dirty="0">
              <a:solidFill>
                <a:schemeClr val="accent1"/>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INFJ</a:t>
          </a:r>
        </a:p>
      </dgm:t>
    </dgm:pt>
    <dgm:pt modelId="{8289E9FF-A52D-4CCA-9B09-EFCEC1A4DA25}" type="parTrans" cxnId="{A67272D3-4C78-4D85-910C-C13CC167990B}">
      <dgm:prSet/>
      <dgm:spPr/>
      <dgm:t>
        <a:bodyPr/>
        <a:lstStyle/>
        <a:p>
          <a:endParaRPr lang="en-US"/>
        </a:p>
      </dgm:t>
    </dgm:pt>
    <dgm:pt modelId="{C6EB993D-3681-456E-9E9E-F1CF8B0515C4}" type="sibTrans" cxnId="{A67272D3-4C78-4D85-910C-C13CC167990B}">
      <dgm:prSet/>
      <dgm:spPr/>
      <dgm:t>
        <a:bodyPr/>
        <a:lstStyle/>
        <a:p>
          <a:endParaRPr lang="en-US"/>
        </a:p>
      </dgm:t>
    </dgm:pt>
    <dgm:pt modelId="{943028E5-38B8-4A7C-8E7E-4874FBAD7CBC}">
      <dgm:prSet phldrT="[Text]" phldr="0" custT="1"/>
      <dgm:spPr>
        <a:noFill/>
        <a:ln w="76200">
          <a:solidFill>
            <a:schemeClr val="accent1"/>
          </a:solidFill>
        </a:ln>
        <a:effectLst>
          <a:outerShdw blurRad="63500" sx="102000" sy="102000" algn="ctr" rotWithShape="0">
            <a:prstClr val="black">
              <a:alpha val="40000"/>
            </a:prstClr>
          </a:outerShdw>
        </a:effectLst>
      </dgm:spPr>
      <dgm:t>
        <a:bodyPr anchor="t"/>
        <a:lstStyle/>
        <a:p>
          <a:r>
            <a:rPr lang="en-US" sz="3200" dirty="0">
              <a:solidFill>
                <a:schemeClr val="accent1"/>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INTJ</a:t>
          </a:r>
        </a:p>
      </dgm:t>
    </dgm:pt>
    <dgm:pt modelId="{08BF722A-5F83-4CCA-B568-9B7C25ABE946}" type="parTrans" cxnId="{CFE41ED9-5879-4BEA-B3A8-698EC60BFFFB}">
      <dgm:prSet/>
      <dgm:spPr/>
      <dgm:t>
        <a:bodyPr/>
        <a:lstStyle/>
        <a:p>
          <a:endParaRPr lang="en-US"/>
        </a:p>
      </dgm:t>
    </dgm:pt>
    <dgm:pt modelId="{659B6F54-5ADF-4295-9299-7C3A80FBAA9F}" type="sibTrans" cxnId="{CFE41ED9-5879-4BEA-B3A8-698EC60BFFFB}">
      <dgm:prSet/>
      <dgm:spPr/>
      <dgm:t>
        <a:bodyPr/>
        <a:lstStyle/>
        <a:p>
          <a:endParaRPr lang="en-US"/>
        </a:p>
      </dgm:t>
    </dgm:pt>
    <dgm:pt modelId="{27426BBD-B3FD-4F4F-9F69-0D42DEE5F6BF}">
      <dgm:prSet phldrT="[Text]" phldr="0" custT="1"/>
      <dgm:spPr>
        <a:noFill/>
        <a:ln w="76200">
          <a:solidFill>
            <a:schemeClr val="accent4">
              <a:lumMod val="75000"/>
            </a:schemeClr>
          </a:solidFill>
        </a:ln>
        <a:effectLst>
          <a:outerShdw blurRad="63500" sx="102000" sy="102000" algn="ctr" rotWithShape="0">
            <a:prstClr val="black">
              <a:alpha val="40000"/>
            </a:prstClr>
          </a:outerShdw>
        </a:effectLst>
      </dgm:spPr>
      <dgm:t>
        <a:bodyPr anchor="t"/>
        <a:lstStyle/>
        <a:p>
          <a:r>
            <a:rPr lang="en-US" sz="3200" dirty="0">
              <a:solidFill>
                <a:schemeClr val="accent4">
                  <a:lumMod val="50000"/>
                </a:schemeClr>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ISTP</a:t>
          </a:r>
        </a:p>
      </dgm:t>
    </dgm:pt>
    <dgm:pt modelId="{21AD4782-8BB9-49AB-BC42-D7E10D2610C9}" type="parTrans" cxnId="{ADEB90AC-1E76-4CFF-B4CA-CF6E5154E274}">
      <dgm:prSet/>
      <dgm:spPr/>
      <dgm:t>
        <a:bodyPr/>
        <a:lstStyle/>
        <a:p>
          <a:endParaRPr lang="en-US"/>
        </a:p>
      </dgm:t>
    </dgm:pt>
    <dgm:pt modelId="{ABCFC05F-1A7F-417C-8C38-6276724FC89A}" type="sibTrans" cxnId="{ADEB90AC-1E76-4CFF-B4CA-CF6E5154E274}">
      <dgm:prSet/>
      <dgm:spPr/>
      <dgm:t>
        <a:bodyPr/>
        <a:lstStyle/>
        <a:p>
          <a:endParaRPr lang="en-US"/>
        </a:p>
      </dgm:t>
    </dgm:pt>
    <dgm:pt modelId="{43A7ADB4-EB51-4737-94F3-2457A7AB4BB3}">
      <dgm:prSet custT="1"/>
      <dgm:spPr>
        <a:noFill/>
        <a:ln w="76200">
          <a:solidFill>
            <a:schemeClr val="tx1">
              <a:lumMod val="60000"/>
              <a:lumOff val="40000"/>
            </a:schemeClr>
          </a:solidFill>
        </a:ln>
        <a:effectLst>
          <a:outerShdw blurRad="63500" sx="102000" sy="102000" algn="ctr" rotWithShape="0">
            <a:prstClr val="black">
              <a:alpha val="40000"/>
            </a:prstClr>
          </a:outerShdw>
        </a:effectLst>
      </dgm:spPr>
      <dgm:t>
        <a:bodyPr anchor="t"/>
        <a:lstStyle/>
        <a:p>
          <a:r>
            <a:rPr lang="en-US" sz="3200" dirty="0">
              <a:solidFill>
                <a:schemeClr val="tx1">
                  <a:lumMod val="60000"/>
                  <a:lumOff val="40000"/>
                </a:schemeClr>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ISFP</a:t>
          </a:r>
        </a:p>
      </dgm:t>
    </dgm:pt>
    <dgm:pt modelId="{90CA28C0-E3FE-4113-8895-FACC9337A940}" type="parTrans" cxnId="{ED57601A-D5E0-4A94-AAD4-EF609A1C2C15}">
      <dgm:prSet/>
      <dgm:spPr/>
      <dgm:t>
        <a:bodyPr/>
        <a:lstStyle/>
        <a:p>
          <a:endParaRPr lang="en-US"/>
        </a:p>
      </dgm:t>
    </dgm:pt>
    <dgm:pt modelId="{3142859A-582C-48ED-AD2D-3FCCE95354D4}" type="sibTrans" cxnId="{ED57601A-D5E0-4A94-AAD4-EF609A1C2C15}">
      <dgm:prSet/>
      <dgm:spPr/>
      <dgm:t>
        <a:bodyPr/>
        <a:lstStyle/>
        <a:p>
          <a:endParaRPr lang="en-US"/>
        </a:p>
      </dgm:t>
    </dgm:pt>
    <dgm:pt modelId="{169EECE8-D06C-490F-865B-980A9E4D930A}">
      <dgm:prSet custT="1"/>
      <dgm:spPr>
        <a:noFill/>
        <a:ln w="76200">
          <a:solidFill>
            <a:schemeClr val="accent4">
              <a:lumMod val="75000"/>
            </a:schemeClr>
          </a:solidFill>
        </a:ln>
        <a:effectLst>
          <a:outerShdw blurRad="63500" sx="102000" sy="102000" algn="ctr" rotWithShape="0">
            <a:prstClr val="black">
              <a:alpha val="40000"/>
            </a:prstClr>
          </a:outerShdw>
        </a:effectLst>
      </dgm:spPr>
      <dgm:t>
        <a:bodyPr anchor="t"/>
        <a:lstStyle/>
        <a:p>
          <a:r>
            <a:rPr lang="en-US" sz="3200" dirty="0">
              <a:solidFill>
                <a:schemeClr val="accent4">
                  <a:lumMod val="50000"/>
                </a:schemeClr>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ENTJ</a:t>
          </a:r>
        </a:p>
      </dgm:t>
    </dgm:pt>
    <dgm:pt modelId="{B5758947-6252-43A8-B0EE-A129B5B8FDCF}" type="parTrans" cxnId="{619637AC-9A7D-4586-B7E9-FE1AD4D55BD8}">
      <dgm:prSet/>
      <dgm:spPr/>
      <dgm:t>
        <a:bodyPr/>
        <a:lstStyle/>
        <a:p>
          <a:endParaRPr lang="en-US"/>
        </a:p>
      </dgm:t>
    </dgm:pt>
    <dgm:pt modelId="{2A5FFBFB-4CEB-4F2B-8959-CD93A6AEA27B}" type="sibTrans" cxnId="{619637AC-9A7D-4586-B7E9-FE1AD4D55BD8}">
      <dgm:prSet/>
      <dgm:spPr/>
      <dgm:t>
        <a:bodyPr/>
        <a:lstStyle/>
        <a:p>
          <a:endParaRPr lang="en-US"/>
        </a:p>
      </dgm:t>
    </dgm:pt>
    <dgm:pt modelId="{F31EE510-BE2C-4091-8C78-783C77A07072}">
      <dgm:prSet custT="1"/>
      <dgm:spPr>
        <a:noFill/>
        <a:ln w="76200">
          <a:solidFill>
            <a:schemeClr val="tx1">
              <a:lumMod val="60000"/>
              <a:lumOff val="40000"/>
            </a:schemeClr>
          </a:solidFill>
        </a:ln>
        <a:effectLst>
          <a:outerShdw blurRad="63500" sx="102000" sy="102000" algn="ctr" rotWithShape="0">
            <a:prstClr val="black">
              <a:alpha val="40000"/>
            </a:prstClr>
          </a:outerShdw>
        </a:effectLst>
      </dgm:spPr>
      <dgm:t>
        <a:bodyPr anchor="t"/>
        <a:lstStyle/>
        <a:p>
          <a:r>
            <a:rPr lang="en-US" sz="3200" dirty="0">
              <a:solidFill>
                <a:schemeClr val="tx1">
                  <a:lumMod val="60000"/>
                  <a:lumOff val="40000"/>
                </a:schemeClr>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ENFJ</a:t>
          </a:r>
        </a:p>
      </dgm:t>
    </dgm:pt>
    <dgm:pt modelId="{567EE87C-04A1-476D-88C6-17B9146A0209}" type="parTrans" cxnId="{0C82BCCD-80AE-48D2-B4FB-2907529AC7D6}">
      <dgm:prSet/>
      <dgm:spPr/>
      <dgm:t>
        <a:bodyPr/>
        <a:lstStyle/>
        <a:p>
          <a:endParaRPr lang="en-US"/>
        </a:p>
      </dgm:t>
    </dgm:pt>
    <dgm:pt modelId="{6D5B23AF-A8A6-41F3-886A-B7163CB7877D}" type="sibTrans" cxnId="{0C82BCCD-80AE-48D2-B4FB-2907529AC7D6}">
      <dgm:prSet/>
      <dgm:spPr/>
      <dgm:t>
        <a:bodyPr/>
        <a:lstStyle/>
        <a:p>
          <a:endParaRPr lang="en-US"/>
        </a:p>
      </dgm:t>
    </dgm:pt>
    <dgm:pt modelId="{3EC5B239-644C-46FD-A135-93260CC92A52}">
      <dgm:prSet custT="1"/>
      <dgm:spPr>
        <a:noFill/>
        <a:ln w="76200">
          <a:solidFill>
            <a:schemeClr val="tx1">
              <a:lumMod val="60000"/>
              <a:lumOff val="40000"/>
            </a:schemeClr>
          </a:solidFill>
        </a:ln>
        <a:effectLst>
          <a:outerShdw blurRad="63500" sx="102000" sy="102000" algn="ctr" rotWithShape="0">
            <a:prstClr val="black">
              <a:alpha val="40000"/>
            </a:prstClr>
          </a:outerShdw>
        </a:effectLst>
      </dgm:spPr>
      <dgm:t>
        <a:bodyPr anchor="t"/>
        <a:lstStyle/>
        <a:p>
          <a:r>
            <a:rPr lang="en-US" sz="3200" dirty="0">
              <a:solidFill>
                <a:schemeClr val="tx1">
                  <a:lumMod val="60000"/>
                  <a:lumOff val="40000"/>
                </a:schemeClr>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INFP</a:t>
          </a:r>
        </a:p>
      </dgm:t>
    </dgm:pt>
    <dgm:pt modelId="{E7B2D028-A75C-46D0-AEE6-2E32FE83B305}" type="parTrans" cxnId="{5234783C-A026-487E-BBC8-3E2C528A45C9}">
      <dgm:prSet/>
      <dgm:spPr/>
      <dgm:t>
        <a:bodyPr/>
        <a:lstStyle/>
        <a:p>
          <a:endParaRPr lang="en-US"/>
        </a:p>
      </dgm:t>
    </dgm:pt>
    <dgm:pt modelId="{68DCBDF6-0489-4D85-9D8E-6ECE979FBC24}" type="sibTrans" cxnId="{5234783C-A026-487E-BBC8-3E2C528A45C9}">
      <dgm:prSet/>
      <dgm:spPr/>
      <dgm:t>
        <a:bodyPr/>
        <a:lstStyle/>
        <a:p>
          <a:endParaRPr lang="en-US"/>
        </a:p>
      </dgm:t>
    </dgm:pt>
    <dgm:pt modelId="{E024CE89-4B58-4BEE-9F0F-EC722EE2FC6B}">
      <dgm:prSet custT="1"/>
      <dgm:spPr>
        <a:noFill/>
        <a:ln w="76200">
          <a:solidFill>
            <a:schemeClr val="tx1">
              <a:lumMod val="60000"/>
              <a:lumOff val="40000"/>
            </a:schemeClr>
          </a:solidFill>
        </a:ln>
        <a:effectLst>
          <a:outerShdw blurRad="63500" sx="102000" sy="102000" algn="ctr" rotWithShape="0">
            <a:prstClr val="black">
              <a:alpha val="40000"/>
            </a:prstClr>
          </a:outerShdw>
        </a:effectLst>
      </dgm:spPr>
      <dgm:t>
        <a:bodyPr anchor="t"/>
        <a:lstStyle/>
        <a:p>
          <a:r>
            <a:rPr lang="en-US" sz="3200" dirty="0">
              <a:solidFill>
                <a:schemeClr val="tx1">
                  <a:lumMod val="60000"/>
                  <a:lumOff val="40000"/>
                </a:schemeClr>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ESFJ</a:t>
          </a:r>
        </a:p>
      </dgm:t>
    </dgm:pt>
    <dgm:pt modelId="{72FA0FDE-6D79-48E1-80A1-4172B74EE430}" type="parTrans" cxnId="{9D9B322B-395E-49EB-A166-30A5FD09C632}">
      <dgm:prSet/>
      <dgm:spPr/>
      <dgm:t>
        <a:bodyPr/>
        <a:lstStyle/>
        <a:p>
          <a:endParaRPr lang="en-US"/>
        </a:p>
      </dgm:t>
    </dgm:pt>
    <dgm:pt modelId="{A1590625-172E-4A9F-A4D3-75D8C88589B1}" type="sibTrans" cxnId="{9D9B322B-395E-49EB-A166-30A5FD09C632}">
      <dgm:prSet/>
      <dgm:spPr/>
      <dgm:t>
        <a:bodyPr/>
        <a:lstStyle/>
        <a:p>
          <a:endParaRPr lang="en-US"/>
        </a:p>
      </dgm:t>
    </dgm:pt>
    <dgm:pt modelId="{F5C62014-4BEB-44EE-9FAD-EFE51C331C55}">
      <dgm:prSet custT="1"/>
      <dgm:spPr>
        <a:noFill/>
        <a:ln w="76200">
          <a:solidFill>
            <a:schemeClr val="accent4">
              <a:lumMod val="75000"/>
            </a:schemeClr>
          </a:solidFill>
        </a:ln>
        <a:effectLst>
          <a:outerShdw blurRad="63500" sx="102000" sy="102000" algn="ctr" rotWithShape="0">
            <a:prstClr val="black">
              <a:alpha val="40000"/>
            </a:prstClr>
          </a:outerShdw>
        </a:effectLst>
      </dgm:spPr>
      <dgm:t>
        <a:bodyPr anchor="t"/>
        <a:lstStyle/>
        <a:p>
          <a:r>
            <a:rPr lang="en-US" sz="3200" dirty="0">
              <a:solidFill>
                <a:schemeClr val="accent4">
                  <a:lumMod val="50000"/>
                </a:schemeClr>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ESTJ</a:t>
          </a:r>
        </a:p>
      </dgm:t>
    </dgm:pt>
    <dgm:pt modelId="{0EC807C6-B834-4C4E-B09F-3AB5D741828A}" type="parTrans" cxnId="{095E6CCA-494C-4778-A051-B42949F2F0CA}">
      <dgm:prSet/>
      <dgm:spPr/>
      <dgm:t>
        <a:bodyPr/>
        <a:lstStyle/>
        <a:p>
          <a:endParaRPr lang="en-US"/>
        </a:p>
      </dgm:t>
    </dgm:pt>
    <dgm:pt modelId="{77058F10-A460-4A10-BC21-CE9F649ED13E}" type="sibTrans" cxnId="{095E6CCA-494C-4778-A051-B42949F2F0CA}">
      <dgm:prSet/>
      <dgm:spPr/>
      <dgm:t>
        <a:bodyPr/>
        <a:lstStyle/>
        <a:p>
          <a:endParaRPr lang="en-US"/>
        </a:p>
      </dgm:t>
    </dgm:pt>
    <dgm:pt modelId="{8C668AE1-54AE-47CB-8322-61D3140BABE6}">
      <dgm:prSet custT="1"/>
      <dgm:spPr>
        <a:noFill/>
        <a:ln w="76200">
          <a:solidFill>
            <a:schemeClr val="accent4">
              <a:lumMod val="75000"/>
            </a:schemeClr>
          </a:solidFill>
        </a:ln>
        <a:effectLst>
          <a:outerShdw blurRad="63500" sx="102000" sy="102000" algn="ctr" rotWithShape="0">
            <a:prstClr val="black">
              <a:alpha val="40000"/>
            </a:prstClr>
          </a:outerShdw>
        </a:effectLst>
      </dgm:spPr>
      <dgm:t>
        <a:bodyPr anchor="t"/>
        <a:lstStyle/>
        <a:p>
          <a:r>
            <a:rPr lang="en-US" sz="3200" dirty="0">
              <a:solidFill>
                <a:schemeClr val="accent4">
                  <a:lumMod val="50000"/>
                </a:schemeClr>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INTP</a:t>
          </a:r>
        </a:p>
      </dgm:t>
    </dgm:pt>
    <dgm:pt modelId="{D03D3FAC-A25A-4B38-A77C-B3E47570D023}" type="parTrans" cxnId="{A74C1894-E004-42D7-AD7D-D4582C8CABDE}">
      <dgm:prSet/>
      <dgm:spPr/>
      <dgm:t>
        <a:bodyPr/>
        <a:lstStyle/>
        <a:p>
          <a:endParaRPr lang="en-US"/>
        </a:p>
      </dgm:t>
    </dgm:pt>
    <dgm:pt modelId="{B920BA82-6B68-486A-A41B-63D0006F55B8}" type="sibTrans" cxnId="{A74C1894-E004-42D7-AD7D-D4582C8CABDE}">
      <dgm:prSet/>
      <dgm:spPr/>
      <dgm:t>
        <a:bodyPr/>
        <a:lstStyle/>
        <a:p>
          <a:endParaRPr lang="en-US"/>
        </a:p>
      </dgm:t>
    </dgm:pt>
    <dgm:pt modelId="{F6A0E1A6-E43E-42FF-BFAD-02F5DAFD4C87}">
      <dgm:prSet custT="1"/>
      <dgm:spPr>
        <a:noFill/>
        <a:ln w="76200">
          <a:solidFill>
            <a:schemeClr val="tx1"/>
          </a:solidFill>
        </a:ln>
        <a:effectLst>
          <a:outerShdw blurRad="63500" sx="102000" sy="102000" algn="ctr" rotWithShape="0">
            <a:prstClr val="black">
              <a:alpha val="40000"/>
            </a:prstClr>
          </a:outerShdw>
        </a:effectLst>
      </dgm:spPr>
      <dgm:t>
        <a:bodyPr anchor="t"/>
        <a:lstStyle/>
        <a:p>
          <a:r>
            <a:rPr lang="en-US" sz="3200" dirty="0">
              <a:solidFill>
                <a:schemeClr val="tx2"/>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ESTP</a:t>
          </a:r>
        </a:p>
      </dgm:t>
    </dgm:pt>
    <dgm:pt modelId="{A73101FF-9D18-4E60-A9A8-D232B5CD8573}" type="parTrans" cxnId="{9B312EB6-6EC7-4522-80FA-A02188C82780}">
      <dgm:prSet/>
      <dgm:spPr/>
      <dgm:t>
        <a:bodyPr/>
        <a:lstStyle/>
        <a:p>
          <a:endParaRPr lang="en-US"/>
        </a:p>
      </dgm:t>
    </dgm:pt>
    <dgm:pt modelId="{B4C49A8D-6CC0-491D-BD67-18CD28DC302F}" type="sibTrans" cxnId="{9B312EB6-6EC7-4522-80FA-A02188C82780}">
      <dgm:prSet/>
      <dgm:spPr/>
      <dgm:t>
        <a:bodyPr/>
        <a:lstStyle/>
        <a:p>
          <a:endParaRPr lang="en-US"/>
        </a:p>
      </dgm:t>
    </dgm:pt>
    <dgm:pt modelId="{AE6680D1-1149-4CA2-9F05-A2FEC15A3CF3}">
      <dgm:prSet custT="1"/>
      <dgm:spPr>
        <a:noFill/>
        <a:ln w="76200">
          <a:solidFill>
            <a:schemeClr val="tx1"/>
          </a:solidFill>
        </a:ln>
        <a:effectLst>
          <a:outerShdw blurRad="63500" sx="102000" sy="102000" algn="ctr" rotWithShape="0">
            <a:prstClr val="black">
              <a:alpha val="40000"/>
            </a:prstClr>
          </a:outerShdw>
        </a:effectLst>
      </dgm:spPr>
      <dgm:t>
        <a:bodyPr anchor="t"/>
        <a:lstStyle/>
        <a:p>
          <a:r>
            <a:rPr lang="en-US" sz="3200" dirty="0">
              <a:solidFill>
                <a:schemeClr val="tx2"/>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ESFP</a:t>
          </a:r>
        </a:p>
      </dgm:t>
    </dgm:pt>
    <dgm:pt modelId="{A31F65EA-710D-4C09-B6ED-790632EF8FFD}" type="parTrans" cxnId="{2AF3019A-EF20-4951-A120-F417BE28E6A7}">
      <dgm:prSet/>
      <dgm:spPr/>
      <dgm:t>
        <a:bodyPr/>
        <a:lstStyle/>
        <a:p>
          <a:endParaRPr lang="en-US"/>
        </a:p>
      </dgm:t>
    </dgm:pt>
    <dgm:pt modelId="{7F534652-F6F2-4EBB-AE79-93A3F294269B}" type="sibTrans" cxnId="{2AF3019A-EF20-4951-A120-F417BE28E6A7}">
      <dgm:prSet/>
      <dgm:spPr/>
      <dgm:t>
        <a:bodyPr/>
        <a:lstStyle/>
        <a:p>
          <a:endParaRPr lang="en-US"/>
        </a:p>
      </dgm:t>
    </dgm:pt>
    <dgm:pt modelId="{3EC7972F-DEAC-4122-8216-92C9CF3E5E82}">
      <dgm:prSet custT="1"/>
      <dgm:spPr>
        <a:noFill/>
        <a:ln w="76200">
          <a:solidFill>
            <a:schemeClr val="accent1"/>
          </a:solidFill>
        </a:ln>
        <a:effectLst>
          <a:outerShdw blurRad="63500" sx="102000" sy="102000" algn="ctr" rotWithShape="0">
            <a:prstClr val="black">
              <a:alpha val="40000"/>
            </a:prstClr>
          </a:outerShdw>
        </a:effectLst>
      </dgm:spPr>
      <dgm:t>
        <a:bodyPr anchor="t"/>
        <a:lstStyle/>
        <a:p>
          <a:r>
            <a:rPr lang="en-US" sz="3200" dirty="0">
              <a:solidFill>
                <a:schemeClr val="accent1"/>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ENFP</a:t>
          </a:r>
        </a:p>
      </dgm:t>
    </dgm:pt>
    <dgm:pt modelId="{1825F962-04D7-41AC-9DC9-C7D6F85BFFF7}" type="parTrans" cxnId="{86418DBF-9FCE-4650-860D-1DA04105C429}">
      <dgm:prSet/>
      <dgm:spPr/>
      <dgm:t>
        <a:bodyPr/>
        <a:lstStyle/>
        <a:p>
          <a:endParaRPr lang="en-US"/>
        </a:p>
      </dgm:t>
    </dgm:pt>
    <dgm:pt modelId="{BD2F83D7-BFBB-4FB1-96D5-11862DFF0270}" type="sibTrans" cxnId="{86418DBF-9FCE-4650-860D-1DA04105C429}">
      <dgm:prSet/>
      <dgm:spPr/>
      <dgm:t>
        <a:bodyPr/>
        <a:lstStyle/>
        <a:p>
          <a:endParaRPr lang="en-US"/>
        </a:p>
      </dgm:t>
    </dgm:pt>
    <dgm:pt modelId="{90D148E4-512C-4CE6-9EC7-513F1207248B}">
      <dgm:prSet custT="1"/>
      <dgm:spPr>
        <a:noFill/>
        <a:ln w="76200">
          <a:solidFill>
            <a:schemeClr val="accent1"/>
          </a:solidFill>
        </a:ln>
        <a:effectLst>
          <a:outerShdw blurRad="63500" sx="102000" sy="102000" algn="ctr" rotWithShape="0">
            <a:prstClr val="black">
              <a:alpha val="40000"/>
            </a:prstClr>
          </a:outerShdw>
        </a:effectLst>
      </dgm:spPr>
      <dgm:t>
        <a:bodyPr anchor="t"/>
        <a:lstStyle/>
        <a:p>
          <a:r>
            <a:rPr lang="en-US" sz="3200" dirty="0">
              <a:solidFill>
                <a:schemeClr val="accent1"/>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ENTP</a:t>
          </a:r>
        </a:p>
      </dgm:t>
    </dgm:pt>
    <dgm:pt modelId="{6BEDDA32-3152-4183-99F3-B6DA8E667691}" type="parTrans" cxnId="{DDDAC31A-13D1-446F-A91C-5BCA533B5CD2}">
      <dgm:prSet/>
      <dgm:spPr/>
      <dgm:t>
        <a:bodyPr/>
        <a:lstStyle/>
        <a:p>
          <a:endParaRPr lang="en-US"/>
        </a:p>
      </dgm:t>
    </dgm:pt>
    <dgm:pt modelId="{3688EB1B-B979-489D-A44B-8CD395107850}" type="sibTrans" cxnId="{DDDAC31A-13D1-446F-A91C-5BCA533B5CD2}">
      <dgm:prSet/>
      <dgm:spPr/>
      <dgm:t>
        <a:bodyPr/>
        <a:lstStyle/>
        <a:p>
          <a:endParaRPr lang="en-US"/>
        </a:p>
      </dgm:t>
    </dgm:pt>
    <dgm:pt modelId="{7CA041D5-117C-4A4F-84E0-E5D5E95B2C82}" type="pres">
      <dgm:prSet presAssocID="{8917B4DC-177C-47C5-8762-63B5A933A1E7}" presName="diagram" presStyleCnt="0">
        <dgm:presLayoutVars>
          <dgm:dir/>
          <dgm:resizeHandles val="exact"/>
        </dgm:presLayoutVars>
      </dgm:prSet>
      <dgm:spPr/>
    </dgm:pt>
    <dgm:pt modelId="{B4E83690-9BD2-4E66-B17B-DDE9CF4E1731}" type="pres">
      <dgm:prSet presAssocID="{2B3F50B1-9E96-456C-840E-11773A49393C}" presName="node" presStyleLbl="node1" presStyleIdx="0" presStyleCnt="16" custScaleX="161051" custScaleY="161051" custLinFactNeighborX="-3657" custLinFactNeighborY="-1317">
        <dgm:presLayoutVars>
          <dgm:bulletEnabled val="1"/>
        </dgm:presLayoutVars>
      </dgm:prSet>
      <dgm:spPr/>
    </dgm:pt>
    <dgm:pt modelId="{F0EEC97D-997D-44F5-AF12-86AD5A32C998}" type="pres">
      <dgm:prSet presAssocID="{5CEEDE14-1D8B-4B33-A057-E97586E09D7B}" presName="sibTrans" presStyleCnt="0"/>
      <dgm:spPr/>
    </dgm:pt>
    <dgm:pt modelId="{31DD0C5D-F704-4C64-876C-6BECFF2F1FF7}" type="pres">
      <dgm:prSet presAssocID="{AD088237-E020-403F-9398-7D9B9D04C127}" presName="node" presStyleLbl="node1" presStyleIdx="1" presStyleCnt="16" custScaleX="161051" custScaleY="161051">
        <dgm:presLayoutVars>
          <dgm:bulletEnabled val="1"/>
        </dgm:presLayoutVars>
      </dgm:prSet>
      <dgm:spPr/>
    </dgm:pt>
    <dgm:pt modelId="{E23B37C5-55AE-4A18-8724-A3C127B4B502}" type="pres">
      <dgm:prSet presAssocID="{BA07ADC2-BE1B-42AB-A855-0B6BC184C99A}" presName="sibTrans" presStyleCnt="0"/>
      <dgm:spPr/>
    </dgm:pt>
    <dgm:pt modelId="{9A153D20-6A20-4BC6-A267-7876D1C65EFC}" type="pres">
      <dgm:prSet presAssocID="{0A0E6E47-69BD-4D04-87B5-B8D40191BE3F}" presName="node" presStyleLbl="node1" presStyleIdx="2" presStyleCnt="16" custScaleX="161045" custScaleY="161045">
        <dgm:presLayoutVars>
          <dgm:bulletEnabled val="1"/>
        </dgm:presLayoutVars>
      </dgm:prSet>
      <dgm:spPr/>
    </dgm:pt>
    <dgm:pt modelId="{4B5D20D9-BC10-41D3-A1F2-50B7CBD3CA85}" type="pres">
      <dgm:prSet presAssocID="{C6EB993D-3681-456E-9E9E-F1CF8B0515C4}" presName="sibTrans" presStyleCnt="0"/>
      <dgm:spPr/>
    </dgm:pt>
    <dgm:pt modelId="{98B3B10F-F979-43C3-ADCA-CD8035A55D7D}" type="pres">
      <dgm:prSet presAssocID="{943028E5-38B8-4A7C-8E7E-4874FBAD7CBC}" presName="node" presStyleLbl="node1" presStyleIdx="3" presStyleCnt="16" custScaleX="161051" custScaleY="161051">
        <dgm:presLayoutVars>
          <dgm:bulletEnabled val="1"/>
        </dgm:presLayoutVars>
      </dgm:prSet>
      <dgm:spPr/>
    </dgm:pt>
    <dgm:pt modelId="{0E341254-2DE9-4285-9328-CF2B42D8C778}" type="pres">
      <dgm:prSet presAssocID="{659B6F54-5ADF-4295-9299-7C3A80FBAA9F}" presName="sibTrans" presStyleCnt="0"/>
      <dgm:spPr/>
    </dgm:pt>
    <dgm:pt modelId="{126CD767-1703-4781-8DA4-3CE0064F0FE1}" type="pres">
      <dgm:prSet presAssocID="{27426BBD-B3FD-4F4F-9F69-0D42DEE5F6BF}" presName="node" presStyleLbl="node1" presStyleIdx="4" presStyleCnt="16" custScaleX="161051" custScaleY="161051">
        <dgm:presLayoutVars>
          <dgm:bulletEnabled val="1"/>
        </dgm:presLayoutVars>
      </dgm:prSet>
      <dgm:spPr/>
    </dgm:pt>
    <dgm:pt modelId="{4B74F7DA-660A-4D0C-A715-9F5BBF20E0EE}" type="pres">
      <dgm:prSet presAssocID="{ABCFC05F-1A7F-417C-8C38-6276724FC89A}" presName="sibTrans" presStyleCnt="0"/>
      <dgm:spPr/>
    </dgm:pt>
    <dgm:pt modelId="{41255CC4-F6E2-4793-8526-6A08A7B6A2CA}" type="pres">
      <dgm:prSet presAssocID="{43A7ADB4-EB51-4737-94F3-2457A7AB4BB3}" presName="node" presStyleLbl="node1" presStyleIdx="5" presStyleCnt="16" custScaleX="161051" custScaleY="161051">
        <dgm:presLayoutVars>
          <dgm:bulletEnabled val="1"/>
        </dgm:presLayoutVars>
      </dgm:prSet>
      <dgm:spPr/>
    </dgm:pt>
    <dgm:pt modelId="{7DAF26F3-25E8-412D-B7C2-5767640E4864}" type="pres">
      <dgm:prSet presAssocID="{3142859A-582C-48ED-AD2D-3FCCE95354D4}" presName="sibTrans" presStyleCnt="0"/>
      <dgm:spPr/>
    </dgm:pt>
    <dgm:pt modelId="{BD79F44A-1771-4A2C-AE2B-BAFEE5EA9516}" type="pres">
      <dgm:prSet presAssocID="{3EC5B239-644C-46FD-A135-93260CC92A52}" presName="node" presStyleLbl="node1" presStyleIdx="6" presStyleCnt="16" custScaleX="161051" custScaleY="161051">
        <dgm:presLayoutVars>
          <dgm:bulletEnabled val="1"/>
        </dgm:presLayoutVars>
      </dgm:prSet>
      <dgm:spPr/>
    </dgm:pt>
    <dgm:pt modelId="{6C806FD5-5DD8-480E-A96B-9E2C6DB0B2A9}" type="pres">
      <dgm:prSet presAssocID="{68DCBDF6-0489-4D85-9D8E-6ECE979FBC24}" presName="sibTrans" presStyleCnt="0"/>
      <dgm:spPr/>
    </dgm:pt>
    <dgm:pt modelId="{05789819-32BA-4D26-A9F6-4CC816BA1B11}" type="pres">
      <dgm:prSet presAssocID="{8C668AE1-54AE-47CB-8322-61D3140BABE6}" presName="node" presStyleLbl="node1" presStyleIdx="7" presStyleCnt="16" custScaleX="161051" custScaleY="161051">
        <dgm:presLayoutVars>
          <dgm:bulletEnabled val="1"/>
        </dgm:presLayoutVars>
      </dgm:prSet>
      <dgm:spPr/>
    </dgm:pt>
    <dgm:pt modelId="{DD6EC177-E0D1-4573-840F-979284E41998}" type="pres">
      <dgm:prSet presAssocID="{B920BA82-6B68-486A-A41B-63D0006F55B8}" presName="sibTrans" presStyleCnt="0"/>
      <dgm:spPr/>
    </dgm:pt>
    <dgm:pt modelId="{60DCC73C-316A-4E36-85A2-9987330537AE}" type="pres">
      <dgm:prSet presAssocID="{F6A0E1A6-E43E-42FF-BFAD-02F5DAFD4C87}" presName="node" presStyleLbl="node1" presStyleIdx="8" presStyleCnt="16" custScaleX="161051" custScaleY="161051" custLinFactNeighborX="-2012" custLinFactNeighborY="-2235">
        <dgm:presLayoutVars>
          <dgm:bulletEnabled val="1"/>
        </dgm:presLayoutVars>
      </dgm:prSet>
      <dgm:spPr/>
    </dgm:pt>
    <dgm:pt modelId="{FA52A6B1-3400-4A41-AB73-D0B53E0C4D4A}" type="pres">
      <dgm:prSet presAssocID="{B4C49A8D-6CC0-491D-BD67-18CD28DC302F}" presName="sibTrans" presStyleCnt="0"/>
      <dgm:spPr/>
    </dgm:pt>
    <dgm:pt modelId="{14A654A5-CCDC-456B-A5B8-329AC040027B}" type="pres">
      <dgm:prSet presAssocID="{AE6680D1-1149-4CA2-9F05-A2FEC15A3CF3}" presName="node" presStyleLbl="node1" presStyleIdx="9" presStyleCnt="16" custScaleX="161051" custScaleY="161051">
        <dgm:presLayoutVars>
          <dgm:bulletEnabled val="1"/>
        </dgm:presLayoutVars>
      </dgm:prSet>
      <dgm:spPr/>
    </dgm:pt>
    <dgm:pt modelId="{4502B647-6699-4AEE-8063-68367C3A10FC}" type="pres">
      <dgm:prSet presAssocID="{7F534652-F6F2-4EBB-AE79-93A3F294269B}" presName="sibTrans" presStyleCnt="0"/>
      <dgm:spPr/>
    </dgm:pt>
    <dgm:pt modelId="{C2DFFF09-1118-4532-A998-65B40A49D166}" type="pres">
      <dgm:prSet presAssocID="{3EC7972F-DEAC-4122-8216-92C9CF3E5E82}" presName="node" presStyleLbl="node1" presStyleIdx="10" presStyleCnt="16" custScaleX="161045" custScaleY="161045">
        <dgm:presLayoutVars>
          <dgm:bulletEnabled val="1"/>
        </dgm:presLayoutVars>
      </dgm:prSet>
      <dgm:spPr/>
    </dgm:pt>
    <dgm:pt modelId="{769072C1-02ED-46A4-975B-203397AC387B}" type="pres">
      <dgm:prSet presAssocID="{BD2F83D7-BFBB-4FB1-96D5-11862DFF0270}" presName="sibTrans" presStyleCnt="0"/>
      <dgm:spPr/>
    </dgm:pt>
    <dgm:pt modelId="{3B74B3BF-08C0-444A-9B32-9BC03CF7F6FB}" type="pres">
      <dgm:prSet presAssocID="{90D148E4-512C-4CE6-9EC7-513F1207248B}" presName="node" presStyleLbl="node1" presStyleIdx="11" presStyleCnt="16" custScaleX="161051" custScaleY="161051">
        <dgm:presLayoutVars>
          <dgm:bulletEnabled val="1"/>
        </dgm:presLayoutVars>
      </dgm:prSet>
      <dgm:spPr/>
    </dgm:pt>
    <dgm:pt modelId="{C12B5801-4C1D-4492-B5FC-77C1BB7285F9}" type="pres">
      <dgm:prSet presAssocID="{3688EB1B-B979-489D-A44B-8CD395107850}" presName="sibTrans" presStyleCnt="0"/>
      <dgm:spPr/>
    </dgm:pt>
    <dgm:pt modelId="{E4FE9B55-DF9F-40D2-903F-867C142BA9A8}" type="pres">
      <dgm:prSet presAssocID="{F5C62014-4BEB-44EE-9FAD-EFE51C331C55}" presName="node" presStyleLbl="node1" presStyleIdx="12" presStyleCnt="16" custScaleX="161051" custScaleY="161051">
        <dgm:presLayoutVars>
          <dgm:bulletEnabled val="1"/>
        </dgm:presLayoutVars>
      </dgm:prSet>
      <dgm:spPr/>
    </dgm:pt>
    <dgm:pt modelId="{99BDD882-8DD1-4833-9630-34BEE61EC66D}" type="pres">
      <dgm:prSet presAssocID="{77058F10-A460-4A10-BC21-CE9F649ED13E}" presName="sibTrans" presStyleCnt="0"/>
      <dgm:spPr/>
    </dgm:pt>
    <dgm:pt modelId="{2EF84A7D-5955-4CE7-9CEC-BBDD65D091D8}" type="pres">
      <dgm:prSet presAssocID="{E024CE89-4B58-4BEE-9F0F-EC722EE2FC6B}" presName="node" presStyleLbl="node1" presStyleIdx="13" presStyleCnt="16" custScaleX="161051" custScaleY="161051">
        <dgm:presLayoutVars>
          <dgm:bulletEnabled val="1"/>
        </dgm:presLayoutVars>
      </dgm:prSet>
      <dgm:spPr/>
    </dgm:pt>
    <dgm:pt modelId="{5A1B65F6-A4E4-4343-A1B3-7B0AD874582B}" type="pres">
      <dgm:prSet presAssocID="{A1590625-172E-4A9F-A4D3-75D8C88589B1}" presName="sibTrans" presStyleCnt="0"/>
      <dgm:spPr/>
    </dgm:pt>
    <dgm:pt modelId="{B7C5A39B-C5A5-42D0-B344-D227F83339FD}" type="pres">
      <dgm:prSet presAssocID="{F31EE510-BE2C-4091-8C78-783C77A07072}" presName="node" presStyleLbl="node1" presStyleIdx="14" presStyleCnt="16" custScaleX="161051" custScaleY="161051">
        <dgm:presLayoutVars>
          <dgm:bulletEnabled val="1"/>
        </dgm:presLayoutVars>
      </dgm:prSet>
      <dgm:spPr/>
    </dgm:pt>
    <dgm:pt modelId="{9C573486-4ED9-4B39-BF12-48606C19F600}" type="pres">
      <dgm:prSet presAssocID="{6D5B23AF-A8A6-41F3-886A-B7163CB7877D}" presName="sibTrans" presStyleCnt="0"/>
      <dgm:spPr/>
    </dgm:pt>
    <dgm:pt modelId="{A570F7DE-C603-419D-8537-FE20ACC80887}" type="pres">
      <dgm:prSet presAssocID="{169EECE8-D06C-490F-865B-980A9E4D930A}" presName="node" presStyleLbl="node1" presStyleIdx="15" presStyleCnt="16" custScaleX="161045" custScaleY="161045">
        <dgm:presLayoutVars>
          <dgm:bulletEnabled val="1"/>
        </dgm:presLayoutVars>
      </dgm:prSet>
      <dgm:spPr/>
    </dgm:pt>
  </dgm:ptLst>
  <dgm:cxnLst>
    <dgm:cxn modelId="{ED57601A-D5E0-4A94-AAD4-EF609A1C2C15}" srcId="{8917B4DC-177C-47C5-8762-63B5A933A1E7}" destId="{43A7ADB4-EB51-4737-94F3-2457A7AB4BB3}" srcOrd="5" destOrd="0" parTransId="{90CA28C0-E3FE-4113-8895-FACC9337A940}" sibTransId="{3142859A-582C-48ED-AD2D-3FCCE95354D4}"/>
    <dgm:cxn modelId="{DDDAC31A-13D1-446F-A91C-5BCA533B5CD2}" srcId="{8917B4DC-177C-47C5-8762-63B5A933A1E7}" destId="{90D148E4-512C-4CE6-9EC7-513F1207248B}" srcOrd="11" destOrd="0" parTransId="{6BEDDA32-3152-4183-99F3-B6DA8E667691}" sibTransId="{3688EB1B-B979-489D-A44B-8CD395107850}"/>
    <dgm:cxn modelId="{9D9B322B-395E-49EB-A166-30A5FD09C632}" srcId="{8917B4DC-177C-47C5-8762-63B5A933A1E7}" destId="{E024CE89-4B58-4BEE-9F0F-EC722EE2FC6B}" srcOrd="13" destOrd="0" parTransId="{72FA0FDE-6D79-48E1-80A1-4172B74EE430}" sibTransId="{A1590625-172E-4A9F-A4D3-75D8C88589B1}"/>
    <dgm:cxn modelId="{AED5983A-4B0C-4674-9344-8ABE2A61F866}" type="presOf" srcId="{90D148E4-512C-4CE6-9EC7-513F1207248B}" destId="{3B74B3BF-08C0-444A-9B32-9BC03CF7F6FB}" srcOrd="0" destOrd="0" presId="urn:microsoft.com/office/officeart/2005/8/layout/default"/>
    <dgm:cxn modelId="{5234783C-A026-487E-BBC8-3E2C528A45C9}" srcId="{8917B4DC-177C-47C5-8762-63B5A933A1E7}" destId="{3EC5B239-644C-46FD-A135-93260CC92A52}" srcOrd="6" destOrd="0" parTransId="{E7B2D028-A75C-46D0-AEE6-2E32FE83B305}" sibTransId="{68DCBDF6-0489-4D85-9D8E-6ECE979FBC24}"/>
    <dgm:cxn modelId="{20154A5C-A16C-42AA-83CE-116D2C7AFA68}" srcId="{8917B4DC-177C-47C5-8762-63B5A933A1E7}" destId="{AD088237-E020-403F-9398-7D9B9D04C127}" srcOrd="1" destOrd="0" parTransId="{34851C12-9330-43D0-ABB4-C0C4BF0B6B5F}" sibTransId="{BA07ADC2-BE1B-42AB-A855-0B6BC184C99A}"/>
    <dgm:cxn modelId="{FCF0B055-00F4-459A-9EB7-41855D4BCB45}" type="presOf" srcId="{F5C62014-4BEB-44EE-9FAD-EFE51C331C55}" destId="{E4FE9B55-DF9F-40D2-903F-867C142BA9A8}" srcOrd="0" destOrd="0" presId="urn:microsoft.com/office/officeart/2005/8/layout/default"/>
    <dgm:cxn modelId="{79BAB175-ABE8-4232-9DBC-5085F0656F5B}" type="presOf" srcId="{169EECE8-D06C-490F-865B-980A9E4D930A}" destId="{A570F7DE-C603-419D-8537-FE20ACC80887}" srcOrd="0" destOrd="0" presId="urn:microsoft.com/office/officeart/2005/8/layout/default"/>
    <dgm:cxn modelId="{F9ACF65A-CAC2-4CD6-9F3E-A3E3BD6E587F}" type="presOf" srcId="{E024CE89-4B58-4BEE-9F0F-EC722EE2FC6B}" destId="{2EF84A7D-5955-4CE7-9CEC-BBDD65D091D8}" srcOrd="0" destOrd="0" presId="urn:microsoft.com/office/officeart/2005/8/layout/default"/>
    <dgm:cxn modelId="{2511B97D-C47B-4A47-98AA-590490B1EF86}" type="presOf" srcId="{3EC7972F-DEAC-4122-8216-92C9CF3E5E82}" destId="{C2DFFF09-1118-4532-A998-65B40A49D166}" srcOrd="0" destOrd="0" presId="urn:microsoft.com/office/officeart/2005/8/layout/default"/>
    <dgm:cxn modelId="{5D6A2B87-CDF5-4584-B42F-3D9E98A51331}" srcId="{8917B4DC-177C-47C5-8762-63B5A933A1E7}" destId="{2B3F50B1-9E96-456C-840E-11773A49393C}" srcOrd="0" destOrd="0" parTransId="{05FCF24E-CD9B-4101-AB1C-418465501BB6}" sibTransId="{5CEEDE14-1D8B-4B33-A057-E97586E09D7B}"/>
    <dgm:cxn modelId="{A74C1894-E004-42D7-AD7D-D4582C8CABDE}" srcId="{8917B4DC-177C-47C5-8762-63B5A933A1E7}" destId="{8C668AE1-54AE-47CB-8322-61D3140BABE6}" srcOrd="7" destOrd="0" parTransId="{D03D3FAC-A25A-4B38-A77C-B3E47570D023}" sibTransId="{B920BA82-6B68-486A-A41B-63D0006F55B8}"/>
    <dgm:cxn modelId="{2AF3019A-EF20-4951-A120-F417BE28E6A7}" srcId="{8917B4DC-177C-47C5-8762-63B5A933A1E7}" destId="{AE6680D1-1149-4CA2-9F05-A2FEC15A3CF3}" srcOrd="9" destOrd="0" parTransId="{A31F65EA-710D-4C09-B6ED-790632EF8FFD}" sibTransId="{7F534652-F6F2-4EBB-AE79-93A3F294269B}"/>
    <dgm:cxn modelId="{D644C79A-4B85-47C0-AB47-9507FA3CFB1C}" type="presOf" srcId="{F31EE510-BE2C-4091-8C78-783C77A07072}" destId="{B7C5A39B-C5A5-42D0-B344-D227F83339FD}" srcOrd="0" destOrd="0" presId="urn:microsoft.com/office/officeart/2005/8/layout/default"/>
    <dgm:cxn modelId="{9B9E31A1-BF2C-49E7-AC72-9ECA0079CE07}" type="presOf" srcId="{2B3F50B1-9E96-456C-840E-11773A49393C}" destId="{B4E83690-9BD2-4E66-B17B-DDE9CF4E1731}" srcOrd="0" destOrd="0" presId="urn:microsoft.com/office/officeart/2005/8/layout/default"/>
    <dgm:cxn modelId="{619637AC-9A7D-4586-B7E9-FE1AD4D55BD8}" srcId="{8917B4DC-177C-47C5-8762-63B5A933A1E7}" destId="{169EECE8-D06C-490F-865B-980A9E4D930A}" srcOrd="15" destOrd="0" parTransId="{B5758947-6252-43A8-B0EE-A129B5B8FDCF}" sibTransId="{2A5FFBFB-4CEB-4F2B-8959-CD93A6AEA27B}"/>
    <dgm:cxn modelId="{ADEB90AC-1E76-4CFF-B4CA-CF6E5154E274}" srcId="{8917B4DC-177C-47C5-8762-63B5A933A1E7}" destId="{27426BBD-B3FD-4F4F-9F69-0D42DEE5F6BF}" srcOrd="4" destOrd="0" parTransId="{21AD4782-8BB9-49AB-BC42-D7E10D2610C9}" sibTransId="{ABCFC05F-1A7F-417C-8C38-6276724FC89A}"/>
    <dgm:cxn modelId="{8DA73BB1-D353-4A54-B53B-E2BC15661F79}" type="presOf" srcId="{AD088237-E020-403F-9398-7D9B9D04C127}" destId="{31DD0C5D-F704-4C64-876C-6BECFF2F1FF7}" srcOrd="0" destOrd="0" presId="urn:microsoft.com/office/officeart/2005/8/layout/default"/>
    <dgm:cxn modelId="{9B312EB6-6EC7-4522-80FA-A02188C82780}" srcId="{8917B4DC-177C-47C5-8762-63B5A933A1E7}" destId="{F6A0E1A6-E43E-42FF-BFAD-02F5DAFD4C87}" srcOrd="8" destOrd="0" parTransId="{A73101FF-9D18-4E60-A9A8-D232B5CD8573}" sibTransId="{B4C49A8D-6CC0-491D-BD67-18CD28DC302F}"/>
    <dgm:cxn modelId="{D623F9BE-A03F-41A5-BC5F-3283D7E46C6C}" type="presOf" srcId="{3EC5B239-644C-46FD-A135-93260CC92A52}" destId="{BD79F44A-1771-4A2C-AE2B-BAFEE5EA9516}" srcOrd="0" destOrd="0" presId="urn:microsoft.com/office/officeart/2005/8/layout/default"/>
    <dgm:cxn modelId="{86418DBF-9FCE-4650-860D-1DA04105C429}" srcId="{8917B4DC-177C-47C5-8762-63B5A933A1E7}" destId="{3EC7972F-DEAC-4122-8216-92C9CF3E5E82}" srcOrd="10" destOrd="0" parTransId="{1825F962-04D7-41AC-9DC9-C7D6F85BFFF7}" sibTransId="{BD2F83D7-BFBB-4FB1-96D5-11862DFF0270}"/>
    <dgm:cxn modelId="{095E6CCA-494C-4778-A051-B42949F2F0CA}" srcId="{8917B4DC-177C-47C5-8762-63B5A933A1E7}" destId="{F5C62014-4BEB-44EE-9FAD-EFE51C331C55}" srcOrd="12" destOrd="0" parTransId="{0EC807C6-B834-4C4E-B09F-3AB5D741828A}" sibTransId="{77058F10-A460-4A10-BC21-CE9F649ED13E}"/>
    <dgm:cxn modelId="{A93803CD-9403-41BD-B7F9-6BCDC520F01C}" type="presOf" srcId="{8C668AE1-54AE-47CB-8322-61D3140BABE6}" destId="{05789819-32BA-4D26-A9F6-4CC816BA1B11}" srcOrd="0" destOrd="0" presId="urn:microsoft.com/office/officeart/2005/8/layout/default"/>
    <dgm:cxn modelId="{2C8F06CD-B594-43F1-B894-A108ADE50627}" type="presOf" srcId="{F6A0E1A6-E43E-42FF-BFAD-02F5DAFD4C87}" destId="{60DCC73C-316A-4E36-85A2-9987330537AE}" srcOrd="0" destOrd="0" presId="urn:microsoft.com/office/officeart/2005/8/layout/default"/>
    <dgm:cxn modelId="{0C82BCCD-80AE-48D2-B4FB-2907529AC7D6}" srcId="{8917B4DC-177C-47C5-8762-63B5A933A1E7}" destId="{F31EE510-BE2C-4091-8C78-783C77A07072}" srcOrd="14" destOrd="0" parTransId="{567EE87C-04A1-476D-88C6-17B9146A0209}" sibTransId="{6D5B23AF-A8A6-41F3-886A-B7163CB7877D}"/>
    <dgm:cxn modelId="{E0B190D1-C186-459E-AA5E-49EE75727D30}" type="presOf" srcId="{43A7ADB4-EB51-4737-94F3-2457A7AB4BB3}" destId="{41255CC4-F6E2-4793-8526-6A08A7B6A2CA}" srcOrd="0" destOrd="0" presId="urn:microsoft.com/office/officeart/2005/8/layout/default"/>
    <dgm:cxn modelId="{A67272D3-4C78-4D85-910C-C13CC167990B}" srcId="{8917B4DC-177C-47C5-8762-63B5A933A1E7}" destId="{0A0E6E47-69BD-4D04-87B5-B8D40191BE3F}" srcOrd="2" destOrd="0" parTransId="{8289E9FF-A52D-4CCA-9B09-EFCEC1A4DA25}" sibTransId="{C6EB993D-3681-456E-9E9E-F1CF8B0515C4}"/>
    <dgm:cxn modelId="{414328D5-04CD-4457-A39B-70D4F4115A20}" type="presOf" srcId="{8917B4DC-177C-47C5-8762-63B5A933A1E7}" destId="{7CA041D5-117C-4A4F-84E0-E5D5E95B2C82}" srcOrd="0" destOrd="0" presId="urn:microsoft.com/office/officeart/2005/8/layout/default"/>
    <dgm:cxn modelId="{CFE41ED9-5879-4BEA-B3A8-698EC60BFFFB}" srcId="{8917B4DC-177C-47C5-8762-63B5A933A1E7}" destId="{943028E5-38B8-4A7C-8E7E-4874FBAD7CBC}" srcOrd="3" destOrd="0" parTransId="{08BF722A-5F83-4CCA-B568-9B7C25ABE946}" sibTransId="{659B6F54-5ADF-4295-9299-7C3A80FBAA9F}"/>
    <dgm:cxn modelId="{BF1EC1EA-6A12-486C-AC4A-0AA76D089247}" type="presOf" srcId="{AE6680D1-1149-4CA2-9F05-A2FEC15A3CF3}" destId="{14A654A5-CCDC-456B-A5B8-329AC040027B}" srcOrd="0" destOrd="0" presId="urn:microsoft.com/office/officeart/2005/8/layout/default"/>
    <dgm:cxn modelId="{971A91EB-8289-4D8C-B024-4880FA8FC9C7}" type="presOf" srcId="{943028E5-38B8-4A7C-8E7E-4874FBAD7CBC}" destId="{98B3B10F-F979-43C3-ADCA-CD8035A55D7D}" srcOrd="0" destOrd="0" presId="urn:microsoft.com/office/officeart/2005/8/layout/default"/>
    <dgm:cxn modelId="{B537A2F0-ED4B-4663-89C2-2D3206BB7781}" type="presOf" srcId="{0A0E6E47-69BD-4D04-87B5-B8D40191BE3F}" destId="{9A153D20-6A20-4BC6-A267-7876D1C65EFC}" srcOrd="0" destOrd="0" presId="urn:microsoft.com/office/officeart/2005/8/layout/default"/>
    <dgm:cxn modelId="{916B0EFD-3DEC-4342-9DB3-1B026957FB4B}" type="presOf" srcId="{27426BBD-B3FD-4F4F-9F69-0D42DEE5F6BF}" destId="{126CD767-1703-4781-8DA4-3CE0064F0FE1}" srcOrd="0" destOrd="0" presId="urn:microsoft.com/office/officeart/2005/8/layout/default"/>
    <dgm:cxn modelId="{FDCC36F0-298B-4ADB-837C-C42913C3F6A1}" type="presParOf" srcId="{7CA041D5-117C-4A4F-84E0-E5D5E95B2C82}" destId="{B4E83690-9BD2-4E66-B17B-DDE9CF4E1731}" srcOrd="0" destOrd="0" presId="urn:microsoft.com/office/officeart/2005/8/layout/default"/>
    <dgm:cxn modelId="{83569E0C-9EC1-4929-95D4-7F81AA58B4AC}" type="presParOf" srcId="{7CA041D5-117C-4A4F-84E0-E5D5E95B2C82}" destId="{F0EEC97D-997D-44F5-AF12-86AD5A32C998}" srcOrd="1" destOrd="0" presId="urn:microsoft.com/office/officeart/2005/8/layout/default"/>
    <dgm:cxn modelId="{EECBFA06-9B2A-4CB2-85BA-077A0BF9AA6F}" type="presParOf" srcId="{7CA041D5-117C-4A4F-84E0-E5D5E95B2C82}" destId="{31DD0C5D-F704-4C64-876C-6BECFF2F1FF7}" srcOrd="2" destOrd="0" presId="urn:microsoft.com/office/officeart/2005/8/layout/default"/>
    <dgm:cxn modelId="{50424AA5-A14E-4B7B-86D4-1E65EA412B11}" type="presParOf" srcId="{7CA041D5-117C-4A4F-84E0-E5D5E95B2C82}" destId="{E23B37C5-55AE-4A18-8724-A3C127B4B502}" srcOrd="3" destOrd="0" presId="urn:microsoft.com/office/officeart/2005/8/layout/default"/>
    <dgm:cxn modelId="{B0718A91-F004-4C1B-B1DE-5C613F303A81}" type="presParOf" srcId="{7CA041D5-117C-4A4F-84E0-E5D5E95B2C82}" destId="{9A153D20-6A20-4BC6-A267-7876D1C65EFC}" srcOrd="4" destOrd="0" presId="urn:microsoft.com/office/officeart/2005/8/layout/default"/>
    <dgm:cxn modelId="{DDCE81CA-5ABD-48BE-9FE2-D6471422AF22}" type="presParOf" srcId="{7CA041D5-117C-4A4F-84E0-E5D5E95B2C82}" destId="{4B5D20D9-BC10-41D3-A1F2-50B7CBD3CA85}" srcOrd="5" destOrd="0" presId="urn:microsoft.com/office/officeart/2005/8/layout/default"/>
    <dgm:cxn modelId="{30843751-ECE9-46FF-A2AF-F14EB3CFEA10}" type="presParOf" srcId="{7CA041D5-117C-4A4F-84E0-E5D5E95B2C82}" destId="{98B3B10F-F979-43C3-ADCA-CD8035A55D7D}" srcOrd="6" destOrd="0" presId="urn:microsoft.com/office/officeart/2005/8/layout/default"/>
    <dgm:cxn modelId="{0ED251AF-DE3F-4022-BFCC-44003DA55F2D}" type="presParOf" srcId="{7CA041D5-117C-4A4F-84E0-E5D5E95B2C82}" destId="{0E341254-2DE9-4285-9328-CF2B42D8C778}" srcOrd="7" destOrd="0" presId="urn:microsoft.com/office/officeart/2005/8/layout/default"/>
    <dgm:cxn modelId="{900D0ABA-B7FF-4684-8921-A583765BD14A}" type="presParOf" srcId="{7CA041D5-117C-4A4F-84E0-E5D5E95B2C82}" destId="{126CD767-1703-4781-8DA4-3CE0064F0FE1}" srcOrd="8" destOrd="0" presId="urn:microsoft.com/office/officeart/2005/8/layout/default"/>
    <dgm:cxn modelId="{CCFAC3D1-F884-4C64-8AC1-BBF6C47AE4A2}" type="presParOf" srcId="{7CA041D5-117C-4A4F-84E0-E5D5E95B2C82}" destId="{4B74F7DA-660A-4D0C-A715-9F5BBF20E0EE}" srcOrd="9" destOrd="0" presId="urn:microsoft.com/office/officeart/2005/8/layout/default"/>
    <dgm:cxn modelId="{2F6D6E04-84BD-4B1D-88E1-383F46BC1E42}" type="presParOf" srcId="{7CA041D5-117C-4A4F-84E0-E5D5E95B2C82}" destId="{41255CC4-F6E2-4793-8526-6A08A7B6A2CA}" srcOrd="10" destOrd="0" presId="urn:microsoft.com/office/officeart/2005/8/layout/default"/>
    <dgm:cxn modelId="{3C9D4A86-D39C-44FD-96CF-DC4BA01F9062}" type="presParOf" srcId="{7CA041D5-117C-4A4F-84E0-E5D5E95B2C82}" destId="{7DAF26F3-25E8-412D-B7C2-5767640E4864}" srcOrd="11" destOrd="0" presId="urn:microsoft.com/office/officeart/2005/8/layout/default"/>
    <dgm:cxn modelId="{DE0E422C-C8BE-49A4-9C5C-03FE79CC6FA9}" type="presParOf" srcId="{7CA041D5-117C-4A4F-84E0-E5D5E95B2C82}" destId="{BD79F44A-1771-4A2C-AE2B-BAFEE5EA9516}" srcOrd="12" destOrd="0" presId="urn:microsoft.com/office/officeart/2005/8/layout/default"/>
    <dgm:cxn modelId="{60CFFBBA-578C-427D-8BD9-78325878DC46}" type="presParOf" srcId="{7CA041D5-117C-4A4F-84E0-E5D5E95B2C82}" destId="{6C806FD5-5DD8-480E-A96B-9E2C6DB0B2A9}" srcOrd="13" destOrd="0" presId="urn:microsoft.com/office/officeart/2005/8/layout/default"/>
    <dgm:cxn modelId="{78AF95CC-E27F-4AED-A5D9-56C725CD9CC0}" type="presParOf" srcId="{7CA041D5-117C-4A4F-84E0-E5D5E95B2C82}" destId="{05789819-32BA-4D26-A9F6-4CC816BA1B11}" srcOrd="14" destOrd="0" presId="urn:microsoft.com/office/officeart/2005/8/layout/default"/>
    <dgm:cxn modelId="{FB9E5A09-B7E7-4286-B20A-7AEF26ED6C81}" type="presParOf" srcId="{7CA041D5-117C-4A4F-84E0-E5D5E95B2C82}" destId="{DD6EC177-E0D1-4573-840F-979284E41998}" srcOrd="15" destOrd="0" presId="urn:microsoft.com/office/officeart/2005/8/layout/default"/>
    <dgm:cxn modelId="{73386B85-9857-4213-B837-929C6449BAA4}" type="presParOf" srcId="{7CA041D5-117C-4A4F-84E0-E5D5E95B2C82}" destId="{60DCC73C-316A-4E36-85A2-9987330537AE}" srcOrd="16" destOrd="0" presId="urn:microsoft.com/office/officeart/2005/8/layout/default"/>
    <dgm:cxn modelId="{45BEC44D-86A1-4880-971E-F9A97908A955}" type="presParOf" srcId="{7CA041D5-117C-4A4F-84E0-E5D5E95B2C82}" destId="{FA52A6B1-3400-4A41-AB73-D0B53E0C4D4A}" srcOrd="17" destOrd="0" presId="urn:microsoft.com/office/officeart/2005/8/layout/default"/>
    <dgm:cxn modelId="{BF7D73A3-24B4-4275-AC91-43C4237E612F}" type="presParOf" srcId="{7CA041D5-117C-4A4F-84E0-E5D5E95B2C82}" destId="{14A654A5-CCDC-456B-A5B8-329AC040027B}" srcOrd="18" destOrd="0" presId="urn:microsoft.com/office/officeart/2005/8/layout/default"/>
    <dgm:cxn modelId="{14F79698-CAA7-4BBF-852D-4C568C6FB77E}" type="presParOf" srcId="{7CA041D5-117C-4A4F-84E0-E5D5E95B2C82}" destId="{4502B647-6699-4AEE-8063-68367C3A10FC}" srcOrd="19" destOrd="0" presId="urn:microsoft.com/office/officeart/2005/8/layout/default"/>
    <dgm:cxn modelId="{9F73341C-1E95-44AC-B449-E9A16A0587CB}" type="presParOf" srcId="{7CA041D5-117C-4A4F-84E0-E5D5E95B2C82}" destId="{C2DFFF09-1118-4532-A998-65B40A49D166}" srcOrd="20" destOrd="0" presId="urn:microsoft.com/office/officeart/2005/8/layout/default"/>
    <dgm:cxn modelId="{61FC8A53-01AD-45FC-B998-3CAC85038DEC}" type="presParOf" srcId="{7CA041D5-117C-4A4F-84E0-E5D5E95B2C82}" destId="{769072C1-02ED-46A4-975B-203397AC387B}" srcOrd="21" destOrd="0" presId="urn:microsoft.com/office/officeart/2005/8/layout/default"/>
    <dgm:cxn modelId="{45E1F3F2-43BA-4AC6-9057-C0D9B57FD91E}" type="presParOf" srcId="{7CA041D5-117C-4A4F-84E0-E5D5E95B2C82}" destId="{3B74B3BF-08C0-444A-9B32-9BC03CF7F6FB}" srcOrd="22" destOrd="0" presId="urn:microsoft.com/office/officeart/2005/8/layout/default"/>
    <dgm:cxn modelId="{33D9066E-8EA0-4269-871D-B550E16C5E85}" type="presParOf" srcId="{7CA041D5-117C-4A4F-84E0-E5D5E95B2C82}" destId="{C12B5801-4C1D-4492-B5FC-77C1BB7285F9}" srcOrd="23" destOrd="0" presId="urn:microsoft.com/office/officeart/2005/8/layout/default"/>
    <dgm:cxn modelId="{2BEA04F3-BBC5-4932-870E-BB0929D52B25}" type="presParOf" srcId="{7CA041D5-117C-4A4F-84E0-E5D5E95B2C82}" destId="{E4FE9B55-DF9F-40D2-903F-867C142BA9A8}" srcOrd="24" destOrd="0" presId="urn:microsoft.com/office/officeart/2005/8/layout/default"/>
    <dgm:cxn modelId="{61116309-DABC-4149-A84A-449A60570BDA}" type="presParOf" srcId="{7CA041D5-117C-4A4F-84E0-E5D5E95B2C82}" destId="{99BDD882-8DD1-4833-9630-34BEE61EC66D}" srcOrd="25" destOrd="0" presId="urn:microsoft.com/office/officeart/2005/8/layout/default"/>
    <dgm:cxn modelId="{6A8B6C00-2FFB-47D4-B275-22EC47ACC71A}" type="presParOf" srcId="{7CA041D5-117C-4A4F-84E0-E5D5E95B2C82}" destId="{2EF84A7D-5955-4CE7-9CEC-BBDD65D091D8}" srcOrd="26" destOrd="0" presId="urn:microsoft.com/office/officeart/2005/8/layout/default"/>
    <dgm:cxn modelId="{D13131FB-6ED6-4A80-8069-723C361A8A09}" type="presParOf" srcId="{7CA041D5-117C-4A4F-84E0-E5D5E95B2C82}" destId="{5A1B65F6-A4E4-4343-A1B3-7B0AD874582B}" srcOrd="27" destOrd="0" presId="urn:microsoft.com/office/officeart/2005/8/layout/default"/>
    <dgm:cxn modelId="{41800D68-DEC4-4307-A0E8-954183E82FF1}" type="presParOf" srcId="{7CA041D5-117C-4A4F-84E0-E5D5E95B2C82}" destId="{B7C5A39B-C5A5-42D0-B344-D227F83339FD}" srcOrd="28" destOrd="0" presId="urn:microsoft.com/office/officeart/2005/8/layout/default"/>
    <dgm:cxn modelId="{5E31F386-8C5B-4A57-A6B2-FA8C95418138}" type="presParOf" srcId="{7CA041D5-117C-4A4F-84E0-E5D5E95B2C82}" destId="{9C573486-4ED9-4B39-BF12-48606C19F600}" srcOrd="29" destOrd="0" presId="urn:microsoft.com/office/officeart/2005/8/layout/default"/>
    <dgm:cxn modelId="{8E3C2DE1-2460-4BBE-9A4B-060EE9787924}" type="presParOf" srcId="{7CA041D5-117C-4A4F-84E0-E5D5E95B2C82}" destId="{A570F7DE-C603-419D-8537-FE20ACC80887}" srcOrd="3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73766-D307-4C0F-8A41-E7A26058894C}">
      <dsp:nvSpPr>
        <dsp:cNvPr id="0" name=""/>
        <dsp:cNvSpPr/>
      </dsp:nvSpPr>
      <dsp:spPr>
        <a:xfrm>
          <a:off x="0" y="12710"/>
          <a:ext cx="10246895" cy="12039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9C4978-8FCB-45E6-BF11-8F918EA73063}">
      <dsp:nvSpPr>
        <dsp:cNvPr id="0" name=""/>
        <dsp:cNvSpPr/>
      </dsp:nvSpPr>
      <dsp:spPr>
        <a:xfrm>
          <a:off x="364191" y="271400"/>
          <a:ext cx="662165" cy="6621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7BB700-2D20-4456-89B6-B416820FE5B4}">
      <dsp:nvSpPr>
        <dsp:cNvPr id="0" name=""/>
        <dsp:cNvSpPr/>
      </dsp:nvSpPr>
      <dsp:spPr>
        <a:xfrm>
          <a:off x="1390548" y="514"/>
          <a:ext cx="8856346" cy="120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17" tIns="127417" rIns="127417" bIns="127417"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Open Sans" panose="020B0606030504020204" pitchFamily="34" charset="0"/>
              <a:ea typeface="Open Sans" panose="020B0606030504020204" pitchFamily="34" charset="0"/>
              <a:cs typeface="Open Sans" panose="020B0606030504020204" pitchFamily="34" charset="0"/>
            </a:rPr>
            <a:t>Limit distractions by putting your phone on silent and closing applications with pop-ups.</a:t>
          </a:r>
        </a:p>
      </dsp:txBody>
      <dsp:txXfrm>
        <a:off x="1390548" y="514"/>
        <a:ext cx="8856346" cy="1203937"/>
      </dsp:txXfrm>
    </dsp:sp>
    <dsp:sp modelId="{2F4AFAC6-0592-479A-9D2C-B334D4B85E37}">
      <dsp:nvSpPr>
        <dsp:cNvPr id="0" name=""/>
        <dsp:cNvSpPr/>
      </dsp:nvSpPr>
      <dsp:spPr>
        <a:xfrm>
          <a:off x="0" y="1517632"/>
          <a:ext cx="10246895" cy="12039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CDDE5E-5F1B-4F96-BBEE-1C8EA9F05344}">
      <dsp:nvSpPr>
        <dsp:cNvPr id="0" name=""/>
        <dsp:cNvSpPr/>
      </dsp:nvSpPr>
      <dsp:spPr>
        <a:xfrm>
          <a:off x="364191" y="1776323"/>
          <a:ext cx="662165" cy="66216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231863-3A89-4208-BB09-449AED273A06}">
      <dsp:nvSpPr>
        <dsp:cNvPr id="0" name=""/>
        <dsp:cNvSpPr/>
      </dsp:nvSpPr>
      <dsp:spPr>
        <a:xfrm>
          <a:off x="1390548" y="1517632"/>
          <a:ext cx="8856346" cy="120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17" tIns="127417" rIns="127417" bIns="127417"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Open Sans" panose="020B0606030504020204" pitchFamily="34" charset="0"/>
              <a:ea typeface="Open Sans" panose="020B0606030504020204" pitchFamily="34" charset="0"/>
              <a:cs typeface="Open Sans" panose="020B0606030504020204" pitchFamily="34" charset="0"/>
            </a:rPr>
            <a:t>Please keep your camera on and actively participate during the session.</a:t>
          </a:r>
        </a:p>
      </dsp:txBody>
      <dsp:txXfrm>
        <a:off x="1390548" y="1517632"/>
        <a:ext cx="8856346" cy="1203937"/>
      </dsp:txXfrm>
    </dsp:sp>
    <dsp:sp modelId="{F0932B38-87BC-4A0F-BC52-A204313826E9}">
      <dsp:nvSpPr>
        <dsp:cNvPr id="0" name=""/>
        <dsp:cNvSpPr/>
      </dsp:nvSpPr>
      <dsp:spPr>
        <a:xfrm>
          <a:off x="0" y="3010874"/>
          <a:ext cx="10246895" cy="12039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D10945-6AAD-463C-8EF9-D3775E983E9A}">
      <dsp:nvSpPr>
        <dsp:cNvPr id="0" name=""/>
        <dsp:cNvSpPr/>
      </dsp:nvSpPr>
      <dsp:spPr>
        <a:xfrm>
          <a:off x="364191" y="3281245"/>
          <a:ext cx="662165" cy="6621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E977BB-22C9-4E7C-B1EA-B03AC20824CD}">
      <dsp:nvSpPr>
        <dsp:cNvPr id="0" name=""/>
        <dsp:cNvSpPr/>
      </dsp:nvSpPr>
      <dsp:spPr>
        <a:xfrm>
          <a:off x="1390548" y="3010359"/>
          <a:ext cx="8856346" cy="120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17" tIns="127417" rIns="127417" bIns="127417"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Open Sans" panose="020B0606030504020204" pitchFamily="34" charset="0"/>
              <a:ea typeface="Open Sans" panose="020B0606030504020204" pitchFamily="34" charset="0"/>
              <a:cs typeface="Open Sans" panose="020B0606030504020204" pitchFamily="34" charset="0"/>
            </a:rPr>
            <a:t>Use the chat or “raise hand” feature to ask questions.</a:t>
          </a:r>
        </a:p>
      </dsp:txBody>
      <dsp:txXfrm>
        <a:off x="1390548" y="3010359"/>
        <a:ext cx="8856346" cy="12039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83690-9BD2-4E66-B17B-DDE9CF4E1731}">
      <dsp:nvSpPr>
        <dsp:cNvPr id="0" name=""/>
        <dsp:cNvSpPr/>
      </dsp:nvSpPr>
      <dsp:spPr>
        <a:xfrm>
          <a:off x="0" y="237827"/>
          <a:ext cx="2286081" cy="1371649"/>
        </a:xfrm>
        <a:prstGeom prst="rect">
          <a:avLst/>
        </a:prstGeom>
        <a:noFill/>
        <a:ln w="76200" cap="flat" cmpd="sng" algn="ctr">
          <a:solidFill>
            <a:schemeClr val="tx1"/>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solidFill>
                <a:schemeClr val="tx2"/>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ISTJ</a:t>
          </a:r>
        </a:p>
      </dsp:txBody>
      <dsp:txXfrm>
        <a:off x="0" y="237827"/>
        <a:ext cx="2286081" cy="1371649"/>
      </dsp:txXfrm>
    </dsp:sp>
    <dsp:sp modelId="{31DD0C5D-F704-4C64-876C-6BECFF2F1FF7}">
      <dsp:nvSpPr>
        <dsp:cNvPr id="0" name=""/>
        <dsp:cNvSpPr/>
      </dsp:nvSpPr>
      <dsp:spPr>
        <a:xfrm>
          <a:off x="2432259" y="249044"/>
          <a:ext cx="2286081" cy="1371649"/>
        </a:xfrm>
        <a:prstGeom prst="rect">
          <a:avLst/>
        </a:prstGeom>
        <a:noFill/>
        <a:ln w="76200" cap="flat" cmpd="sng" algn="ctr">
          <a:solidFill>
            <a:schemeClr val="tx1"/>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solidFill>
                <a:schemeClr val="tx2"/>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ISFJ</a:t>
          </a:r>
        </a:p>
      </dsp:txBody>
      <dsp:txXfrm>
        <a:off x="2432259" y="249044"/>
        <a:ext cx="2286081" cy="1371649"/>
      </dsp:txXfrm>
    </dsp:sp>
    <dsp:sp modelId="{9A153D20-6A20-4BC6-A267-7876D1C65EFC}">
      <dsp:nvSpPr>
        <dsp:cNvPr id="0" name=""/>
        <dsp:cNvSpPr/>
      </dsp:nvSpPr>
      <dsp:spPr>
        <a:xfrm>
          <a:off x="4860289" y="249069"/>
          <a:ext cx="2285996" cy="1371597"/>
        </a:xfrm>
        <a:prstGeom prst="rect">
          <a:avLst/>
        </a:prstGeom>
        <a:noFill/>
        <a:ln w="76200" cap="flat" cmpd="sng" algn="ctr">
          <a:solidFill>
            <a:schemeClr val="accent1"/>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solidFill>
                <a:schemeClr val="accent1"/>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INFJ</a:t>
          </a:r>
        </a:p>
      </dsp:txBody>
      <dsp:txXfrm>
        <a:off x="4860289" y="249069"/>
        <a:ext cx="2285996" cy="1371597"/>
      </dsp:txXfrm>
    </dsp:sp>
    <dsp:sp modelId="{98B3B10F-F979-43C3-ADCA-CD8035A55D7D}">
      <dsp:nvSpPr>
        <dsp:cNvPr id="0" name=""/>
        <dsp:cNvSpPr/>
      </dsp:nvSpPr>
      <dsp:spPr>
        <a:xfrm>
          <a:off x="7288233" y="249044"/>
          <a:ext cx="2286081" cy="1371649"/>
        </a:xfrm>
        <a:prstGeom prst="rect">
          <a:avLst/>
        </a:prstGeom>
        <a:noFill/>
        <a:ln w="76200" cap="flat" cmpd="sng" algn="ctr">
          <a:solidFill>
            <a:schemeClr val="accent1"/>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solidFill>
                <a:schemeClr val="accent1"/>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INTJ</a:t>
          </a:r>
        </a:p>
      </dsp:txBody>
      <dsp:txXfrm>
        <a:off x="7288233" y="249044"/>
        <a:ext cx="2286081" cy="1371649"/>
      </dsp:txXfrm>
    </dsp:sp>
    <dsp:sp modelId="{126CD767-1703-4781-8DA4-3CE0064F0FE1}">
      <dsp:nvSpPr>
        <dsp:cNvPr id="0" name=""/>
        <dsp:cNvSpPr/>
      </dsp:nvSpPr>
      <dsp:spPr>
        <a:xfrm>
          <a:off x="4187" y="1762641"/>
          <a:ext cx="2286081" cy="1371649"/>
        </a:xfrm>
        <a:prstGeom prst="rect">
          <a:avLst/>
        </a:prstGeom>
        <a:noFill/>
        <a:ln w="76200" cap="flat" cmpd="sng" algn="ctr">
          <a:solidFill>
            <a:schemeClr val="accent4">
              <a:lumMod val="7500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solidFill>
                <a:schemeClr val="accent4">
                  <a:lumMod val="50000"/>
                </a:schemeClr>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ISTP</a:t>
          </a:r>
        </a:p>
      </dsp:txBody>
      <dsp:txXfrm>
        <a:off x="4187" y="1762641"/>
        <a:ext cx="2286081" cy="1371649"/>
      </dsp:txXfrm>
    </dsp:sp>
    <dsp:sp modelId="{41255CC4-F6E2-4793-8526-6A08A7B6A2CA}">
      <dsp:nvSpPr>
        <dsp:cNvPr id="0" name=""/>
        <dsp:cNvSpPr/>
      </dsp:nvSpPr>
      <dsp:spPr>
        <a:xfrm>
          <a:off x="2432217" y="1762641"/>
          <a:ext cx="2286081" cy="1371649"/>
        </a:xfrm>
        <a:prstGeom prst="rect">
          <a:avLst/>
        </a:prstGeom>
        <a:noFill/>
        <a:ln w="76200" cap="flat" cmpd="sng" algn="ctr">
          <a:solidFill>
            <a:schemeClr val="tx1">
              <a:lumMod val="60000"/>
              <a:lumOff val="4000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solidFill>
                <a:schemeClr val="tx1">
                  <a:lumMod val="60000"/>
                  <a:lumOff val="40000"/>
                </a:schemeClr>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ISFP</a:t>
          </a:r>
        </a:p>
      </dsp:txBody>
      <dsp:txXfrm>
        <a:off x="2432217" y="1762641"/>
        <a:ext cx="2286081" cy="1371649"/>
      </dsp:txXfrm>
    </dsp:sp>
    <dsp:sp modelId="{BD79F44A-1771-4A2C-AE2B-BAFEE5EA9516}">
      <dsp:nvSpPr>
        <dsp:cNvPr id="0" name=""/>
        <dsp:cNvSpPr/>
      </dsp:nvSpPr>
      <dsp:spPr>
        <a:xfrm>
          <a:off x="4860246" y="1762641"/>
          <a:ext cx="2286081" cy="1371649"/>
        </a:xfrm>
        <a:prstGeom prst="rect">
          <a:avLst/>
        </a:prstGeom>
        <a:noFill/>
        <a:ln w="76200" cap="flat" cmpd="sng" algn="ctr">
          <a:solidFill>
            <a:schemeClr val="tx1">
              <a:lumMod val="60000"/>
              <a:lumOff val="4000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solidFill>
                <a:schemeClr val="tx1">
                  <a:lumMod val="60000"/>
                  <a:lumOff val="40000"/>
                </a:schemeClr>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INFP</a:t>
          </a:r>
        </a:p>
      </dsp:txBody>
      <dsp:txXfrm>
        <a:off x="4860246" y="1762641"/>
        <a:ext cx="2286081" cy="1371649"/>
      </dsp:txXfrm>
    </dsp:sp>
    <dsp:sp modelId="{05789819-32BA-4D26-A9F6-4CC816BA1B11}">
      <dsp:nvSpPr>
        <dsp:cNvPr id="0" name=""/>
        <dsp:cNvSpPr/>
      </dsp:nvSpPr>
      <dsp:spPr>
        <a:xfrm>
          <a:off x="7288276" y="1762641"/>
          <a:ext cx="2286081" cy="1371649"/>
        </a:xfrm>
        <a:prstGeom prst="rect">
          <a:avLst/>
        </a:prstGeom>
        <a:noFill/>
        <a:ln w="76200" cap="flat" cmpd="sng" algn="ctr">
          <a:solidFill>
            <a:schemeClr val="accent4">
              <a:lumMod val="7500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solidFill>
                <a:schemeClr val="accent4">
                  <a:lumMod val="50000"/>
                </a:schemeClr>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INTP</a:t>
          </a:r>
        </a:p>
      </dsp:txBody>
      <dsp:txXfrm>
        <a:off x="7288276" y="1762641"/>
        <a:ext cx="2286081" cy="1371649"/>
      </dsp:txXfrm>
    </dsp:sp>
    <dsp:sp modelId="{60DCC73C-316A-4E36-85A2-9987330537AE}">
      <dsp:nvSpPr>
        <dsp:cNvPr id="0" name=""/>
        <dsp:cNvSpPr/>
      </dsp:nvSpPr>
      <dsp:spPr>
        <a:xfrm>
          <a:off x="0" y="3257202"/>
          <a:ext cx="2286081" cy="1371649"/>
        </a:xfrm>
        <a:prstGeom prst="rect">
          <a:avLst/>
        </a:prstGeom>
        <a:noFill/>
        <a:ln w="76200" cap="flat" cmpd="sng" algn="ctr">
          <a:solidFill>
            <a:schemeClr val="tx1"/>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solidFill>
                <a:schemeClr val="tx2"/>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ESTP</a:t>
          </a:r>
        </a:p>
      </dsp:txBody>
      <dsp:txXfrm>
        <a:off x="0" y="3257202"/>
        <a:ext cx="2286081" cy="1371649"/>
      </dsp:txXfrm>
    </dsp:sp>
    <dsp:sp modelId="{14A654A5-CCDC-456B-A5B8-329AC040027B}">
      <dsp:nvSpPr>
        <dsp:cNvPr id="0" name=""/>
        <dsp:cNvSpPr/>
      </dsp:nvSpPr>
      <dsp:spPr>
        <a:xfrm>
          <a:off x="2432259" y="3276237"/>
          <a:ext cx="2286081" cy="1371649"/>
        </a:xfrm>
        <a:prstGeom prst="rect">
          <a:avLst/>
        </a:prstGeom>
        <a:noFill/>
        <a:ln w="76200" cap="flat" cmpd="sng" algn="ctr">
          <a:solidFill>
            <a:schemeClr val="tx1"/>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solidFill>
                <a:schemeClr val="tx2"/>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ESFP</a:t>
          </a:r>
        </a:p>
      </dsp:txBody>
      <dsp:txXfrm>
        <a:off x="2432259" y="3276237"/>
        <a:ext cx="2286081" cy="1371649"/>
      </dsp:txXfrm>
    </dsp:sp>
    <dsp:sp modelId="{C2DFFF09-1118-4532-A998-65B40A49D166}">
      <dsp:nvSpPr>
        <dsp:cNvPr id="0" name=""/>
        <dsp:cNvSpPr/>
      </dsp:nvSpPr>
      <dsp:spPr>
        <a:xfrm>
          <a:off x="4860289" y="3276263"/>
          <a:ext cx="2285996" cy="1371597"/>
        </a:xfrm>
        <a:prstGeom prst="rect">
          <a:avLst/>
        </a:prstGeom>
        <a:noFill/>
        <a:ln w="76200" cap="flat" cmpd="sng" algn="ctr">
          <a:solidFill>
            <a:schemeClr val="accent1"/>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solidFill>
                <a:schemeClr val="accent1"/>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ENFP</a:t>
          </a:r>
        </a:p>
      </dsp:txBody>
      <dsp:txXfrm>
        <a:off x="4860289" y="3276263"/>
        <a:ext cx="2285996" cy="1371597"/>
      </dsp:txXfrm>
    </dsp:sp>
    <dsp:sp modelId="{3B74B3BF-08C0-444A-9B32-9BC03CF7F6FB}">
      <dsp:nvSpPr>
        <dsp:cNvPr id="0" name=""/>
        <dsp:cNvSpPr/>
      </dsp:nvSpPr>
      <dsp:spPr>
        <a:xfrm>
          <a:off x="7288233" y="3276237"/>
          <a:ext cx="2286081" cy="1371649"/>
        </a:xfrm>
        <a:prstGeom prst="rect">
          <a:avLst/>
        </a:prstGeom>
        <a:noFill/>
        <a:ln w="76200" cap="flat" cmpd="sng" algn="ctr">
          <a:solidFill>
            <a:schemeClr val="accent1"/>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solidFill>
                <a:schemeClr val="accent1"/>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ENTP</a:t>
          </a:r>
        </a:p>
      </dsp:txBody>
      <dsp:txXfrm>
        <a:off x="7288233" y="3276237"/>
        <a:ext cx="2286081" cy="1371649"/>
      </dsp:txXfrm>
    </dsp:sp>
    <dsp:sp modelId="{E4FE9B55-DF9F-40D2-903F-867C142BA9A8}">
      <dsp:nvSpPr>
        <dsp:cNvPr id="0" name=""/>
        <dsp:cNvSpPr/>
      </dsp:nvSpPr>
      <dsp:spPr>
        <a:xfrm>
          <a:off x="4251" y="4789834"/>
          <a:ext cx="2286081" cy="1371649"/>
        </a:xfrm>
        <a:prstGeom prst="rect">
          <a:avLst/>
        </a:prstGeom>
        <a:noFill/>
        <a:ln w="76200" cap="flat" cmpd="sng" algn="ctr">
          <a:solidFill>
            <a:schemeClr val="accent4">
              <a:lumMod val="7500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solidFill>
                <a:schemeClr val="accent4">
                  <a:lumMod val="50000"/>
                </a:schemeClr>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ESTJ</a:t>
          </a:r>
        </a:p>
      </dsp:txBody>
      <dsp:txXfrm>
        <a:off x="4251" y="4789834"/>
        <a:ext cx="2286081" cy="1371649"/>
      </dsp:txXfrm>
    </dsp:sp>
    <dsp:sp modelId="{2EF84A7D-5955-4CE7-9CEC-BBDD65D091D8}">
      <dsp:nvSpPr>
        <dsp:cNvPr id="0" name=""/>
        <dsp:cNvSpPr/>
      </dsp:nvSpPr>
      <dsp:spPr>
        <a:xfrm>
          <a:off x="2432281" y="4789834"/>
          <a:ext cx="2286081" cy="1371649"/>
        </a:xfrm>
        <a:prstGeom prst="rect">
          <a:avLst/>
        </a:prstGeom>
        <a:noFill/>
        <a:ln w="76200" cap="flat" cmpd="sng" algn="ctr">
          <a:solidFill>
            <a:schemeClr val="tx1">
              <a:lumMod val="60000"/>
              <a:lumOff val="4000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solidFill>
                <a:schemeClr val="tx1">
                  <a:lumMod val="60000"/>
                  <a:lumOff val="40000"/>
                </a:schemeClr>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ESFJ</a:t>
          </a:r>
        </a:p>
      </dsp:txBody>
      <dsp:txXfrm>
        <a:off x="2432281" y="4789834"/>
        <a:ext cx="2286081" cy="1371649"/>
      </dsp:txXfrm>
    </dsp:sp>
    <dsp:sp modelId="{B7C5A39B-C5A5-42D0-B344-D227F83339FD}">
      <dsp:nvSpPr>
        <dsp:cNvPr id="0" name=""/>
        <dsp:cNvSpPr/>
      </dsp:nvSpPr>
      <dsp:spPr>
        <a:xfrm>
          <a:off x="4860310" y="4789834"/>
          <a:ext cx="2286081" cy="1371649"/>
        </a:xfrm>
        <a:prstGeom prst="rect">
          <a:avLst/>
        </a:prstGeom>
        <a:noFill/>
        <a:ln w="76200" cap="flat" cmpd="sng" algn="ctr">
          <a:solidFill>
            <a:schemeClr val="tx1">
              <a:lumMod val="60000"/>
              <a:lumOff val="4000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solidFill>
                <a:schemeClr val="tx1">
                  <a:lumMod val="60000"/>
                  <a:lumOff val="40000"/>
                </a:schemeClr>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ENFJ</a:t>
          </a:r>
        </a:p>
      </dsp:txBody>
      <dsp:txXfrm>
        <a:off x="4860310" y="4789834"/>
        <a:ext cx="2286081" cy="1371649"/>
      </dsp:txXfrm>
    </dsp:sp>
    <dsp:sp modelId="{A570F7DE-C603-419D-8537-FE20ACC80887}">
      <dsp:nvSpPr>
        <dsp:cNvPr id="0" name=""/>
        <dsp:cNvSpPr/>
      </dsp:nvSpPr>
      <dsp:spPr>
        <a:xfrm>
          <a:off x="7288340" y="4789860"/>
          <a:ext cx="2285996" cy="1371597"/>
        </a:xfrm>
        <a:prstGeom prst="rect">
          <a:avLst/>
        </a:prstGeom>
        <a:noFill/>
        <a:ln w="76200" cap="flat" cmpd="sng" algn="ctr">
          <a:solidFill>
            <a:schemeClr val="accent4">
              <a:lumMod val="7500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solidFill>
                <a:schemeClr val="accent4">
                  <a:lumMod val="50000"/>
                </a:schemeClr>
              </a:solidFill>
              <a:effectLst>
                <a:glow rad="63500">
                  <a:schemeClr val="accent3">
                    <a:satMod val="175000"/>
                    <a:alpha val="40000"/>
                  </a:schemeClr>
                </a:glow>
              </a:effectLst>
              <a:latin typeface="Open Sans bold" panose="020B0806030504020204" pitchFamily="34" charset="0"/>
              <a:ea typeface="Open Sans bold" panose="020B0806030504020204" pitchFamily="34" charset="0"/>
              <a:cs typeface="Open Sans bold" panose="020B0806030504020204" pitchFamily="34" charset="0"/>
            </a:rPr>
            <a:t>ENTJ</a:t>
          </a:r>
        </a:p>
      </dsp:txBody>
      <dsp:txXfrm>
        <a:off x="7288340" y="4789860"/>
        <a:ext cx="2285996" cy="137159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1.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39E958-677C-4BFC-A3B3-E5DE37D3CF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Open Sans" panose="020B0606030504020204" pitchFamily="34" charset="0"/>
            </a:endParaRPr>
          </a:p>
        </p:txBody>
      </p:sp>
      <p:sp>
        <p:nvSpPr>
          <p:cNvPr id="3" name="Date Placeholder 2">
            <a:extLst>
              <a:ext uri="{FF2B5EF4-FFF2-40B4-BE49-F238E27FC236}">
                <a16:creationId xmlns:a16="http://schemas.microsoft.com/office/drawing/2014/main" id="{0CC0AB7D-6EB0-4C69-AD17-7538435154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B756F9-325B-4E4C-9169-597D48C17965}" type="datetimeFigureOut">
              <a:rPr lang="en-GB" smtClean="0">
                <a:latin typeface="Open Sans" panose="020B0606030504020204" pitchFamily="34" charset="0"/>
              </a:rPr>
              <a:t>31/03/2026</a:t>
            </a:fld>
            <a:endParaRPr lang="en-GB" dirty="0">
              <a:latin typeface="Open Sans" panose="020B0606030504020204" pitchFamily="34" charset="0"/>
            </a:endParaRPr>
          </a:p>
        </p:txBody>
      </p:sp>
      <p:sp>
        <p:nvSpPr>
          <p:cNvPr id="4" name="Footer Placeholder 3">
            <a:extLst>
              <a:ext uri="{FF2B5EF4-FFF2-40B4-BE49-F238E27FC236}">
                <a16:creationId xmlns:a16="http://schemas.microsoft.com/office/drawing/2014/main" id="{C745C370-D530-4B65-B6B5-6FABDC74C2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Open Sans" panose="020B0606030504020204" pitchFamily="34" charset="0"/>
            </a:endParaRPr>
          </a:p>
        </p:txBody>
      </p:sp>
      <p:sp>
        <p:nvSpPr>
          <p:cNvPr id="5" name="Slide Number Placeholder 4">
            <a:extLst>
              <a:ext uri="{FF2B5EF4-FFF2-40B4-BE49-F238E27FC236}">
                <a16:creationId xmlns:a16="http://schemas.microsoft.com/office/drawing/2014/main" id="{8C2D54B0-8E91-488B-8FF0-0E62DF7BA2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CFFD40-5B18-4378-B915-E6D7800F2D9B}" type="slidenum">
              <a:rPr lang="en-GB" smtClean="0">
                <a:latin typeface="Open Sans" panose="020B0606030504020204" pitchFamily="34" charset="0"/>
              </a:rPr>
              <a:t>‹#›</a:t>
            </a:fld>
            <a:endParaRPr lang="en-GB" dirty="0">
              <a:latin typeface="Open Sans" panose="020B0606030504020204" pitchFamily="34" charset="0"/>
            </a:endParaRPr>
          </a:p>
        </p:txBody>
      </p:sp>
    </p:spTree>
    <p:custDataLst>
      <p:tags r:id="rId2"/>
    </p:custDataLst>
    <p:extLst>
      <p:ext uri="{BB962C8B-B14F-4D97-AF65-F5344CB8AC3E}">
        <p14:creationId xmlns:p14="http://schemas.microsoft.com/office/powerpoint/2010/main" val="3442066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D6CE229B-5BFF-46DD-BA3F-7FB7FD3EB8AA}" type="datetimeFigureOut">
              <a:rPr lang="en-GB" smtClean="0"/>
              <a:pPr/>
              <a:t>31/03/2026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FE894EFA-E324-4620-BA9B-26A0815364E8}" type="slidenum">
              <a:rPr lang="en-GB" smtClean="0"/>
              <a:pPr/>
              <a:t>‹#›</a:t>
            </a:fld>
            <a:endParaRPr lang="en-GB" dirty="0"/>
          </a:p>
        </p:txBody>
      </p:sp>
    </p:spTree>
    <p:extLst>
      <p:ext uri="{BB962C8B-B14F-4D97-AF65-F5344CB8AC3E}">
        <p14:creationId xmlns:p14="http://schemas.microsoft.com/office/powerpoint/2010/main" val="3486837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184150"/>
            <a:ext cx="3619500" cy="2036763"/>
          </a:xfrm>
        </p:spPr>
        <p:txBody>
          <a:bodyPr/>
          <a:lstStyle/>
          <a:p>
            <a:endParaRPr lang="en-US"/>
          </a:p>
        </p:txBody>
      </p:sp>
      <p:sp>
        <p:nvSpPr>
          <p:cNvPr id="3" name="Notes Placeholder 2"/>
          <p:cNvSpPr>
            <a:spLocks noGrp="1"/>
          </p:cNvSpPr>
          <p:nvPr>
            <p:ph type="body" idx="1"/>
          </p:nvPr>
        </p:nvSpPr>
        <p:spPr>
          <a:xfrm>
            <a:off x="142875" y="2390775"/>
            <a:ext cx="6562725" cy="6149975"/>
          </a:xfrm>
          <a:solidFill>
            <a:schemeClr val="bg1"/>
          </a:solidFill>
        </p:spPr>
        <p:txBody>
          <a:bodyPr numCol="2"/>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Objective</a:t>
            </a: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This workshop has been designed to help support practitioners to deliver MBTI group feedback in a virtual setting. </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Overview:</a:t>
            </a:r>
            <a:r>
              <a:rPr kumimoji="0" lang="en-GB"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 Similar to a face-to-face group feedback, we estimate that it will take approximately 3 hours and 30 minutes to deliver. We recommend using the “U</a:t>
            </a:r>
            <a:r>
              <a:rPr lang="en-GB" sz="1000" i="0" dirty="0" err="1">
                <a:solidFill>
                  <a:srgbClr val="00262A"/>
                </a:solidFill>
                <a:ea typeface="Open Sans" panose="020B0606030504020204" pitchFamily="34" charset="0"/>
                <a:cs typeface="Open Sans" panose="020B0606030504020204" pitchFamily="34" charset="0"/>
              </a:rPr>
              <a:t>nderstanding</a:t>
            </a:r>
            <a:r>
              <a:rPr lang="en-GB" sz="1000" i="0" dirty="0">
                <a:solidFill>
                  <a:srgbClr val="00262A"/>
                </a:solidFill>
                <a:ea typeface="Open Sans" panose="020B0606030504020204" pitchFamily="34" charset="0"/>
                <a:cs typeface="Open Sans" panose="020B0606030504020204" pitchFamily="34" charset="0"/>
              </a:rPr>
              <a:t> Your MBTI</a:t>
            </a:r>
            <a:r>
              <a:rPr lang="en-GB" sz="1000" i="0" baseline="30000" dirty="0">
                <a:solidFill>
                  <a:srgbClr val="00262A"/>
                </a:solidFill>
                <a:ea typeface="Open Sans" panose="020B0606030504020204" pitchFamily="34" charset="0"/>
                <a:cs typeface="Open Sans" panose="020B0606030504020204" pitchFamily="34" charset="0"/>
              </a:rPr>
              <a:t>®</a:t>
            </a:r>
            <a:r>
              <a:rPr lang="en-GB" sz="1000" i="0" dirty="0">
                <a:solidFill>
                  <a:srgbClr val="00262A"/>
                </a:solidFill>
                <a:ea typeface="Open Sans" panose="020B0606030504020204" pitchFamily="34" charset="0"/>
                <a:cs typeface="Open Sans" panose="020B0606030504020204" pitchFamily="34" charset="0"/>
              </a:rPr>
              <a:t> Step II™ </a:t>
            </a:r>
            <a:r>
              <a:rPr lang="en-GB" sz="1000" dirty="0">
                <a:solidFill>
                  <a:srgbClr val="00262A"/>
                </a:solidFill>
                <a:ea typeface="Open Sans" panose="020B0606030504020204" pitchFamily="34" charset="0"/>
                <a:cs typeface="Open Sans" panose="020B0606030504020204" pitchFamily="34" charset="0"/>
              </a:rPr>
              <a:t>Results”</a:t>
            </a:r>
            <a:r>
              <a:rPr kumimoji="0" lang="en-GB"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 booklet to accompany this session, which you can digitally share with participants at the start of or prior to the session. If you do not use that resource, be sure to remove mention of it from the slides throughout this deck.</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ts val="18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000" b="1"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Timing (3.5 hours in total)</a:t>
            </a: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914400" rtl="0" eaLnBrk="1" fontAlgn="base" latinLnBrk="0" hangingPunct="1">
              <a:lnSpc>
                <a:spcPts val="18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See the Hidden Detailed Agenda Slide (next) for a closer look at timing. </a:t>
            </a:r>
          </a:p>
          <a:p>
            <a:pPr marL="0" marR="0" lvl="0" indent="0" algn="l" defTabSz="914400" rtl="0" eaLnBrk="1" fontAlgn="base" latinLnBrk="0" hangingPunct="1">
              <a:lnSpc>
                <a:spcPts val="18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ts val="18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CA" sz="1000" b="1"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Facilitation</a:t>
            </a: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914400" rtl="0" eaLnBrk="1" fontAlgn="base" latinLnBrk="0" hangingPunct="1">
              <a:lnSpc>
                <a:spcPts val="18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This workshop is designed for virtual delivery. It uses animated slides and facilitator notes embedded in the slide presentation.</a:t>
            </a: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CA"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Notes indicate which slides animate and what content will be revealed.</a:t>
            </a: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rgbClr val="00262A"/>
              </a:solidFill>
              <a:ea typeface="Open Sans" panose="020B0606030504020204" pitchFamily="34" charset="0"/>
              <a:cs typeface="Open Sans" panose="020B0606030504020204" pitchFamily="34" charset="0"/>
            </a:endParaRPr>
          </a:p>
          <a:p>
            <a:pPr marL="0" marR="0" lvl="0" indent="0" algn="l" defTabSz="914400" rtl="0" eaLnBrk="1" fontAlgn="base" latinLnBrk="0" hangingPunct="1">
              <a:lnSpc>
                <a:spcPts val="18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ts val="18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Materials and Technology</a:t>
            </a: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171450" marR="0" lvl="0" indent="-171450" algn="l" defTabSz="914400" rtl="0" eaLnBrk="1" fontAlgn="base" latinLnBrk="0" hangingPunct="1">
              <a:lnSpc>
                <a:spcPts val="1800"/>
              </a:lnSpc>
              <a:spcBef>
                <a:spcPts val="0"/>
              </a:spcBef>
              <a:spcAft>
                <a:spcPts val="0"/>
              </a:spcAft>
              <a:buClrTx/>
              <a:buSzTx/>
              <a:buFont typeface="Arial" panose="020B0604020202020204" pitchFamily="34" charset="0"/>
              <a:buChar char="•"/>
              <a:tabLst/>
              <a:defRPr/>
            </a:pPr>
            <a:r>
              <a:rPr kumimoji="0" lang="en-CA"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PPT slides with speaker notes are provided on the slides in this section.</a:t>
            </a: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171450" marR="0" lvl="0" indent="-171450" algn="l" defTabSz="914400" rtl="0" eaLnBrk="1" fontAlgn="base" latinLnBrk="0" hangingPunct="1">
              <a:lnSpc>
                <a:spcPts val="1800"/>
              </a:lnSpc>
              <a:spcBef>
                <a:spcPts val="0"/>
              </a:spcBef>
              <a:spcAft>
                <a:spcPts val="0"/>
              </a:spcAft>
              <a:buClrTx/>
              <a:buSzTx/>
              <a:buFont typeface="Arial" panose="020B0604020202020204" pitchFamily="34" charset="0"/>
              <a:buChar char="•"/>
              <a:tabLst/>
              <a:defRPr/>
            </a:pPr>
            <a:r>
              <a:rPr kumimoji="0" lang="en-CA"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Facilitator guide: The PPT has been styled in Notes view and can be printed as a pdf</a:t>
            </a: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171450" lvl="0" indent="-171450" fontAlgn="base">
              <a:lnSpc>
                <a:spcPts val="1800"/>
              </a:lnSpc>
              <a:buFont typeface="Arial" panose="020B0604020202020204" pitchFamily="34" charset="0"/>
              <a:buChar char="•"/>
              <a:defRPr/>
            </a:pPr>
            <a:r>
              <a:rPr lang="en-GB" sz="1000" dirty="0">
                <a:solidFill>
                  <a:srgbClr val="00262A"/>
                </a:solidFill>
                <a:ea typeface="Open Sans" panose="020B0606030504020204" pitchFamily="34" charset="0"/>
                <a:cs typeface="Open Sans" panose="020B0606030504020204" pitchFamily="34" charset="0"/>
              </a:rPr>
              <a:t>Understanding Your MBTI</a:t>
            </a:r>
            <a:r>
              <a:rPr lang="en-GB" sz="1000" baseline="30000" dirty="0">
                <a:solidFill>
                  <a:srgbClr val="00262A"/>
                </a:solidFill>
                <a:ea typeface="Open Sans" panose="020B0606030504020204" pitchFamily="34" charset="0"/>
                <a:cs typeface="Open Sans" panose="020B0606030504020204" pitchFamily="34" charset="0"/>
              </a:rPr>
              <a:t>®</a:t>
            </a:r>
            <a:r>
              <a:rPr lang="en-GB" sz="1000" dirty="0">
                <a:solidFill>
                  <a:srgbClr val="00262A"/>
                </a:solidFill>
                <a:ea typeface="Open Sans" panose="020B0606030504020204" pitchFamily="34" charset="0"/>
                <a:cs typeface="Open Sans" panose="020B0606030504020204" pitchFamily="34" charset="0"/>
              </a:rPr>
              <a:t> Step II™ Results.</a:t>
            </a:r>
            <a:endPar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base" latinLnBrk="0" hangingPunct="1">
              <a:lnSpc>
                <a:spcPts val="1800"/>
              </a:lnSpc>
              <a:spcBef>
                <a:spcPts val="0"/>
              </a:spcBef>
              <a:spcAft>
                <a:spcPts val="0"/>
              </a:spcAft>
              <a:buClrTx/>
              <a:buSzTx/>
              <a:buFont typeface="Arial" panose="020B0604020202020204" pitchFamily="34" charset="0"/>
              <a:buChar char="•"/>
              <a:tabLst/>
              <a:defRPr/>
            </a:pPr>
            <a:r>
              <a:rPr kumimoji="0" lang="en-CA"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Technology for virtual delivery and laptop</a:t>
            </a: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CA"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914400" rtl="0" eaLnBrk="1" fontAlgn="base" latinLnBrk="0" hangingPunct="1">
              <a:lnSpc>
                <a:spcPts val="18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914400" rtl="0" eaLnBrk="1" fontAlgn="base" latinLnBrk="0" hangingPunct="1">
              <a:lnSpc>
                <a:spcPts val="18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Virtual Delivery Tips </a:t>
            </a: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171450" marR="0" lvl="0" indent="-171450" algn="l" defTabSz="914400" rtl="0" eaLnBrk="1" fontAlgn="base" latinLnBrk="0" hangingPunct="1">
              <a:lnSpc>
                <a:spcPts val="18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Mute all participants without disabling their mics at the beginning of a session. Allow participants to unmute to participate as needed.​​</a:t>
            </a:r>
          </a:p>
          <a:p>
            <a:pPr marL="171450" marR="0" lvl="0" indent="-171450" algn="l" defTabSz="914400" rtl="0" eaLnBrk="1" fontAlgn="base" latinLnBrk="0" hangingPunct="1">
              <a:lnSpc>
                <a:spcPts val="18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Use the meeting controls panel to share documents or other items on your screen​.​</a:t>
            </a:r>
          </a:p>
          <a:p>
            <a:pPr marL="171450" marR="0" lvl="0" indent="-171450" algn="l" defTabSz="914400" rtl="0" eaLnBrk="1" fontAlgn="base" latinLnBrk="0" hangingPunct="1">
              <a:lnSpc>
                <a:spcPts val="18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Identify breakout groups ahead of time to make the transitions for activities smoother.</a:t>
            </a:r>
          </a:p>
          <a:p>
            <a:pPr marL="171450" marR="0" lvl="0" indent="-171450" algn="l" defTabSz="914400" rtl="0" eaLnBrk="1" fontAlgn="base" latinLnBrk="0" hangingPunct="1">
              <a:lnSpc>
                <a:spcPts val="18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If you are sharing a video, ensure the sound toggle is switched on.</a:t>
            </a:r>
            <a:r>
              <a:rPr kumimoji="0" lang="en-CA"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GB" sz="10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10003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b="1" dirty="0">
                <a:solidFill>
                  <a:srgbClr val="00262A"/>
                </a:solidFill>
              </a:rPr>
              <a:t>DO:</a:t>
            </a:r>
          </a:p>
          <a:p>
            <a:r>
              <a:rPr lang="en-GB" dirty="0">
                <a:solidFill>
                  <a:srgbClr val="00262A"/>
                </a:solidFill>
              </a:rPr>
              <a:t>Send out Step II Reports.</a:t>
            </a:r>
          </a:p>
        </p:txBody>
      </p:sp>
      <p:sp>
        <p:nvSpPr>
          <p:cNvPr id="4" name="Slide Number Placeholder 3"/>
          <p:cNvSpPr>
            <a:spLocks noGrp="1"/>
          </p:cNvSpPr>
          <p:nvPr>
            <p:ph type="sldNum" sz="quarter" idx="5"/>
          </p:nvPr>
        </p:nvSpPr>
        <p:spPr/>
        <p:txBody>
          <a:bodyPr/>
          <a:lstStyle/>
          <a:p>
            <a:fld id="{FE894EFA-E324-4620-BA9B-26A0815364E8}" type="slidenum">
              <a:rPr lang="en-GB" smtClean="0"/>
              <a:t>10</a:t>
            </a:fld>
            <a:endParaRPr lang="en-GB" dirty="0"/>
          </a:p>
        </p:txBody>
      </p:sp>
    </p:spTree>
    <p:extLst>
      <p:ext uri="{BB962C8B-B14F-4D97-AF65-F5344CB8AC3E}">
        <p14:creationId xmlns:p14="http://schemas.microsoft.com/office/powerpoint/2010/main" val="287307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sz="1200" b="1" i="0" dirty="0">
                <a:solidFill>
                  <a:srgbClr val="00262A"/>
                </a:solidFill>
                <a:effectLst/>
                <a:latin typeface="Open Sans" pitchFamily="2" charset="0"/>
              </a:rPr>
              <a:t>SAY: </a:t>
            </a:r>
          </a:p>
          <a:p>
            <a:pPr marL="0" lvl="0" indent="0">
              <a:buFont typeface="Arial" panose="020B0604020202020204" pitchFamily="34" charset="0"/>
              <a:buNone/>
            </a:pPr>
            <a:r>
              <a:rPr lang="en-GB" sz="1200" b="0" i="0" dirty="0">
                <a:solidFill>
                  <a:srgbClr val="00262A"/>
                </a:solidFill>
                <a:effectLst/>
                <a:latin typeface="Open Sans" pitchFamily="2" charset="0"/>
              </a:rPr>
              <a:t>Just as each Step I preference pair is made up of two opposite preferences, each facet in the Step II framework has two opposite poles. </a:t>
            </a:r>
            <a:r>
              <a:rPr lang="en-AU" sz="1200" dirty="0">
                <a:solidFill>
                  <a:srgbClr val="00262A"/>
                </a:solidFill>
              </a:rPr>
              <a:t>Step II</a:t>
            </a:r>
            <a:r>
              <a:rPr lang="en-AU" sz="1200" baseline="59000" dirty="0">
                <a:solidFill>
                  <a:srgbClr val="00262A"/>
                </a:solidFill>
              </a:rPr>
              <a:t> </a:t>
            </a:r>
            <a:r>
              <a:rPr lang="en-AU" sz="1200" dirty="0">
                <a:solidFill>
                  <a:srgbClr val="00262A"/>
                </a:solidFill>
              </a:rPr>
              <a:t>facets are </a:t>
            </a:r>
            <a:r>
              <a:rPr lang="en-AU" sz="1200" b="0" i="1" dirty="0">
                <a:solidFill>
                  <a:srgbClr val="00262A"/>
                </a:solidFill>
              </a:rPr>
              <a:t>some</a:t>
            </a:r>
            <a:r>
              <a:rPr lang="en-AU" sz="1200" dirty="0">
                <a:solidFill>
                  <a:srgbClr val="00262A"/>
                </a:solidFill>
              </a:rPr>
              <a:t> components of the Step I preference pairs, but they don’t capture every aspect of the four pairs. </a:t>
            </a:r>
            <a:r>
              <a:rPr lang="en-AU" dirty="0">
                <a:solidFill>
                  <a:srgbClr val="00262A"/>
                </a:solidFill>
              </a:rPr>
              <a:t>Patterns of facets within a preference pair may reflect ways in which less preferred aspects of personality are expressed.</a:t>
            </a:r>
            <a:r>
              <a:rPr lang="en-AU" sz="1200" dirty="0">
                <a:solidFill>
                  <a:srgbClr val="00262A"/>
                </a:solidFill>
              </a:rPr>
              <a:t> </a:t>
            </a:r>
            <a:r>
              <a:rPr lang="en-US" sz="1200" dirty="0">
                <a:solidFill>
                  <a:srgbClr val="00262A"/>
                </a:solidFill>
              </a:rPr>
              <a:t>Facet results do not have to match the underlying Step I preference—we’ll look at this in a moment when we explore Step II scoring.</a:t>
            </a:r>
          </a:p>
        </p:txBody>
      </p:sp>
      <p:sp>
        <p:nvSpPr>
          <p:cNvPr id="4" name="Slide Number Placeholder 3"/>
          <p:cNvSpPr>
            <a:spLocks noGrp="1"/>
          </p:cNvSpPr>
          <p:nvPr>
            <p:ph type="sldNum" sz="quarter" idx="5"/>
          </p:nvPr>
        </p:nvSpPr>
        <p:spPr/>
        <p:txBody>
          <a:bodyPr/>
          <a:lstStyle/>
          <a:p>
            <a:fld id="{FE894EFA-E324-4620-BA9B-26A0815364E8}" type="slidenum">
              <a:rPr lang="en-GB" smtClean="0"/>
              <a:pPr/>
              <a:t>11</a:t>
            </a:fld>
            <a:endParaRPr lang="en-GB" dirty="0"/>
          </a:p>
        </p:txBody>
      </p:sp>
    </p:spTree>
    <p:extLst>
      <p:ext uri="{BB962C8B-B14F-4D97-AF65-F5344CB8AC3E}">
        <p14:creationId xmlns:p14="http://schemas.microsoft.com/office/powerpoint/2010/main" val="3262786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lvl="0" fontAlgn="base"/>
            <a:r>
              <a:rPr lang="en-GB" b="1" dirty="0">
                <a:solidFill>
                  <a:srgbClr val="00262A"/>
                </a:solidFill>
                <a:effectLst/>
                <a:ea typeface="Open Sans" panose="020B0606030504020204" pitchFamily="34" charset="0"/>
                <a:cs typeface="Open Sans" panose="020B0606030504020204" pitchFamily="34" charset="0"/>
              </a:rPr>
              <a:t>SAY: </a:t>
            </a:r>
          </a:p>
          <a:p>
            <a:pPr lvl="0" fontAlgn="base"/>
            <a:r>
              <a:rPr lang="en-GB" b="0" dirty="0">
                <a:solidFill>
                  <a:srgbClr val="00262A"/>
                </a:solidFill>
                <a:effectLst/>
                <a:ea typeface="Open Sans" panose="020B0606030504020204" pitchFamily="34" charset="0"/>
                <a:cs typeface="Open Sans" panose="020B0606030504020204" pitchFamily="34" charset="0"/>
              </a:rPr>
              <a:t>P</a:t>
            </a:r>
            <a:r>
              <a:rPr lang="en-GB" dirty="0">
                <a:solidFill>
                  <a:srgbClr val="00262A"/>
                </a:solidFill>
                <a:effectLst/>
                <a:ea typeface="Open Sans" panose="020B0606030504020204" pitchFamily="34" charset="0"/>
                <a:cs typeface="Open Sans" panose="020B0606030504020204" pitchFamily="34" charset="0"/>
              </a:rPr>
              <a:t>eople don’t tend to have </a:t>
            </a:r>
            <a:r>
              <a:rPr lang="en-GB" i="1" dirty="0">
                <a:solidFill>
                  <a:srgbClr val="00262A"/>
                </a:solidFill>
                <a:effectLst/>
                <a:ea typeface="Open Sans" panose="020B0606030504020204" pitchFamily="34" charset="0"/>
                <a:cs typeface="Open Sans" panose="020B0606030504020204" pitchFamily="34" charset="0"/>
              </a:rPr>
              <a:t>all </a:t>
            </a:r>
            <a:r>
              <a:rPr lang="en-GB" dirty="0">
                <a:solidFill>
                  <a:srgbClr val="00262A"/>
                </a:solidFill>
                <a:effectLst/>
                <a:ea typeface="Open Sans" panose="020B0606030504020204" pitchFamily="34" charset="0"/>
                <a:cs typeface="Open Sans" panose="020B0606030504020204" pitchFamily="34" charset="0"/>
              </a:rPr>
              <a:t>the characteristics associated with their Step I preferences or their best-fit MBTI type. In other words, we are more interesting than our four preferences. Some people might be unclear or unsure of their Step I preferences. Their Step II facet results can help explain or clarify their underlying preferences. </a:t>
            </a:r>
          </a:p>
          <a:p>
            <a:pPr lvl="1" fontAlgn="base"/>
            <a:endParaRPr lang="en-GB" dirty="0">
              <a:solidFill>
                <a:srgbClr val="00262A"/>
              </a:solidFill>
              <a:effectLst/>
              <a:ea typeface="Open Sans" panose="020B0606030504020204" pitchFamily="34" charset="0"/>
              <a:cs typeface="Open Sans" panose="020B0606030504020204" pitchFamily="34" charset="0"/>
            </a:endParaRPr>
          </a:p>
          <a:p>
            <a:pPr lvl="0" fontAlgn="base"/>
            <a:r>
              <a:rPr lang="en-GB" dirty="0">
                <a:solidFill>
                  <a:srgbClr val="00262A"/>
                </a:solidFill>
                <a:effectLst/>
                <a:ea typeface="Open Sans" panose="020B0606030504020204" pitchFamily="34" charset="0"/>
                <a:cs typeface="Open Sans" panose="020B0606030504020204" pitchFamily="34" charset="0"/>
              </a:rPr>
              <a:t>It’s also helpful to remember that the Step I assessment doesn’t report differences within each type. </a:t>
            </a:r>
          </a:p>
          <a:p>
            <a:pPr marL="628650" lvl="1" indent="-171450" fontAlgn="base">
              <a:buFont typeface="Arial" panose="020B0604020202020204" pitchFamily="34" charset="0"/>
              <a:buChar char="•"/>
            </a:pPr>
            <a:r>
              <a:rPr lang="en-GB" dirty="0">
                <a:solidFill>
                  <a:srgbClr val="00262A"/>
                </a:solidFill>
                <a:effectLst/>
                <a:ea typeface="Open Sans" panose="020B0606030504020204" pitchFamily="34" charset="0"/>
                <a:cs typeface="Open Sans" panose="020B0606030504020204" pitchFamily="34" charset="0"/>
              </a:rPr>
              <a:t>If you prefer Extraversion, for example, that doesn’t mean you are exactly like others who also prefer Extraversion. </a:t>
            </a:r>
          </a:p>
          <a:p>
            <a:pPr marL="628650" lvl="1" indent="-171450" fontAlgn="base">
              <a:buFont typeface="Arial" panose="020B0604020202020204" pitchFamily="34" charset="0"/>
              <a:buChar char="•"/>
            </a:pPr>
            <a:r>
              <a:rPr lang="en-GB" dirty="0">
                <a:solidFill>
                  <a:srgbClr val="00262A"/>
                </a:solidFill>
                <a:effectLst/>
                <a:ea typeface="Open Sans" panose="020B0606030504020204" pitchFamily="34" charset="0"/>
                <a:cs typeface="Open Sans" panose="020B0606030504020204" pitchFamily="34" charset="0"/>
              </a:rPr>
              <a:t>If you have ESTP preferences, you’re not identical to all other people who have ESTP preferences. The Step II framework can help respondents explore these differences. </a:t>
            </a:r>
            <a:br>
              <a:rPr lang="en-GB" dirty="0">
                <a:solidFill>
                  <a:srgbClr val="00262A"/>
                </a:solidFill>
                <a:effectLst/>
                <a:ea typeface="Open Sans" panose="020B0606030504020204" pitchFamily="34" charset="0"/>
                <a:cs typeface="Open Sans" panose="020B0606030504020204" pitchFamily="34" charset="0"/>
              </a:rPr>
            </a:br>
            <a:endParaRPr lang="en-GB" dirty="0">
              <a:solidFill>
                <a:srgbClr val="00262A"/>
              </a:solidFill>
              <a:effectLst/>
              <a:ea typeface="Open Sans" panose="020B0606030504020204" pitchFamily="34" charset="0"/>
              <a:cs typeface="Open Sans" panose="020B0606030504020204" pitchFamily="34" charset="0"/>
            </a:endParaRPr>
          </a:p>
          <a:p>
            <a:pPr lvl="0" fontAlgn="base"/>
            <a:r>
              <a:rPr lang="en-GB" dirty="0">
                <a:solidFill>
                  <a:srgbClr val="00262A"/>
                </a:solidFill>
                <a:effectLst/>
                <a:ea typeface="Open Sans" panose="020B0606030504020204" pitchFamily="34" charset="0"/>
                <a:cs typeface="Open Sans" panose="020B0606030504020204" pitchFamily="34" charset="0"/>
              </a:rPr>
              <a:t>When people explore their Step II results, they often say it affirms how they experience their personality type.</a:t>
            </a:r>
          </a:p>
        </p:txBody>
      </p:sp>
      <p:sp>
        <p:nvSpPr>
          <p:cNvPr id="4" name="Slide Number Placeholder 3"/>
          <p:cNvSpPr>
            <a:spLocks noGrp="1"/>
          </p:cNvSpPr>
          <p:nvPr>
            <p:ph type="sldNum" sz="quarter" idx="5"/>
          </p:nvPr>
        </p:nvSpPr>
        <p:spPr/>
        <p:txBody>
          <a:bodyPr/>
          <a:lstStyle/>
          <a:p>
            <a:fld id="{FE894EFA-E324-4620-BA9B-26A0815364E8}" type="slidenum">
              <a:rPr lang="en-GB" smtClean="0"/>
              <a:pPr/>
              <a:t>12</a:t>
            </a:fld>
            <a:endParaRPr lang="en-GB" dirty="0"/>
          </a:p>
        </p:txBody>
      </p:sp>
    </p:spTree>
    <p:extLst>
      <p:ext uri="{BB962C8B-B14F-4D97-AF65-F5344CB8AC3E}">
        <p14:creationId xmlns:p14="http://schemas.microsoft.com/office/powerpoint/2010/main" val="4012342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b="1" dirty="0">
                <a:solidFill>
                  <a:srgbClr val="00262A"/>
                </a:solidFill>
                <a:ea typeface="Open Sans" panose="020B0606030504020204" pitchFamily="34" charset="0"/>
                <a:cs typeface="Open Sans" panose="020B0606030504020204" pitchFamily="34" charset="0"/>
              </a:rPr>
              <a:t>Say:</a:t>
            </a:r>
            <a:endParaRPr lang="en-GB" b="0" dirty="0">
              <a:solidFill>
                <a:srgbClr val="00262A"/>
              </a:solidFill>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b="0" dirty="0">
                <a:solidFill>
                  <a:srgbClr val="00262A"/>
                </a:solidFill>
                <a:ea typeface="Open Sans" panose="020B0606030504020204" pitchFamily="34" charset="0"/>
                <a:cs typeface="Open Sans" panose="020B0606030504020204" pitchFamily="34" charset="0"/>
              </a:rPr>
              <a:t>Step I (Off the rack): </a:t>
            </a:r>
            <a:r>
              <a:rPr lang="en-GB" dirty="0">
                <a:solidFill>
                  <a:srgbClr val="00262A"/>
                </a:solidFill>
                <a:ea typeface="Open Sans" panose="020B0606030504020204" pitchFamily="34" charset="0"/>
                <a:cs typeface="Open Sans" panose="020B0606030504020204" pitchFamily="34" charset="0"/>
              </a:rPr>
              <a:t>Your Step I profile is like a jacket bought off the rack at a department store. It generally fits and is fine for everyday wear, but it may not fit you perfectly.</a:t>
            </a:r>
          </a:p>
          <a:p>
            <a:endParaRPr lang="en-GB" dirty="0">
              <a:solidFill>
                <a:srgbClr val="00262A"/>
              </a:solidFill>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b="0" dirty="0">
                <a:solidFill>
                  <a:srgbClr val="00262A"/>
                </a:solidFill>
                <a:ea typeface="Open Sans" panose="020B0606030504020204" pitchFamily="34" charset="0"/>
                <a:cs typeface="Open Sans" panose="020B0606030504020204" pitchFamily="34" charset="0"/>
              </a:rPr>
              <a:t>Step II (Tailored to fit): </a:t>
            </a:r>
            <a:r>
              <a:rPr lang="en-GB" dirty="0">
                <a:solidFill>
                  <a:srgbClr val="00262A"/>
                </a:solidFill>
                <a:ea typeface="Open Sans" panose="020B0606030504020204" pitchFamily="34" charset="0"/>
                <a:cs typeface="Open Sans" panose="020B0606030504020204" pitchFamily="34" charset="0"/>
              </a:rPr>
              <a:t>Your Step II profile is like a jacket that has been tailored specifically to fit you. In general, your Step II profile provides a more accurate description of how you express your type. </a:t>
            </a:r>
          </a:p>
          <a:p>
            <a:endParaRPr lang="en-GB" dirty="0">
              <a:solidFill>
                <a:srgbClr val="00262A"/>
              </a:solidFill>
              <a:ea typeface="Open Sans" panose="020B0606030504020204" pitchFamily="34" charset="0"/>
              <a:cs typeface="Open Sans" panose="020B0606030504020204" pitchFamily="34" charset="0"/>
            </a:endParaRPr>
          </a:p>
          <a:p>
            <a:pPr algn="l" fontAlgn="base" latinLnBrk="0"/>
            <a:r>
              <a:rPr lang="en-GB" b="0" i="0" dirty="0">
                <a:solidFill>
                  <a:srgbClr val="00262A"/>
                </a:solidFill>
                <a:effectLst/>
                <a:ea typeface="Open Sans" panose="020B0606030504020204" pitchFamily="34" charset="0"/>
                <a:cs typeface="Open Sans" panose="020B0606030504020204" pitchFamily="34" charset="0"/>
              </a:rPr>
              <a:t>It’s important to note that you need to choose a jacket from the available range (one of the 16 Myers-Briggs types identified in the Step I framework) before you can make alterations (Step II facets). You can’t adapt a jacket if you don’t have one! </a:t>
            </a:r>
          </a:p>
          <a:p>
            <a:pPr algn="l" fontAlgn="base" latinLnBrk="0"/>
            <a:endParaRPr lang="en-GB" b="0" i="0" dirty="0">
              <a:solidFill>
                <a:srgbClr val="00262A"/>
              </a:solidFill>
              <a:effectLst/>
              <a:ea typeface="Open Sans" panose="020B0606030504020204" pitchFamily="34" charset="0"/>
              <a:cs typeface="Open Sans" panose="020B0606030504020204" pitchFamily="34" charset="0"/>
            </a:endParaRPr>
          </a:p>
          <a:p>
            <a:pPr algn="l" fontAlgn="base" latinLnBrk="0"/>
            <a:r>
              <a:rPr lang="en-GB" b="0" i="0" dirty="0">
                <a:solidFill>
                  <a:srgbClr val="00262A"/>
                </a:solidFill>
                <a:effectLst/>
                <a:ea typeface="Open Sans" panose="020B0606030504020204" pitchFamily="34" charset="0"/>
                <a:cs typeface="Open Sans" panose="020B0606030504020204" pitchFamily="34" charset="0"/>
              </a:rPr>
              <a:t>In the MBTI framework, this means that respondents need to receive feedback on their Step I results before they can start to explore their Step II facets.</a:t>
            </a:r>
          </a:p>
          <a:p>
            <a:endParaRPr lang="en-GB" dirty="0">
              <a:solidFill>
                <a:srgbClr val="00262A"/>
              </a:solidFill>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FE894EFA-E324-4620-BA9B-26A0815364E8}" type="slidenum">
              <a:rPr lang="en-GB" smtClean="0"/>
              <a:pPr/>
              <a:t>13</a:t>
            </a:fld>
            <a:endParaRPr lang="en-GB" dirty="0"/>
          </a:p>
        </p:txBody>
      </p:sp>
    </p:spTree>
    <p:extLst>
      <p:ext uri="{BB962C8B-B14F-4D97-AF65-F5344CB8AC3E}">
        <p14:creationId xmlns:p14="http://schemas.microsoft.com/office/powerpoint/2010/main" val="2637503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None/>
            </a:pPr>
            <a:r>
              <a:rPr lang="en-US" b="1" dirty="0">
                <a:solidFill>
                  <a:srgbClr val="00262A"/>
                </a:solidFill>
              </a:rPr>
              <a:t>In-Preference result:</a:t>
            </a:r>
          </a:p>
          <a:p>
            <a:r>
              <a:rPr lang="en-US" dirty="0">
                <a:solidFill>
                  <a:srgbClr val="00262A"/>
                </a:solidFill>
              </a:rPr>
              <a:t>A facet score of 2 to 5 on the same side as your Step I™ preference.</a:t>
            </a:r>
          </a:p>
          <a:p>
            <a:endParaRPr lang="en-US" dirty="0">
              <a:solidFill>
                <a:srgbClr val="00262A"/>
              </a:solidFill>
            </a:endParaRPr>
          </a:p>
          <a:p>
            <a:pPr marL="171450" indent="-171450">
              <a:buFont typeface="Arial" panose="020B0604020202020204" pitchFamily="34" charset="0"/>
              <a:buChar char="•"/>
            </a:pPr>
            <a:r>
              <a:rPr lang="en-US" dirty="0">
                <a:solidFill>
                  <a:srgbClr val="00262A"/>
                </a:solidFill>
              </a:rPr>
              <a:t>A Step II™ result in keeping with the underlying Step I preference</a:t>
            </a:r>
          </a:p>
          <a:p>
            <a:pPr marL="171450" indent="-171450">
              <a:buFont typeface="Arial" panose="020B0604020202020204" pitchFamily="34" charset="0"/>
              <a:buChar char="•"/>
            </a:pPr>
            <a:r>
              <a:rPr lang="en-US" dirty="0">
                <a:solidFill>
                  <a:srgbClr val="00262A"/>
                </a:solidFill>
              </a:rPr>
              <a:t>Does </a:t>
            </a:r>
            <a:r>
              <a:rPr lang="en-US" b="1" dirty="0">
                <a:solidFill>
                  <a:srgbClr val="00262A"/>
                </a:solidFill>
              </a:rPr>
              <a:t>not</a:t>
            </a:r>
            <a:r>
              <a:rPr lang="en-US" dirty="0">
                <a:solidFill>
                  <a:srgbClr val="00262A"/>
                </a:solidFill>
              </a:rPr>
              <a:t> indicate that you never use the opposite pole</a:t>
            </a:r>
          </a:p>
          <a:p>
            <a:pPr marL="0" indent="0">
              <a:spcBef>
                <a:spcPts val="2215"/>
              </a:spcBef>
              <a:buNone/>
            </a:pPr>
            <a:r>
              <a:rPr lang="en-GB" dirty="0">
                <a:solidFill>
                  <a:srgbClr val="00262A"/>
                </a:solidFill>
              </a:rPr>
              <a:t>In-Preference results typically occur more often than Midzone or Out-of-Preference results</a:t>
            </a:r>
            <a:r>
              <a:rPr lang="en-US" dirty="0">
                <a:solidFill>
                  <a:srgbClr val="00262A"/>
                </a:solidFill>
              </a:rPr>
              <a:t>. It’s still important to see if you agree with the In-Preference facet description.</a:t>
            </a:r>
          </a:p>
        </p:txBody>
      </p:sp>
      <p:sp>
        <p:nvSpPr>
          <p:cNvPr id="4" name="Slide Number Placeholder 3"/>
          <p:cNvSpPr>
            <a:spLocks noGrp="1"/>
          </p:cNvSpPr>
          <p:nvPr>
            <p:ph type="sldNum" sz="quarter" idx="5"/>
          </p:nvPr>
        </p:nvSpPr>
        <p:spPr/>
        <p:txBody>
          <a:bodyPr/>
          <a:lstStyle/>
          <a:p>
            <a:fld id="{FE894EFA-E324-4620-BA9B-26A0815364E8}" type="slidenum">
              <a:rPr lang="en-GB" smtClean="0"/>
              <a:pPr/>
              <a:t>14</a:t>
            </a:fld>
            <a:endParaRPr lang="en-GB" dirty="0"/>
          </a:p>
        </p:txBody>
      </p:sp>
    </p:spTree>
    <p:extLst>
      <p:ext uri="{BB962C8B-B14F-4D97-AF65-F5344CB8AC3E}">
        <p14:creationId xmlns:p14="http://schemas.microsoft.com/office/powerpoint/2010/main" val="1596065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spcBef>
                <a:spcPts val="2215"/>
              </a:spcBef>
              <a:buNone/>
            </a:pPr>
            <a:r>
              <a:rPr lang="en-US" b="1" dirty="0">
                <a:solidFill>
                  <a:srgbClr val="00262A"/>
                </a:solidFill>
              </a:rPr>
              <a:t>Out-of-Preference result: </a:t>
            </a:r>
          </a:p>
          <a:p>
            <a:pPr marL="0" indent="0">
              <a:buNone/>
            </a:pPr>
            <a:r>
              <a:rPr lang="en-US" dirty="0">
                <a:solidFill>
                  <a:srgbClr val="00262A"/>
                </a:solidFill>
              </a:rPr>
              <a:t>A facet score of 2 to 5 </a:t>
            </a:r>
            <a:r>
              <a:rPr lang="en-GB" dirty="0">
                <a:solidFill>
                  <a:srgbClr val="00262A"/>
                </a:solidFill>
              </a:rPr>
              <a:t>on the side opposite the underlying preference</a:t>
            </a:r>
          </a:p>
          <a:p>
            <a:pPr marL="0" indent="0">
              <a:buNone/>
            </a:pPr>
            <a:endParaRPr lang="en-GB" dirty="0">
              <a:solidFill>
                <a:srgbClr val="00262A"/>
              </a:solidFill>
            </a:endParaRPr>
          </a:p>
          <a:p>
            <a:pPr marL="171450" indent="-171450">
              <a:buFont typeface="Arial" panose="020B0604020202020204" pitchFamily="34" charset="0"/>
              <a:buChar char="•"/>
            </a:pPr>
            <a:r>
              <a:rPr lang="en-US" dirty="0">
                <a:solidFill>
                  <a:srgbClr val="00262A"/>
                </a:solidFill>
              </a:rPr>
              <a:t>May demonstrate how you appear to be different from others who share your four-letter type</a:t>
            </a:r>
          </a:p>
          <a:p>
            <a:pPr marL="171450" indent="-171450">
              <a:buFont typeface="Arial" panose="020B0604020202020204" pitchFamily="34" charset="0"/>
              <a:buChar char="•"/>
            </a:pPr>
            <a:r>
              <a:rPr lang="en-GB" dirty="0">
                <a:solidFill>
                  <a:srgbClr val="00262A"/>
                </a:solidFill>
              </a:rPr>
              <a:t>Less common than In-Preference and Midzone results</a:t>
            </a:r>
          </a:p>
          <a:p>
            <a:pPr marL="171450" indent="-171450">
              <a:buFont typeface="Arial" panose="020B0604020202020204" pitchFamily="34" charset="0"/>
              <a:buChar char="•"/>
            </a:pPr>
            <a:r>
              <a:rPr lang="en-GB" dirty="0">
                <a:solidFill>
                  <a:srgbClr val="00262A"/>
                </a:solidFill>
              </a:rPr>
              <a:t>Likely to be long-standing adaptations to your environment and life experiences</a:t>
            </a:r>
          </a:p>
          <a:p>
            <a:pPr marL="171450" indent="-171450">
              <a:buFont typeface="Arial" panose="020B0604020202020204" pitchFamily="34" charset="0"/>
              <a:buChar char="•"/>
            </a:pPr>
            <a:r>
              <a:rPr lang="en-GB" dirty="0">
                <a:solidFill>
                  <a:srgbClr val="00262A"/>
                </a:solidFill>
              </a:rPr>
              <a:t>Can often be verified and “explained” by you</a:t>
            </a:r>
          </a:p>
        </p:txBody>
      </p:sp>
      <p:sp>
        <p:nvSpPr>
          <p:cNvPr id="4" name="Slide Number Placeholder 3"/>
          <p:cNvSpPr>
            <a:spLocks noGrp="1"/>
          </p:cNvSpPr>
          <p:nvPr>
            <p:ph type="sldNum" sz="quarter" idx="5"/>
          </p:nvPr>
        </p:nvSpPr>
        <p:spPr/>
        <p:txBody>
          <a:bodyPr/>
          <a:lstStyle/>
          <a:p>
            <a:fld id="{FE894EFA-E324-4620-BA9B-26A0815364E8}" type="slidenum">
              <a:rPr lang="en-GB" smtClean="0"/>
              <a:pPr/>
              <a:t>15</a:t>
            </a:fld>
            <a:endParaRPr lang="en-GB" dirty="0"/>
          </a:p>
        </p:txBody>
      </p:sp>
    </p:spTree>
    <p:extLst>
      <p:ext uri="{BB962C8B-B14F-4D97-AF65-F5344CB8AC3E}">
        <p14:creationId xmlns:p14="http://schemas.microsoft.com/office/powerpoint/2010/main" val="2613873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r>
              <a:rPr lang="en-US" dirty="0"/>
              <a:t>0</a:t>
            </a:r>
          </a:p>
        </p:txBody>
      </p:sp>
      <p:sp>
        <p:nvSpPr>
          <p:cNvPr id="3" name="Notes Placeholder 2"/>
          <p:cNvSpPr>
            <a:spLocks noGrp="1"/>
          </p:cNvSpPr>
          <p:nvPr>
            <p:ph type="body" idx="1"/>
          </p:nvPr>
        </p:nvSpPr>
        <p:spPr/>
        <p:txBody>
          <a:bodyPr/>
          <a:lstStyle/>
          <a:p>
            <a:pPr marL="0" indent="0">
              <a:buNone/>
            </a:pPr>
            <a:r>
              <a:rPr lang="en-US" b="1" dirty="0">
                <a:solidFill>
                  <a:srgbClr val="00262A"/>
                </a:solidFill>
              </a:rPr>
              <a:t>Midzone result: </a:t>
            </a:r>
          </a:p>
          <a:p>
            <a:r>
              <a:rPr lang="en-US" dirty="0">
                <a:solidFill>
                  <a:srgbClr val="00262A"/>
                </a:solidFill>
                <a:ea typeface="Open Sans" panose="020B0606030504020204" pitchFamily="34" charset="0"/>
                <a:cs typeface="Open Sans" panose="020B0606030504020204" pitchFamily="34" charset="0"/>
              </a:rPr>
              <a:t>A facet score of 0 or 1 on either side.</a:t>
            </a:r>
          </a:p>
          <a:p>
            <a:endParaRPr lang="en-US" dirty="0">
              <a:solidFill>
                <a:srgbClr val="00262A"/>
              </a:solidFill>
              <a:ea typeface="Open Sans" panose="020B0606030504020204" pitchFamily="34" charset="0"/>
              <a:cs typeface="Open Sans" panose="020B0606030504020204" pitchFamily="34" charset="0"/>
            </a:endParaRPr>
          </a:p>
          <a:p>
            <a:pPr marL="0" lvl="1" fontAlgn="base">
              <a:spcAft>
                <a:spcPct val="0"/>
              </a:spcAft>
              <a:buClr>
                <a:schemeClr val="accent2"/>
              </a:buClr>
            </a:pPr>
            <a:r>
              <a:rPr lang="en-US" dirty="0">
                <a:solidFill>
                  <a:srgbClr val="00262A"/>
                </a:solidFill>
                <a:ea typeface="Open Sans" panose="020B0606030504020204" pitchFamily="34" charset="0"/>
                <a:cs typeface="Open Sans" panose="020B0606030504020204" pitchFamily="34" charset="0"/>
              </a:rPr>
              <a:t>Possible reasons for a Midzone result include:</a:t>
            </a:r>
          </a:p>
          <a:p>
            <a:pPr marL="171450" lvl="1" indent="-171450" fontAlgn="base">
              <a:spcAft>
                <a:spcPct val="0"/>
              </a:spcAft>
              <a:buClr>
                <a:srgbClr val="00262A"/>
              </a:buClr>
              <a:buSzPct val="160000"/>
              <a:buFont typeface="Arial" panose="020B0604020202020204" pitchFamily="34" charset="0"/>
              <a:buChar char="•"/>
            </a:pPr>
            <a:r>
              <a:rPr lang="en-US" dirty="0">
                <a:solidFill>
                  <a:srgbClr val="00262A"/>
                </a:solidFill>
                <a:ea typeface="Open Sans" panose="020B0606030504020204" pitchFamily="34" charset="0"/>
                <a:cs typeface="Open Sans" panose="020B0606030504020204" pitchFamily="34" charset="0"/>
              </a:rPr>
              <a:t>Habitual use of both poles</a:t>
            </a:r>
          </a:p>
          <a:p>
            <a:pPr marL="171450" lvl="1" indent="-171450" fontAlgn="base">
              <a:spcAft>
                <a:spcPct val="0"/>
              </a:spcAft>
              <a:buClr>
                <a:srgbClr val="00262A"/>
              </a:buClr>
              <a:buSzPct val="160000"/>
              <a:buFont typeface="Arial" panose="020B0604020202020204" pitchFamily="34" charset="0"/>
              <a:buChar char="•"/>
            </a:pPr>
            <a:r>
              <a:rPr lang="en-US" dirty="0">
                <a:solidFill>
                  <a:srgbClr val="00262A"/>
                </a:solidFill>
                <a:ea typeface="Open Sans" panose="020B0606030504020204" pitchFamily="34" charset="0"/>
                <a:cs typeface="Open Sans" panose="020B0606030504020204" pitchFamily="34" charset="0"/>
              </a:rPr>
              <a:t>Ambivalence about which pole to use</a:t>
            </a:r>
          </a:p>
          <a:p>
            <a:pPr marL="171450" lvl="1" indent="-171450" fontAlgn="base">
              <a:spcAft>
                <a:spcPct val="0"/>
              </a:spcAft>
              <a:buClr>
                <a:srgbClr val="00262A"/>
              </a:buClr>
              <a:buSzPct val="160000"/>
              <a:buFont typeface="Arial" panose="020B0604020202020204" pitchFamily="34" charset="0"/>
              <a:buChar char="•"/>
            </a:pPr>
            <a:r>
              <a:rPr lang="en-US" dirty="0">
                <a:solidFill>
                  <a:srgbClr val="00262A"/>
                </a:solidFill>
                <a:ea typeface="Open Sans" panose="020B0606030504020204" pitchFamily="34" charset="0"/>
                <a:cs typeface="Open Sans" panose="020B0606030504020204" pitchFamily="34" charset="0"/>
              </a:rPr>
              <a:t>Situational use of each facet pole</a:t>
            </a:r>
          </a:p>
          <a:p>
            <a:pPr marL="171450" lvl="1" indent="-171450" fontAlgn="base">
              <a:spcAft>
                <a:spcPct val="0"/>
              </a:spcAft>
              <a:buClr>
                <a:srgbClr val="00262A"/>
              </a:buClr>
              <a:buSzPct val="160000"/>
              <a:buFont typeface="Arial" panose="020B0604020202020204" pitchFamily="34" charset="0"/>
              <a:buChar char="•"/>
            </a:pPr>
            <a:endParaRPr lang="en-US" dirty="0">
              <a:solidFill>
                <a:srgbClr val="00262A"/>
              </a:solidFill>
            </a:endParaRPr>
          </a:p>
        </p:txBody>
      </p:sp>
      <p:sp>
        <p:nvSpPr>
          <p:cNvPr id="4" name="Slide Number Placeholder 3"/>
          <p:cNvSpPr>
            <a:spLocks noGrp="1"/>
          </p:cNvSpPr>
          <p:nvPr>
            <p:ph type="sldNum" sz="quarter" idx="5"/>
          </p:nvPr>
        </p:nvSpPr>
        <p:spPr/>
        <p:txBody>
          <a:bodyPr/>
          <a:lstStyle/>
          <a:p>
            <a:fld id="{FE894EFA-E324-4620-BA9B-26A0815364E8}" type="slidenum">
              <a:rPr lang="en-GB" smtClean="0"/>
              <a:pPr/>
              <a:t>16</a:t>
            </a:fld>
            <a:endParaRPr lang="en-GB" dirty="0"/>
          </a:p>
        </p:txBody>
      </p:sp>
    </p:spTree>
    <p:extLst>
      <p:ext uri="{BB962C8B-B14F-4D97-AF65-F5344CB8AC3E}">
        <p14:creationId xmlns:p14="http://schemas.microsoft.com/office/powerpoint/2010/main" val="1367957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txBody>
          <a:bodyPr/>
          <a:lstStyle/>
          <a:p>
            <a:endParaRPr lang="en-US"/>
          </a:p>
        </p:txBody>
      </p:sp>
      <p:sp>
        <p:nvSpPr>
          <p:cNvPr id="3" name="Notes Placeholder 2"/>
          <p:cNvSpPr>
            <a:spLocks noGrp="1"/>
          </p:cNvSpPr>
          <p:nvPr>
            <p:ph type="body" idx="1"/>
          </p:nvPr>
        </p:nvSpPr>
        <p:spPr>
          <a:xfrm>
            <a:off x="685800" y="4676776"/>
            <a:ext cx="5486400" cy="3600450"/>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i="1" dirty="0">
                <a:solidFill>
                  <a:srgbClr val="00262A"/>
                </a:solidFill>
              </a:rPr>
              <a:t>(Optional, if using Feedback Card Set resource)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dirty="0">
              <a:solidFill>
                <a:srgbClr val="00262A"/>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solidFill>
                  <a:srgbClr val="00262A"/>
                </a:solidFill>
              </a:rPr>
              <a:t>Say:</a:t>
            </a:r>
            <a:r>
              <a:rPr lang="en-GB" dirty="0">
                <a:solidFill>
                  <a:srgbClr val="00262A"/>
                </a:solidFil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solidFill>
                  <a:srgbClr val="00262A"/>
                </a:solidFill>
              </a:rPr>
              <a:t>You have this feedback card in your Step II set. All the illustrations you’ll see in this section are on the cards.</a:t>
            </a:r>
          </a:p>
          <a:p>
            <a:endParaRPr lang="en-GB" dirty="0"/>
          </a:p>
        </p:txBody>
      </p:sp>
      <p:sp>
        <p:nvSpPr>
          <p:cNvPr id="4" name="Slide Number Placeholder 3"/>
          <p:cNvSpPr>
            <a:spLocks noGrp="1"/>
          </p:cNvSpPr>
          <p:nvPr>
            <p:ph type="sldNum" sz="quarter" idx="5"/>
          </p:nvPr>
        </p:nvSpPr>
        <p:spPr/>
        <p:txBody>
          <a:bodyPr/>
          <a:lstStyle/>
          <a:p>
            <a:pPr>
              <a:defRPr/>
            </a:pPr>
            <a:fld id="{C71BCCD2-9A2F-4195-A4D6-8F033259D5FF}" type="slidenum">
              <a:rPr lang="en-GB" smtClean="0"/>
              <a:pPr>
                <a:defRPr/>
              </a:pPr>
              <a:t>17</a:t>
            </a:fld>
            <a:endParaRPr lang="en-GB" dirty="0"/>
          </a:p>
        </p:txBody>
      </p:sp>
    </p:spTree>
    <p:extLst>
      <p:ext uri="{BB962C8B-B14F-4D97-AF65-F5344CB8AC3E}">
        <p14:creationId xmlns:p14="http://schemas.microsoft.com/office/powerpoint/2010/main" val="2810327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7125" cy="3492500"/>
          </a:xfrm>
        </p:spPr>
        <p:txBody>
          <a:bodyPr/>
          <a:lstStyle/>
          <a:p>
            <a:endParaRPr lang="en-US"/>
          </a:p>
        </p:txBody>
      </p:sp>
      <p:sp>
        <p:nvSpPr>
          <p:cNvPr id="3" name="Notes Placeholder 2"/>
          <p:cNvSpPr>
            <a:spLocks noGrp="1"/>
          </p:cNvSpPr>
          <p:nvPr>
            <p:ph type="body" idx="1"/>
          </p:nvPr>
        </p:nvSpPr>
        <p:spPr/>
        <p:txBody>
          <a:bodyPr/>
          <a:lstStyle/>
          <a:p>
            <a:pPr algn="l" fontAlgn="base" latinLnBrk="0"/>
            <a:r>
              <a:rPr lang="en-US" b="1" dirty="0">
                <a:solidFill>
                  <a:srgbClr val="00262A"/>
                </a:solidFill>
                <a:latin typeface="Open Sans" pitchFamily="2" charset="0"/>
                <a:ea typeface="Open Sans" pitchFamily="2" charset="0"/>
                <a:cs typeface="Open Sans" pitchFamily="2" charset="0"/>
              </a:rPr>
              <a:t>DO:</a:t>
            </a:r>
          </a:p>
          <a:p>
            <a:pPr marL="171450" indent="-171450" algn="l" fontAlgn="base" latinLnBrk="0">
              <a:buFont typeface="Arial" panose="020B0604020202020204" pitchFamily="34" charset="0"/>
              <a:buChar char="•"/>
            </a:pPr>
            <a:r>
              <a:rPr lang="en-US" dirty="0">
                <a:solidFill>
                  <a:srgbClr val="00262A"/>
                </a:solidFill>
                <a:latin typeface="Open Sans" pitchFamily="2" charset="0"/>
                <a:ea typeface="Open Sans" pitchFamily="2" charset="0"/>
                <a:cs typeface="Open Sans" pitchFamily="2" charset="0"/>
              </a:rPr>
              <a:t>Set up groups of participants with Initiating, Receiving, and Midzone results in advance (three groups).</a:t>
            </a:r>
          </a:p>
          <a:p>
            <a:pPr marL="171450" indent="-171450" algn="l" fontAlgn="base" latinLnBrk="0">
              <a:buFont typeface="Arial" panose="020B0604020202020204" pitchFamily="34" charset="0"/>
              <a:buChar char="•"/>
            </a:pPr>
            <a:r>
              <a:rPr lang="en-US" dirty="0">
                <a:solidFill>
                  <a:srgbClr val="00262A"/>
                </a:solidFill>
                <a:latin typeface="Open Sans" pitchFamily="2" charset="0"/>
                <a:ea typeface="Open Sans" pitchFamily="2" charset="0"/>
                <a:cs typeface="Open Sans" pitchFamily="2" charset="0"/>
              </a:rPr>
              <a:t>Label the breakout groups and let participants choose their breakout based on their results. </a:t>
            </a:r>
          </a:p>
          <a:p>
            <a:pPr marL="171450" indent="-171450" algn="l" fontAlgn="base" latinLnBrk="0">
              <a:buFont typeface="Arial" panose="020B0604020202020204" pitchFamily="34" charset="0"/>
              <a:buChar char="•"/>
            </a:pPr>
            <a:r>
              <a:rPr lang="en-US" dirty="0">
                <a:solidFill>
                  <a:srgbClr val="00262A"/>
                </a:solidFill>
                <a:latin typeface="Open Sans" pitchFamily="2" charset="0"/>
                <a:ea typeface="Open Sans" pitchFamily="2" charset="0"/>
                <a:cs typeface="Open Sans" pitchFamily="2" charset="0"/>
              </a:rPr>
              <a:t>Split groups larger than six into two or more groups. Have multiple groups for each category if necessary.</a:t>
            </a:r>
            <a:endParaRPr lang="en-GB" b="0" i="0" dirty="0">
              <a:solidFill>
                <a:srgbClr val="00262A"/>
              </a:solidFill>
              <a:effectLst/>
              <a:latin typeface="Open Sans" pitchFamily="2" charset="0"/>
              <a:ea typeface="Open Sans" pitchFamily="2" charset="0"/>
              <a:cs typeface="Open Sans" pitchFamily="2" charset="0"/>
            </a:endParaRPr>
          </a:p>
          <a:p>
            <a:pPr algn="l" fontAlgn="base" latinLnBrk="0"/>
            <a:endParaRPr lang="en-GB" b="0" i="0" dirty="0">
              <a:solidFill>
                <a:srgbClr val="00262A"/>
              </a:solidFill>
              <a:effectLst/>
              <a:latin typeface="Open Sans" pitchFamily="2" charset="0"/>
              <a:ea typeface="Open Sans" pitchFamily="2" charset="0"/>
              <a:cs typeface="Open Sans" pitchFamily="2" charset="0"/>
            </a:endParaRPr>
          </a:p>
          <a:p>
            <a:pPr algn="l" fontAlgn="base" latinLnBrk="0"/>
            <a:r>
              <a:rPr lang="en-GB" b="0" i="0" dirty="0">
                <a:solidFill>
                  <a:srgbClr val="00262A"/>
                </a:solidFill>
                <a:effectLst/>
                <a:latin typeface="Open Sans" pitchFamily="2" charset="0"/>
                <a:ea typeface="Open Sans" pitchFamily="2" charset="0"/>
                <a:cs typeface="Open Sans" pitchFamily="2" charset="0"/>
              </a:rPr>
              <a:t>Here are some points to listen for during debrief:</a:t>
            </a:r>
          </a:p>
          <a:p>
            <a:pPr algn="l" fontAlgn="base" latinLnBrk="0"/>
            <a:endParaRPr lang="en-GB" b="0" i="0" dirty="0">
              <a:solidFill>
                <a:srgbClr val="00262A"/>
              </a:solidFill>
              <a:effectLst/>
              <a:latin typeface="Open Sans" pitchFamily="2" charset="0"/>
              <a:ea typeface="Open Sans" pitchFamily="2" charset="0"/>
              <a:cs typeface="Open Sans" pitchFamily="2" charset="0"/>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0262A"/>
                </a:solidFill>
                <a:effectLst/>
                <a:latin typeface="Open Sans" pitchFamily="2" charset="0"/>
                <a:ea typeface="Open Sans" pitchFamily="2" charset="0"/>
                <a:cs typeface="Open Sans" pitchFamily="2" charset="0"/>
              </a:rPr>
              <a:t>People who report </a:t>
            </a:r>
            <a:r>
              <a:rPr lang="en-GB" b="1" i="0" dirty="0">
                <a:solidFill>
                  <a:srgbClr val="00262A"/>
                </a:solidFill>
                <a:effectLst/>
                <a:latin typeface="Open Sans" pitchFamily="2" charset="0"/>
                <a:ea typeface="Open Sans" pitchFamily="2" charset="0"/>
                <a:cs typeface="Open Sans" pitchFamily="2" charset="0"/>
              </a:rPr>
              <a:t>Initiating</a:t>
            </a:r>
            <a:r>
              <a:rPr lang="en-GB" b="0" i="0" dirty="0">
                <a:solidFill>
                  <a:srgbClr val="00262A"/>
                </a:solidFill>
                <a:effectLst/>
                <a:latin typeface="Open Sans" pitchFamily="2" charset="0"/>
                <a:ea typeface="Open Sans" pitchFamily="2" charset="0"/>
                <a:cs typeface="Open Sans" pitchFamily="2" charset="0"/>
              </a:rPr>
              <a:t> tend to listen to and remember details of other people’s lives to help them “work the crowd” more effectively. Those who report Receiving are more comfortable when they find an individual or small group to connect with.</a:t>
            </a:r>
          </a:p>
          <a:p>
            <a:pPr marL="171450" indent="-171450" algn="l" fontAlgn="base">
              <a:buFont typeface="Arial" panose="020B0604020202020204" pitchFamily="34" charset="0"/>
              <a:buChar char="•"/>
            </a:pPr>
            <a:r>
              <a:rPr lang="en-GB" b="0" i="0" dirty="0">
                <a:solidFill>
                  <a:srgbClr val="00262A"/>
                </a:solidFill>
                <a:effectLst/>
                <a:latin typeface="Open Sans" pitchFamily="2" charset="0"/>
                <a:ea typeface="Open Sans" pitchFamily="2" charset="0"/>
                <a:cs typeface="Open Sans" pitchFamily="2" charset="0"/>
              </a:rPr>
              <a:t>People with </a:t>
            </a:r>
            <a:r>
              <a:rPr lang="en-GB" b="1" i="0" dirty="0">
                <a:solidFill>
                  <a:srgbClr val="00262A"/>
                </a:solidFill>
                <a:effectLst/>
                <a:latin typeface="Open Sans" pitchFamily="2" charset="0"/>
                <a:ea typeface="Open Sans" pitchFamily="2" charset="0"/>
                <a:cs typeface="Open Sans" pitchFamily="2" charset="0"/>
              </a:rPr>
              <a:t>Receiving</a:t>
            </a:r>
            <a:r>
              <a:rPr lang="en-GB" b="0" i="0" dirty="0">
                <a:solidFill>
                  <a:srgbClr val="00262A"/>
                </a:solidFill>
                <a:effectLst/>
                <a:latin typeface="Open Sans" pitchFamily="2" charset="0"/>
                <a:ea typeface="Open Sans" pitchFamily="2" charset="0"/>
                <a:cs typeface="Open Sans" pitchFamily="2" charset="0"/>
              </a:rPr>
              <a:t> results will often have strategies worked out in advance, including an exit strategy. People who report Initiating may question why anyone would need a strategy at all.</a:t>
            </a:r>
          </a:p>
          <a:p>
            <a:pPr marL="171450" indent="-171450" algn="l" fontAlgn="base">
              <a:buFont typeface="Arial" panose="020B0604020202020204" pitchFamily="34" charset="0"/>
              <a:buChar char="•"/>
            </a:pPr>
            <a:r>
              <a:rPr lang="en-GB" b="0" i="0" dirty="0">
                <a:solidFill>
                  <a:srgbClr val="00262A"/>
                </a:solidFill>
                <a:effectLst/>
                <a:latin typeface="Open Sans" pitchFamily="2" charset="0"/>
                <a:ea typeface="Open Sans" pitchFamily="2" charset="0"/>
                <a:cs typeface="Open Sans" pitchFamily="2" charset="0"/>
              </a:rPr>
              <a:t>People who report in the </a:t>
            </a:r>
            <a:r>
              <a:rPr lang="en-GB" b="1" i="0" dirty="0">
                <a:solidFill>
                  <a:srgbClr val="00262A"/>
                </a:solidFill>
                <a:effectLst/>
                <a:latin typeface="Open Sans" pitchFamily="2" charset="0"/>
                <a:ea typeface="Open Sans" pitchFamily="2" charset="0"/>
                <a:cs typeface="Open Sans" pitchFamily="2" charset="0"/>
              </a:rPr>
              <a:t>Midzone</a:t>
            </a:r>
            <a:r>
              <a:rPr lang="en-GB" b="0" i="0" dirty="0">
                <a:solidFill>
                  <a:srgbClr val="00262A"/>
                </a:solidFill>
                <a:effectLst/>
                <a:latin typeface="Open Sans" pitchFamily="2" charset="0"/>
                <a:ea typeface="Open Sans" pitchFamily="2" charset="0"/>
                <a:cs typeface="Open Sans" pitchFamily="2" charset="0"/>
              </a:rPr>
              <a:t> may say that their approach depends. If they do, remember to ask what their behavior depends on.</a:t>
            </a:r>
          </a:p>
          <a:p>
            <a:pPr eaLnBrk="1" hangingPunct="1">
              <a:spcBef>
                <a:spcPct val="0"/>
              </a:spcBef>
            </a:pPr>
            <a:endParaRPr lang="en-US" altLang="en-US" dirty="0">
              <a:solidFill>
                <a:srgbClr val="00262A"/>
              </a:solidFill>
            </a:endParaRPr>
          </a:p>
          <a:p>
            <a:endParaRPr lang="en-US" dirty="0">
              <a:solidFill>
                <a:srgbClr val="00262A"/>
              </a:solidFill>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AF7C864-6D0B-B84B-AB3F-F519034A6A80}"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3144900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6C726D92-3BF9-4802-B12E-171BDCC8D5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899" name="Notes Placeholder 2">
            <a:extLst>
              <a:ext uri="{FF2B5EF4-FFF2-40B4-BE49-F238E27FC236}">
                <a16:creationId xmlns:a16="http://schemas.microsoft.com/office/drawing/2014/main" id="{85444F98-5D07-43B3-827E-4AC5DD2DA0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b="1" dirty="0">
                <a:solidFill>
                  <a:srgbClr val="00262A"/>
                </a:solidFill>
              </a:rPr>
              <a:t>SAY:</a:t>
            </a:r>
          </a:p>
          <a:p>
            <a:pPr eaLnBrk="1" hangingPunct="1">
              <a:spcBef>
                <a:spcPct val="0"/>
              </a:spcBef>
            </a:pPr>
            <a:r>
              <a:rPr lang="en-GB" altLang="en-US" dirty="0">
                <a:solidFill>
                  <a:srgbClr val="00262A"/>
                </a:solidFill>
              </a:rPr>
              <a:t>Are you usually comfortable introducing yourself and talking to people you don’t know well (</a:t>
            </a:r>
            <a:r>
              <a:rPr lang="en-GB" altLang="en-US" b="1" dirty="0">
                <a:solidFill>
                  <a:srgbClr val="00262A"/>
                </a:solidFill>
              </a:rPr>
              <a:t>Initiating</a:t>
            </a:r>
            <a:r>
              <a:rPr lang="en-GB" altLang="en-US" dirty="0">
                <a:solidFill>
                  <a:srgbClr val="00262A"/>
                </a:solidFill>
              </a:rPr>
              <a:t>)?</a:t>
            </a:r>
          </a:p>
          <a:p>
            <a:pPr eaLnBrk="1" hangingPunct="1">
              <a:spcBef>
                <a:spcPct val="0"/>
              </a:spcBef>
            </a:pPr>
            <a:endParaRPr lang="en-GB" altLang="en-US" dirty="0">
              <a:solidFill>
                <a:srgbClr val="00262A"/>
              </a:solidFill>
            </a:endParaRPr>
          </a:p>
          <a:p>
            <a:pPr eaLnBrk="1" hangingPunct="1">
              <a:spcBef>
                <a:spcPct val="0"/>
              </a:spcBef>
            </a:pPr>
            <a:r>
              <a:rPr lang="en-GB" altLang="en-US" dirty="0">
                <a:solidFill>
                  <a:srgbClr val="00262A"/>
                </a:solidFill>
              </a:rPr>
              <a:t>OR </a:t>
            </a:r>
          </a:p>
          <a:p>
            <a:pPr eaLnBrk="1" hangingPunct="1">
              <a:spcBef>
                <a:spcPct val="0"/>
              </a:spcBef>
            </a:pPr>
            <a:endParaRPr lang="en-GB" altLang="en-US" dirty="0">
              <a:solidFill>
                <a:srgbClr val="00262A"/>
              </a:solidFill>
            </a:endParaRPr>
          </a:p>
          <a:p>
            <a:pPr eaLnBrk="1" hangingPunct="1">
              <a:spcBef>
                <a:spcPct val="0"/>
              </a:spcBef>
            </a:pPr>
            <a:r>
              <a:rPr lang="en-GB" altLang="en-US" dirty="0">
                <a:solidFill>
                  <a:srgbClr val="00262A"/>
                </a:solidFill>
              </a:rPr>
              <a:t>Do you usually prefer to stay with people you know well in social situations and let others introduce you to new people (</a:t>
            </a:r>
            <a:r>
              <a:rPr lang="en-GB" altLang="en-US" b="1" dirty="0">
                <a:solidFill>
                  <a:srgbClr val="00262A"/>
                </a:solidFill>
              </a:rPr>
              <a:t>Receiving</a:t>
            </a:r>
            <a:r>
              <a:rPr lang="en-GB" altLang="en-US" dirty="0">
                <a:solidFill>
                  <a:srgbClr val="00262A"/>
                </a:solidFill>
              </a:rPr>
              <a:t>)?</a:t>
            </a:r>
          </a:p>
        </p:txBody>
      </p:sp>
      <p:sp>
        <p:nvSpPr>
          <p:cNvPr id="80900" name="Slide Number Placeholder 3">
            <a:extLst>
              <a:ext uri="{FF2B5EF4-FFF2-40B4-BE49-F238E27FC236}">
                <a16:creationId xmlns:a16="http://schemas.microsoft.com/office/drawing/2014/main" id="{99BFD429-D574-49EB-B5D6-23564AC8A5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71A5EE2F-D183-4DDE-B2F9-BCD02DD352FC}" type="slidenum">
              <a:rPr lang="en-GB" altLang="en-US" smtClean="0"/>
              <a:pPr fontAlgn="base">
                <a:spcBef>
                  <a:spcPct val="0"/>
                </a:spcBef>
                <a:spcAft>
                  <a:spcPct val="0"/>
                </a:spcAft>
              </a:pPr>
              <a:t>19</a:t>
            </a:fld>
            <a:endParaRPr lang="en-GB"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txBody>
          <a:bodyPr/>
          <a:lstStyle/>
          <a:p>
            <a:endParaRPr lang="en-US"/>
          </a:p>
        </p:txBody>
      </p:sp>
      <p:sp>
        <p:nvSpPr>
          <p:cNvPr id="3" name="Notes Placeholder 2"/>
          <p:cNvSpPr>
            <a:spLocks noGrp="1"/>
          </p:cNvSpPr>
          <p:nvPr>
            <p:ph type="body" idx="1"/>
          </p:nvPr>
        </p:nvSpPr>
        <p:spPr>
          <a:xfrm>
            <a:off x="685800" y="3879555"/>
            <a:ext cx="5486400" cy="3600450"/>
          </a:xfrm>
        </p:spPr>
        <p: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This provides an idea of how much time to spend on each topic. You may update this schedule as needed. Remember to update any changes here on the Agenda slide.</a:t>
            </a:r>
          </a:p>
        </p:txBody>
      </p:sp>
    </p:spTree>
    <p:extLst>
      <p:ext uri="{BB962C8B-B14F-4D97-AF65-F5344CB8AC3E}">
        <p14:creationId xmlns:p14="http://schemas.microsoft.com/office/powerpoint/2010/main" val="3859160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27A7D57-FB48-439B-9105-7EA8C48881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47" name="Notes Placeholder 2">
            <a:extLst>
              <a:ext uri="{FF2B5EF4-FFF2-40B4-BE49-F238E27FC236}">
                <a16:creationId xmlns:a16="http://schemas.microsoft.com/office/drawing/2014/main" id="{AD6BD0F3-E080-43DC-9E2A-9F750B94A6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b="1" dirty="0">
                <a:solidFill>
                  <a:srgbClr val="00262A"/>
                </a:solidFill>
              </a:rPr>
              <a:t>SAY:</a:t>
            </a:r>
          </a:p>
          <a:p>
            <a:pPr eaLnBrk="1" hangingPunct="1">
              <a:spcBef>
                <a:spcPct val="0"/>
              </a:spcBef>
            </a:pPr>
            <a:r>
              <a:rPr lang="en-GB" altLang="en-US" dirty="0">
                <a:solidFill>
                  <a:srgbClr val="00262A"/>
                </a:solidFill>
              </a:rPr>
              <a:t>Do you tend to think out loud, readily sharing your thoughts, feelings, interests, and opinions with others (</a:t>
            </a:r>
            <a:r>
              <a:rPr lang="en-GB" altLang="en-US" b="1" dirty="0">
                <a:solidFill>
                  <a:srgbClr val="00262A"/>
                </a:solidFill>
              </a:rPr>
              <a:t>Expressive</a:t>
            </a:r>
            <a:r>
              <a:rPr lang="en-GB" altLang="en-US" dirty="0">
                <a:solidFill>
                  <a:srgbClr val="00262A"/>
                </a:solidFill>
              </a:rPr>
              <a:t>)?</a:t>
            </a:r>
          </a:p>
          <a:p>
            <a:pPr eaLnBrk="1" hangingPunct="1">
              <a:spcBef>
                <a:spcPct val="0"/>
              </a:spcBef>
            </a:pPr>
            <a:endParaRPr lang="en-GB" altLang="en-US" dirty="0">
              <a:solidFill>
                <a:srgbClr val="00262A"/>
              </a:solidFill>
            </a:endParaRPr>
          </a:p>
          <a:p>
            <a:pPr eaLnBrk="1" hangingPunct="1">
              <a:spcBef>
                <a:spcPct val="0"/>
              </a:spcBef>
            </a:pPr>
            <a:r>
              <a:rPr lang="en-GB" altLang="en-US" dirty="0">
                <a:solidFill>
                  <a:srgbClr val="00262A"/>
                </a:solidFill>
              </a:rPr>
              <a:t>OR</a:t>
            </a:r>
          </a:p>
          <a:p>
            <a:pPr eaLnBrk="1" hangingPunct="1">
              <a:spcBef>
                <a:spcPct val="0"/>
              </a:spcBef>
            </a:pPr>
            <a:endParaRPr lang="en-GB" altLang="en-US" dirty="0">
              <a:solidFill>
                <a:srgbClr val="00262A"/>
              </a:solidFill>
            </a:endParaRPr>
          </a:p>
          <a:p>
            <a:pPr eaLnBrk="1" hangingPunct="1">
              <a:spcBef>
                <a:spcPct val="0"/>
              </a:spcBef>
            </a:pPr>
            <a:r>
              <a:rPr lang="en-GB" altLang="en-US" dirty="0">
                <a:solidFill>
                  <a:srgbClr val="00262A"/>
                </a:solidFill>
              </a:rPr>
              <a:t>Are you usually selective in the information you share about yourself, revealing only what’s relevant to the situation (</a:t>
            </a:r>
            <a:r>
              <a:rPr lang="en-GB" altLang="en-US" b="1" dirty="0">
                <a:solidFill>
                  <a:srgbClr val="00262A"/>
                </a:solidFill>
              </a:rPr>
              <a:t>Contained</a:t>
            </a:r>
            <a:r>
              <a:rPr lang="en-GB" altLang="en-US" dirty="0">
                <a:solidFill>
                  <a:srgbClr val="00262A"/>
                </a:solidFill>
              </a:rPr>
              <a:t>)?</a:t>
            </a:r>
          </a:p>
          <a:p>
            <a:pPr eaLnBrk="1" hangingPunct="1">
              <a:spcBef>
                <a:spcPct val="0"/>
              </a:spcBef>
            </a:pPr>
            <a:endParaRPr lang="en-GB" altLang="en-US" dirty="0">
              <a:solidFill>
                <a:srgbClr val="00262A"/>
              </a:solidFill>
            </a:endParaRPr>
          </a:p>
        </p:txBody>
      </p:sp>
      <p:sp>
        <p:nvSpPr>
          <p:cNvPr id="82948" name="Slide Number Placeholder 3">
            <a:extLst>
              <a:ext uri="{FF2B5EF4-FFF2-40B4-BE49-F238E27FC236}">
                <a16:creationId xmlns:a16="http://schemas.microsoft.com/office/drawing/2014/main" id="{1E0164DA-5FEC-42B6-8E38-35F7DD2239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FDBEB7E1-619E-408E-A650-8B3349B52F53}" type="slidenum">
              <a:rPr lang="en-GB" altLang="en-US" smtClean="0"/>
              <a:pPr fontAlgn="base">
                <a:spcBef>
                  <a:spcPct val="0"/>
                </a:spcBef>
                <a:spcAft>
                  <a:spcPct val="0"/>
                </a:spcAft>
              </a:pPr>
              <a:t>20</a:t>
            </a:fld>
            <a:endParaRPr lang="en-GB"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30C8E723-1D66-443B-A3BF-57AFFA9375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995" name="Notes Placeholder 2">
            <a:extLst>
              <a:ext uri="{FF2B5EF4-FFF2-40B4-BE49-F238E27FC236}">
                <a16:creationId xmlns:a16="http://schemas.microsoft.com/office/drawing/2014/main" id="{E775A575-7102-44AE-846E-37FFAA1DCB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ea typeface="Open Sans" panose="020B0606030504020204" pitchFamily="34" charset="0"/>
                <a:cs typeface="Open Sans" panose="020B0606030504020204" pitchFamily="34" charset="0"/>
              </a:rPr>
              <a:t>SAY:</a:t>
            </a:r>
          </a:p>
          <a:p>
            <a:pPr algn="l" fontAlgn="base"/>
            <a:r>
              <a:rPr lang="en-GB" b="0" i="0" dirty="0">
                <a:solidFill>
                  <a:srgbClr val="00262A"/>
                </a:solidFill>
                <a:effectLst/>
                <a:ea typeface="Open Sans" panose="020B0606030504020204" pitchFamily="34" charset="0"/>
                <a:cs typeface="Open Sans" panose="020B0606030504020204" pitchFamily="34" charset="0"/>
              </a:rPr>
              <a:t>Do you tend to enjoy meeting new people, joining groups, and working in teams? Would you describe yourself as sociable, with lots of friends and acquaintances (</a:t>
            </a:r>
            <a:r>
              <a:rPr lang="en-GB" b="1" i="0" dirty="0">
                <a:solidFill>
                  <a:srgbClr val="00262A"/>
                </a:solidFill>
                <a:effectLst/>
                <a:ea typeface="Open Sans" panose="020B0606030504020204" pitchFamily="34" charset="0"/>
                <a:cs typeface="Open Sans" panose="020B0606030504020204" pitchFamily="34" charset="0"/>
              </a:rPr>
              <a:t>Gregarious</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OR</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Do you tend to value intimacy, differentiate between your friends and acquaintances, and focus your attention on long-standing friendships you’ve developed over time (</a:t>
            </a:r>
            <a:r>
              <a:rPr lang="en-GB" b="1" i="0" dirty="0">
                <a:solidFill>
                  <a:srgbClr val="00262A"/>
                </a:solidFill>
                <a:effectLst/>
                <a:ea typeface="Open Sans" panose="020B0606030504020204" pitchFamily="34" charset="0"/>
                <a:cs typeface="Open Sans" panose="020B0606030504020204" pitchFamily="34" charset="0"/>
              </a:rPr>
              <a:t>Intimate</a:t>
            </a:r>
            <a:r>
              <a:rPr lang="en-GB" b="0" i="0" dirty="0">
                <a:solidFill>
                  <a:srgbClr val="00262A"/>
                </a:solidFill>
                <a:effectLst/>
                <a:ea typeface="Open Sans" panose="020B0606030504020204" pitchFamily="34" charset="0"/>
                <a:cs typeface="Open Sans" panose="020B0606030504020204" pitchFamily="34" charset="0"/>
              </a:rPr>
              <a:t>)?</a:t>
            </a:r>
          </a:p>
          <a:p>
            <a:endParaRPr lang="en-GB" altLang="en-US" dirty="0">
              <a:solidFill>
                <a:srgbClr val="00262A"/>
              </a:solidFill>
              <a:ea typeface="Open Sans" panose="020B0606030504020204" pitchFamily="34" charset="0"/>
              <a:cs typeface="Open Sans" panose="020B0606030504020204" pitchFamily="34" charset="0"/>
            </a:endParaRPr>
          </a:p>
        </p:txBody>
      </p:sp>
      <p:sp>
        <p:nvSpPr>
          <p:cNvPr id="84996" name="Slide Number Placeholder 3">
            <a:extLst>
              <a:ext uri="{FF2B5EF4-FFF2-40B4-BE49-F238E27FC236}">
                <a16:creationId xmlns:a16="http://schemas.microsoft.com/office/drawing/2014/main" id="{969C5194-3105-4225-9B3D-A375F5E46D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CCB848CC-8918-4407-82A5-60F91D41BCA0}" type="slidenum">
              <a:rPr lang="en-GB" altLang="en-US" smtClean="0"/>
              <a:pPr fontAlgn="base">
                <a:spcBef>
                  <a:spcPct val="0"/>
                </a:spcBef>
                <a:spcAft>
                  <a:spcPct val="0"/>
                </a:spcAft>
              </a:pPr>
              <a:t>21</a:t>
            </a:fld>
            <a:endParaRPr lang="en-GB"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74B86EA4-BBB8-4ADA-84B2-980B64E6DE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43" name="Notes Placeholder 2">
            <a:extLst>
              <a:ext uri="{FF2B5EF4-FFF2-40B4-BE49-F238E27FC236}">
                <a16:creationId xmlns:a16="http://schemas.microsoft.com/office/drawing/2014/main" id="{56304F4A-8BFF-494F-BA56-82856EFAE8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ea typeface="Open Sans" panose="020B0606030504020204" pitchFamily="34" charset="0"/>
                <a:cs typeface="Open Sans" panose="020B0606030504020204" pitchFamily="34" charset="0"/>
              </a:rPr>
              <a:t>DO:</a:t>
            </a:r>
          </a:p>
          <a:p>
            <a:pPr algn="l" fontAlgn="base"/>
            <a:r>
              <a:rPr lang="en-GB" b="0" i="0" dirty="0">
                <a:solidFill>
                  <a:srgbClr val="00262A"/>
                </a:solidFill>
                <a:effectLst/>
                <a:ea typeface="Open Sans" panose="020B0606030504020204" pitchFamily="34" charset="0"/>
                <a:cs typeface="Open Sans" panose="020B0606030504020204" pitchFamily="34" charset="0"/>
              </a:rPr>
              <a:t>Do you usually learn best by interacting with your environment and discussing things with others (</a:t>
            </a:r>
            <a:r>
              <a:rPr lang="en-GB" b="1" i="0" dirty="0">
                <a:solidFill>
                  <a:srgbClr val="00262A"/>
                </a:solidFill>
                <a:effectLst/>
                <a:ea typeface="Open Sans" panose="020B0606030504020204" pitchFamily="34" charset="0"/>
                <a:cs typeface="Open Sans" panose="020B0606030504020204" pitchFamily="34" charset="0"/>
              </a:rPr>
              <a:t>Active</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OR</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Do you usually learn best by reading, writing, and reflecting on a topic before you discuss it with someone else (</a:t>
            </a:r>
            <a:r>
              <a:rPr lang="en-GB" b="1" i="0" dirty="0">
                <a:solidFill>
                  <a:srgbClr val="00262A"/>
                </a:solidFill>
                <a:effectLst/>
                <a:ea typeface="Open Sans" panose="020B0606030504020204" pitchFamily="34" charset="0"/>
                <a:cs typeface="Open Sans" panose="020B0606030504020204" pitchFamily="34" charset="0"/>
              </a:rPr>
              <a:t>Reflective</a:t>
            </a:r>
            <a:r>
              <a:rPr lang="en-GB" b="0" i="0" dirty="0">
                <a:solidFill>
                  <a:srgbClr val="00262A"/>
                </a:solidFill>
                <a:effectLst/>
                <a:ea typeface="Open Sans" panose="020B0606030504020204" pitchFamily="34" charset="0"/>
                <a:cs typeface="Open Sans" panose="020B0606030504020204" pitchFamily="34" charset="0"/>
              </a:rPr>
              <a:t>)? </a:t>
            </a:r>
          </a:p>
          <a:p>
            <a:pPr eaLnBrk="1" hangingPunct="1">
              <a:spcBef>
                <a:spcPct val="0"/>
              </a:spcBef>
            </a:pPr>
            <a:endParaRPr lang="en-GB" altLang="en-US" dirty="0">
              <a:solidFill>
                <a:srgbClr val="00262A"/>
              </a:solidFill>
              <a:ea typeface="Open Sans" panose="020B0606030504020204" pitchFamily="34" charset="0"/>
              <a:cs typeface="Open Sans" panose="020B0606030504020204" pitchFamily="34" charset="0"/>
            </a:endParaRPr>
          </a:p>
        </p:txBody>
      </p:sp>
      <p:sp>
        <p:nvSpPr>
          <p:cNvPr id="87044" name="Slide Number Placeholder 3">
            <a:extLst>
              <a:ext uri="{FF2B5EF4-FFF2-40B4-BE49-F238E27FC236}">
                <a16:creationId xmlns:a16="http://schemas.microsoft.com/office/drawing/2014/main" id="{3420D3D2-F125-4E63-BFC8-7B4E8F7A51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99BBA23E-F236-41CF-A0FF-EE2B0A9E46DC}" type="slidenum">
              <a:rPr lang="en-GB" altLang="en-US" smtClean="0"/>
              <a:pPr fontAlgn="base">
                <a:spcBef>
                  <a:spcPct val="0"/>
                </a:spcBef>
                <a:spcAft>
                  <a:spcPct val="0"/>
                </a:spcAft>
              </a:pPr>
              <a:t>22</a:t>
            </a:fld>
            <a:endParaRPr lang="en-GB"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4157314C-3BDE-4F7B-BFED-F4B46FDAEA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091" name="Notes Placeholder 2">
            <a:extLst>
              <a:ext uri="{FF2B5EF4-FFF2-40B4-BE49-F238E27FC236}">
                <a16:creationId xmlns:a16="http://schemas.microsoft.com/office/drawing/2014/main" id="{4DCF9C89-64B8-4641-B82E-20567264B3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ea typeface="Open Sans" panose="020B0606030504020204" pitchFamily="34" charset="0"/>
                <a:cs typeface="Open Sans" panose="020B0606030504020204" pitchFamily="34" charset="0"/>
              </a:rPr>
              <a:t>SAY:</a:t>
            </a:r>
          </a:p>
          <a:p>
            <a:pPr algn="l" fontAlgn="base"/>
            <a:r>
              <a:rPr lang="en-GB" b="0" i="0" dirty="0">
                <a:solidFill>
                  <a:srgbClr val="00262A"/>
                </a:solidFill>
                <a:effectLst/>
                <a:ea typeface="Open Sans" panose="020B0606030504020204" pitchFamily="34" charset="0"/>
                <a:cs typeface="Open Sans" panose="020B0606030504020204" pitchFamily="34" charset="0"/>
              </a:rPr>
              <a:t>Do you like to be where the action is and enjoy being the center of attention (</a:t>
            </a:r>
            <a:r>
              <a:rPr lang="en-GB" b="1" i="0" dirty="0">
                <a:solidFill>
                  <a:srgbClr val="00262A"/>
                </a:solidFill>
                <a:effectLst/>
                <a:ea typeface="Open Sans" panose="020B0606030504020204" pitchFamily="34" charset="0"/>
                <a:cs typeface="Open Sans" panose="020B0606030504020204" pitchFamily="34" charset="0"/>
              </a:rPr>
              <a:t>Enthusiastic</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OR</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Do you prefer a calm, tranquil environment and tend to avoid drawing attention to yourself (</a:t>
            </a:r>
            <a:r>
              <a:rPr lang="en-GB" b="1" i="0" dirty="0">
                <a:solidFill>
                  <a:srgbClr val="00262A"/>
                </a:solidFill>
                <a:effectLst/>
                <a:ea typeface="Open Sans" panose="020B0606030504020204" pitchFamily="34" charset="0"/>
                <a:cs typeface="Open Sans" panose="020B0606030504020204" pitchFamily="34" charset="0"/>
              </a:rPr>
              <a:t>Quiet</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1" i="0" dirty="0">
                <a:solidFill>
                  <a:srgbClr val="00262A"/>
                </a:solidFill>
                <a:effectLst/>
                <a:ea typeface="Open Sans" panose="020B0606030504020204" pitchFamily="34" charset="0"/>
                <a:cs typeface="Open Sans" panose="020B0606030504020204" pitchFamily="34" charset="0"/>
              </a:rPr>
              <a:t>DO:</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dirty="0">
                <a:solidFill>
                  <a:srgbClr val="00262A"/>
                </a:solidFill>
                <a:effectLst/>
                <a:ea typeface="Open Sans" panose="020B0606030504020204" pitchFamily="34" charset="0"/>
                <a:cs typeface="Open Sans" panose="020B0606030504020204" pitchFamily="34" charset="0"/>
              </a:rPr>
              <a:t>Ask participants to comment on any of their own facet results for this preference pair. </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eaLnBrk="1" hangingPunct="1">
              <a:spcBef>
                <a:spcPct val="0"/>
              </a:spcBef>
            </a:pPr>
            <a:endParaRPr lang="en-GB" altLang="en-US" dirty="0">
              <a:solidFill>
                <a:srgbClr val="00262A"/>
              </a:solidFill>
              <a:ea typeface="Open Sans" panose="020B0606030504020204" pitchFamily="34" charset="0"/>
              <a:cs typeface="Open Sans" panose="020B0606030504020204" pitchFamily="34" charset="0"/>
            </a:endParaRPr>
          </a:p>
        </p:txBody>
      </p:sp>
      <p:sp>
        <p:nvSpPr>
          <p:cNvPr id="89092" name="Slide Number Placeholder 3">
            <a:extLst>
              <a:ext uri="{FF2B5EF4-FFF2-40B4-BE49-F238E27FC236}">
                <a16:creationId xmlns:a16="http://schemas.microsoft.com/office/drawing/2014/main" id="{2270613B-B759-46EF-8B6E-41C7004F7E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1A64684F-E15A-496F-B3D0-5814A5BA864F}" type="slidenum">
              <a:rPr lang="en-GB" altLang="en-US" smtClean="0"/>
              <a:pPr fontAlgn="base">
                <a:spcBef>
                  <a:spcPct val="0"/>
                </a:spcBef>
                <a:spcAft>
                  <a:spcPct val="0"/>
                </a:spcAft>
              </a:pPr>
              <a:t>23</a:t>
            </a:fld>
            <a:endParaRPr lang="en-GB"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894EFA-E324-4620-BA9B-26A0815364E8}" type="slidenum">
              <a:rPr lang="en-GB" smtClean="0"/>
              <a:pPr/>
              <a:t>24</a:t>
            </a:fld>
            <a:endParaRPr lang="en-GB" dirty="0"/>
          </a:p>
        </p:txBody>
      </p:sp>
    </p:spTree>
    <p:extLst>
      <p:ext uri="{BB962C8B-B14F-4D97-AF65-F5344CB8AC3E}">
        <p14:creationId xmlns:p14="http://schemas.microsoft.com/office/powerpoint/2010/main" val="3709197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rgbClr val="00262A"/>
                </a:solidFill>
                <a:latin typeface="Open Sans"/>
                <a:ea typeface="Open Sans"/>
                <a:cs typeface="Open Sans"/>
              </a:rPr>
              <a:t>Note: Replace “MB” initials with those of the current team based on their score. The “*” symbol represents an Out-of-Preference facet result. </a:t>
            </a:r>
          </a:p>
          <a:p>
            <a:endParaRPr lang="en-US">
              <a:solidFill>
                <a:srgbClr val="00262A"/>
              </a:solidFill>
              <a:ea typeface="Open Sans"/>
              <a:cs typeface="Open Sans"/>
            </a:endParaRPr>
          </a:p>
        </p:txBody>
      </p:sp>
      <p:sp>
        <p:nvSpPr>
          <p:cNvPr id="4" name="Date Placeholder 3"/>
          <p:cNvSpPr>
            <a:spLocks noGrp="1"/>
          </p:cNvSpPr>
          <p:nvPr>
            <p:ph type="dt" idx="1"/>
          </p:nvPr>
        </p:nvSpPr>
        <p:spPr/>
        <p:txBody>
          <a:bodyPr/>
          <a:lstStyle/>
          <a:p>
            <a:pPr>
              <a:defRPr/>
            </a:pPr>
            <a:fld id="{D2B3BB26-3475-47CE-A76F-D70C0FD0C6BB}" type="datetime1">
              <a:rPr lang="en-US" smtClean="0"/>
              <a:pPr>
                <a:defRPr/>
              </a:pPr>
              <a:t>3/31/2026</a:t>
            </a:fld>
            <a:endParaRPr lang="en-US" dirty="0"/>
          </a:p>
        </p:txBody>
      </p:sp>
      <p:sp>
        <p:nvSpPr>
          <p:cNvPr id="6" name="Slide Number Placeholder 5"/>
          <p:cNvSpPr>
            <a:spLocks noGrp="1"/>
          </p:cNvSpPr>
          <p:nvPr>
            <p:ph type="sldNum" sz="quarter" idx="5"/>
          </p:nvPr>
        </p:nvSpPr>
        <p:spPr/>
        <p:txBody>
          <a:bodyPr/>
          <a:lstStyle/>
          <a:p>
            <a:pPr>
              <a:defRPr/>
            </a:pPr>
            <a:fld id="{9F66CF0C-4CD5-4F7C-BE9F-CF95C6A74F93}" type="slidenum">
              <a:rPr lang="en-US" smtClean="0"/>
              <a:pPr>
                <a:defRPr/>
              </a:pPr>
              <a:t>25</a:t>
            </a:fld>
            <a:endParaRPr lang="en-US" dirty="0"/>
          </a:p>
        </p:txBody>
      </p:sp>
    </p:spTree>
    <p:extLst>
      <p:ext uri="{BB962C8B-B14F-4D97-AF65-F5344CB8AC3E}">
        <p14:creationId xmlns:p14="http://schemas.microsoft.com/office/powerpoint/2010/main" val="939509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7E40A-71A8-4502-A80A-EB6586D2E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9AAA6-7CF4-5897-C7B9-A84874E46D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EB29654-CEBB-0DE7-11FF-E03013F89B82}"/>
              </a:ext>
            </a:extLst>
          </p:cNvPr>
          <p:cNvSpPr>
            <a:spLocks noGrp="1"/>
          </p:cNvSpPr>
          <p:nvPr>
            <p:ph type="body" idx="1"/>
          </p:nvPr>
        </p:nvSpPr>
        <p:spPr/>
        <p:txBody>
          <a:bodyPr/>
          <a:lstStyle/>
          <a:p>
            <a:r>
              <a:rPr lang="en-US" b="1" dirty="0">
                <a:solidFill>
                  <a:srgbClr val="00262A"/>
                </a:solidFill>
              </a:rPr>
              <a:t>Note: Replace “MB” initials with those of the current team based on their score. The “*” symbol represents an Out-of-Preference facet result.</a:t>
            </a:r>
          </a:p>
        </p:txBody>
      </p:sp>
      <p:sp>
        <p:nvSpPr>
          <p:cNvPr id="4" name="Date Placeholder 3">
            <a:extLst>
              <a:ext uri="{FF2B5EF4-FFF2-40B4-BE49-F238E27FC236}">
                <a16:creationId xmlns:a16="http://schemas.microsoft.com/office/drawing/2014/main" id="{A1D5BCA9-C023-578A-3206-895DDC79A4A5}"/>
              </a:ext>
            </a:extLst>
          </p:cNvPr>
          <p:cNvSpPr>
            <a:spLocks noGrp="1"/>
          </p:cNvSpPr>
          <p:nvPr>
            <p:ph type="dt" idx="1"/>
          </p:nvPr>
        </p:nvSpPr>
        <p:spPr/>
        <p:txBody>
          <a:bodyPr/>
          <a:lstStyle/>
          <a:p>
            <a:pPr>
              <a:defRPr/>
            </a:pPr>
            <a:fld id="{D2B3BB26-3475-47CE-A76F-D70C0FD0C6BB}" type="datetime1">
              <a:rPr lang="en-US" smtClean="0"/>
              <a:pPr>
                <a:defRPr/>
              </a:pPr>
              <a:t>3/31/2026</a:t>
            </a:fld>
            <a:endParaRPr lang="en-US" dirty="0"/>
          </a:p>
        </p:txBody>
      </p:sp>
      <p:sp>
        <p:nvSpPr>
          <p:cNvPr id="6" name="Slide Number Placeholder 5">
            <a:extLst>
              <a:ext uri="{FF2B5EF4-FFF2-40B4-BE49-F238E27FC236}">
                <a16:creationId xmlns:a16="http://schemas.microsoft.com/office/drawing/2014/main" id="{ACE6E286-958F-8819-C8B7-A916768CB631}"/>
              </a:ext>
            </a:extLst>
          </p:cNvPr>
          <p:cNvSpPr>
            <a:spLocks noGrp="1"/>
          </p:cNvSpPr>
          <p:nvPr>
            <p:ph type="sldNum" sz="quarter" idx="5"/>
          </p:nvPr>
        </p:nvSpPr>
        <p:spPr/>
        <p:txBody>
          <a:bodyPr/>
          <a:lstStyle/>
          <a:p>
            <a:pPr>
              <a:defRPr/>
            </a:pPr>
            <a:fld id="{9F66CF0C-4CD5-4F7C-BE9F-CF95C6A74F93}" type="slidenum">
              <a:rPr lang="en-US" smtClean="0"/>
              <a:pPr>
                <a:defRPr/>
              </a:pPr>
              <a:t>26</a:t>
            </a:fld>
            <a:endParaRPr lang="en-US" dirty="0"/>
          </a:p>
        </p:txBody>
      </p:sp>
    </p:spTree>
    <p:extLst>
      <p:ext uri="{BB962C8B-B14F-4D97-AF65-F5344CB8AC3E}">
        <p14:creationId xmlns:p14="http://schemas.microsoft.com/office/powerpoint/2010/main" val="2356390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txBody>
          <a:bodyPr/>
          <a:lstStyle/>
          <a:p>
            <a:endParaRPr lang="en-US"/>
          </a:p>
        </p:txBody>
      </p:sp>
      <p:sp>
        <p:nvSpPr>
          <p:cNvPr id="3" name="Notes Placeholder 2"/>
          <p:cNvSpPr>
            <a:spLocks noGrp="1"/>
          </p:cNvSpPr>
          <p:nvPr>
            <p:ph type="body" idx="1"/>
          </p:nvPr>
        </p:nvSpPr>
        <p:spPr>
          <a:xfrm>
            <a:off x="685800" y="4572000"/>
            <a:ext cx="5486400" cy="3600450"/>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i="1" dirty="0">
                <a:solidFill>
                  <a:srgbClr val="00262A"/>
                </a:solidFill>
              </a:rPr>
              <a:t>(Optional, if using Feedback Card Set resource)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dirty="0">
              <a:solidFill>
                <a:srgbClr val="00262A"/>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solidFill>
                  <a:srgbClr val="00262A"/>
                </a:solidFill>
              </a:rPr>
              <a:t>Say:</a:t>
            </a:r>
            <a:r>
              <a:rPr lang="en-GB" dirty="0">
                <a:solidFill>
                  <a:srgbClr val="00262A"/>
                </a:solidFil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solidFill>
                  <a:srgbClr val="00262A"/>
                </a:solidFill>
              </a:rPr>
              <a:t>You have this feedback card in your Step II set. All the illustrations you’ll see in this section are on the cards.</a:t>
            </a:r>
          </a:p>
          <a:p>
            <a:endParaRPr lang="en-GB" dirty="0"/>
          </a:p>
        </p:txBody>
      </p:sp>
      <p:sp>
        <p:nvSpPr>
          <p:cNvPr id="4" name="Slide Number Placeholder 3"/>
          <p:cNvSpPr>
            <a:spLocks noGrp="1"/>
          </p:cNvSpPr>
          <p:nvPr>
            <p:ph type="sldNum" sz="quarter" idx="5"/>
          </p:nvPr>
        </p:nvSpPr>
        <p:spPr/>
        <p:txBody>
          <a:bodyPr/>
          <a:lstStyle/>
          <a:p>
            <a:pPr>
              <a:defRPr/>
            </a:pPr>
            <a:fld id="{C71BCCD2-9A2F-4195-A4D6-8F033259D5FF}" type="slidenum">
              <a:rPr lang="en-GB" smtClean="0"/>
              <a:pPr>
                <a:defRPr/>
              </a:pPr>
              <a:t>27</a:t>
            </a:fld>
            <a:endParaRPr lang="en-GB" dirty="0"/>
          </a:p>
        </p:txBody>
      </p:sp>
    </p:spTree>
    <p:extLst>
      <p:ext uri="{BB962C8B-B14F-4D97-AF65-F5344CB8AC3E}">
        <p14:creationId xmlns:p14="http://schemas.microsoft.com/office/powerpoint/2010/main" val="2137783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6E46EA8B-CFC8-489D-A95A-EC99271754EE}"/>
              </a:ext>
            </a:extLst>
          </p:cNvPr>
          <p:cNvSpPr>
            <a:spLocks noGrp="1" noRot="1" noChangeAspect="1" noChangeArrowheads="1" noTextEdit="1"/>
          </p:cNvSpPr>
          <p:nvPr>
            <p:ph type="sldImg"/>
          </p:nvPr>
        </p:nvSpPr>
        <p:spPr bwMode="auto">
          <a:xfrm>
            <a:off x="92075" y="744538"/>
            <a:ext cx="6615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187" name="Notes Placeholder 2">
            <a:extLst>
              <a:ext uri="{FF2B5EF4-FFF2-40B4-BE49-F238E27FC236}">
                <a16:creationId xmlns:a16="http://schemas.microsoft.com/office/drawing/2014/main" id="{FC56D93F-2622-44BD-BAE7-5B736E9F1A85}"/>
              </a:ext>
            </a:extLst>
          </p:cNvPr>
          <p:cNvSpPr>
            <a:spLocks noGrp="1" noChangeArrowheads="1"/>
          </p:cNvSpPr>
          <p:nvPr>
            <p:ph type="body" idx="1"/>
          </p:nvPr>
        </p:nvSpPr>
        <p:spPr bwMode="auto">
          <a:xfrm>
            <a:off x="685800" y="457200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b="1" dirty="0">
                <a:solidFill>
                  <a:srgbClr val="00262A"/>
                </a:solidFill>
              </a:rPr>
              <a:t>DO:</a:t>
            </a:r>
          </a:p>
          <a:p>
            <a:pPr eaLnBrk="1" hangingPunct="1"/>
            <a:r>
              <a:rPr lang="en-GB" altLang="en-US" dirty="0">
                <a:solidFill>
                  <a:srgbClr val="00262A"/>
                </a:solidFill>
              </a:rPr>
              <a:t>Set up breakout groups </a:t>
            </a:r>
            <a:r>
              <a:rPr lang="en-US" dirty="0">
                <a:solidFill>
                  <a:srgbClr val="00262A"/>
                </a:solidFill>
                <a:latin typeface="Open Sans" pitchFamily="2" charset="0"/>
                <a:ea typeface="Open Sans" pitchFamily="2" charset="0"/>
                <a:cs typeface="Open Sans" pitchFamily="2" charset="0"/>
              </a:rPr>
              <a:t>by labeling them Realistic, Imaginative, and Midzone and letting participants choose their breakout based on their results.</a:t>
            </a:r>
            <a:endParaRPr lang="en-GB" altLang="en-US" dirty="0">
              <a:solidFill>
                <a:srgbClr val="00262A"/>
              </a:solidFill>
            </a:endParaRPr>
          </a:p>
          <a:p>
            <a:pPr eaLnBrk="1" hangingPunct="1"/>
            <a:endParaRPr lang="en-GB" altLang="en-US" dirty="0">
              <a:solidFill>
                <a:srgbClr val="00262A"/>
              </a:solidFill>
            </a:endParaRPr>
          </a:p>
          <a:p>
            <a:pPr eaLnBrk="1" hangingPunct="1"/>
            <a:r>
              <a:rPr lang="en-GB" b="0" i="0" dirty="0">
                <a:solidFill>
                  <a:srgbClr val="00262A"/>
                </a:solidFill>
                <a:effectLst/>
                <a:latin typeface="Open Sans" pitchFamily="2" charset="0"/>
              </a:rPr>
              <a:t>People with Midzone results often ask for more clarity. For example, they might ask if all the objects are included. Avoid any attempts to clarify the activity. Instead, simply repeat the question, “What would you use these items for?”</a:t>
            </a:r>
            <a:endParaRPr lang="en-GB" altLang="en-US" dirty="0">
              <a:solidFill>
                <a:srgbClr val="00262A"/>
              </a:solidFill>
            </a:endParaRPr>
          </a:p>
        </p:txBody>
      </p:sp>
      <p:sp>
        <p:nvSpPr>
          <p:cNvPr id="93188" name="Slide Number Placeholder 3">
            <a:extLst>
              <a:ext uri="{FF2B5EF4-FFF2-40B4-BE49-F238E27FC236}">
                <a16:creationId xmlns:a16="http://schemas.microsoft.com/office/drawing/2014/main" id="{B1FE3707-BB4C-4C2B-AC7D-6312D29AAA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a:solidFill>
                  <a:schemeClr val="tx1"/>
                </a:solidFill>
                <a:latin typeface="Open Sans" panose="020B0606030504020204" pitchFamily="34" charset="0"/>
              </a:defRPr>
            </a:lvl1pPr>
            <a:lvl2pPr marL="742950" indent="-285750" defTabSz="919163">
              <a:defRPr>
                <a:solidFill>
                  <a:schemeClr val="tx1"/>
                </a:solidFill>
                <a:latin typeface="Open Sans" panose="020B0606030504020204" pitchFamily="34" charset="0"/>
              </a:defRPr>
            </a:lvl2pPr>
            <a:lvl3pPr marL="1143000" indent="-228600" defTabSz="919163">
              <a:defRPr>
                <a:solidFill>
                  <a:schemeClr val="tx1"/>
                </a:solidFill>
                <a:latin typeface="Open Sans" panose="020B0606030504020204" pitchFamily="34" charset="0"/>
              </a:defRPr>
            </a:lvl3pPr>
            <a:lvl4pPr marL="1600200" indent="-228600" defTabSz="919163">
              <a:defRPr>
                <a:solidFill>
                  <a:schemeClr val="tx1"/>
                </a:solidFill>
                <a:latin typeface="Open Sans" panose="020B0606030504020204" pitchFamily="34" charset="0"/>
              </a:defRPr>
            </a:lvl4pPr>
            <a:lvl5pPr marL="2057400" indent="-228600" defTabSz="919163">
              <a:defRPr>
                <a:solidFill>
                  <a:schemeClr val="tx1"/>
                </a:solidFill>
                <a:latin typeface="Open Sans" panose="020B0606030504020204" pitchFamily="34" charset="0"/>
              </a:defRPr>
            </a:lvl5pPr>
            <a:lvl6pPr marL="2514600" indent="-228600" defTabSz="91916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916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916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9163"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CF22D0D0-A9AC-4587-BB9E-3A945628B24E}" type="slidenum">
              <a:rPr lang="en-GB" altLang="en-US" smtClean="0">
                <a:solidFill>
                  <a:srgbClr val="000000"/>
                </a:solidFill>
              </a:rPr>
              <a:pPr fontAlgn="base">
                <a:spcBef>
                  <a:spcPct val="0"/>
                </a:spcBef>
                <a:spcAft>
                  <a:spcPct val="0"/>
                </a:spcAft>
              </a:pPr>
              <a:t>28</a:t>
            </a:fld>
            <a:endParaRPr lang="en-GB" altLang="en-US" dirty="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7125" cy="3492500"/>
          </a:xfrm>
        </p:spPr>
        <p:txBody>
          <a:bodyPr/>
          <a:lstStyle/>
          <a:p>
            <a:endParaRPr lang="en-US"/>
          </a:p>
        </p:txBody>
      </p:sp>
      <p:sp>
        <p:nvSpPr>
          <p:cNvPr id="3" name="Notes Placeholder 2"/>
          <p:cNvSpPr>
            <a:spLocks noGrp="1"/>
          </p:cNvSpPr>
          <p:nvPr>
            <p:ph type="body" idx="1"/>
          </p:nvPr>
        </p:nvSpPr>
        <p:spPr/>
        <p:txBody>
          <a:bodyPr/>
          <a:lstStyle/>
          <a:p>
            <a:pPr eaLnBrk="1" hangingPunct="1"/>
            <a:r>
              <a:rPr lang="en-GB" altLang="en-US" b="0" i="0" dirty="0">
                <a:solidFill>
                  <a:srgbClr val="00262A"/>
                </a:solidFill>
                <a:effectLst/>
                <a:ea typeface="Open Sans" panose="020B0606030504020204" pitchFamily="34" charset="0"/>
                <a:cs typeface="Open Sans" panose="020B0606030504020204" pitchFamily="34" charset="0"/>
              </a:rPr>
              <a:t>Listen for:</a:t>
            </a:r>
          </a:p>
          <a:p>
            <a:pPr eaLnBrk="1" hangingPunct="1"/>
            <a:endParaRPr lang="en-GB" altLang="en-US" b="0" i="0" dirty="0">
              <a:solidFill>
                <a:srgbClr val="00262A"/>
              </a:solidFill>
              <a:effectLst/>
              <a:ea typeface="Open Sans" panose="020B0606030504020204" pitchFamily="34" charset="0"/>
              <a:cs typeface="Open Sans" panose="020B0606030504020204" pitchFamily="34" charset="0"/>
            </a:endParaRPr>
          </a:p>
          <a:p>
            <a:pPr marL="171450" indent="-171450" algn="l" fontAlgn="base">
              <a:buFont typeface="Arial" panose="020B0604020202020204" pitchFamily="34" charset="0"/>
              <a:buChar char="•"/>
            </a:pPr>
            <a:r>
              <a:rPr lang="en-GB" b="0" i="0" dirty="0">
                <a:solidFill>
                  <a:srgbClr val="00262A"/>
                </a:solidFill>
                <a:effectLst/>
                <a:ea typeface="Open Sans" panose="020B0606030504020204" pitchFamily="34" charset="0"/>
                <a:cs typeface="Open Sans" panose="020B0606030504020204" pitchFamily="34" charset="0"/>
              </a:rPr>
              <a:t>The language participants use (i.e., “these are...” or “these could be…”)</a:t>
            </a:r>
          </a:p>
          <a:p>
            <a:pPr marL="171450" indent="-171450" algn="l" fontAlgn="base">
              <a:buFont typeface="Arial" panose="020B0604020202020204" pitchFamily="34" charset="0"/>
              <a:buChar char="•"/>
            </a:pPr>
            <a:r>
              <a:rPr lang="en-GB" b="0" i="0" dirty="0">
                <a:solidFill>
                  <a:srgbClr val="00262A"/>
                </a:solidFill>
                <a:effectLst/>
                <a:ea typeface="Open Sans" panose="020B0606030504020204" pitchFamily="34" charset="0"/>
                <a:cs typeface="Open Sans" panose="020B0606030504020204" pitchFamily="34" charset="0"/>
              </a:rPr>
              <a:t>Differences between participants’ initial responses and what they go on to discuss</a:t>
            </a:r>
          </a:p>
          <a:p>
            <a:pPr marL="171450" indent="-171450" algn="l" fontAlgn="base">
              <a:buFont typeface="Arial" panose="020B0604020202020204" pitchFamily="34" charset="0"/>
              <a:buChar char="•"/>
            </a:pPr>
            <a:r>
              <a:rPr lang="en-GB" b="0" i="0" dirty="0">
                <a:solidFill>
                  <a:srgbClr val="00262A"/>
                </a:solidFill>
                <a:effectLst/>
                <a:ea typeface="Open Sans" panose="020B0606030504020204" pitchFamily="34" charset="0"/>
                <a:cs typeface="Open Sans" panose="020B0606030504020204" pitchFamily="34" charset="0"/>
              </a:rPr>
              <a:t>Whether participants include all the objects, whether they add any objects that aren’t there, or if they use each object separately (</a:t>
            </a:r>
            <a:r>
              <a:rPr lang="en-GB" b="1" i="0" dirty="0">
                <a:solidFill>
                  <a:srgbClr val="00262A"/>
                </a:solidFill>
                <a:effectLst/>
                <a:ea typeface="Open Sans" panose="020B0606030504020204" pitchFamily="34" charset="0"/>
                <a:cs typeface="Open Sans" panose="020B0606030504020204" pitchFamily="34" charset="0"/>
              </a:rPr>
              <a:t>Realistic</a:t>
            </a:r>
            <a:r>
              <a:rPr lang="en-GB" b="0" i="0" dirty="0">
                <a:solidFill>
                  <a:srgbClr val="00262A"/>
                </a:solidFill>
                <a:effectLst/>
                <a:ea typeface="Open Sans" panose="020B0606030504020204" pitchFamily="34" charset="0"/>
                <a:cs typeface="Open Sans" panose="020B0606030504020204" pitchFamily="34" charset="0"/>
              </a:rPr>
              <a:t>) or attempt to use them collectively (</a:t>
            </a:r>
            <a:r>
              <a:rPr lang="en-GB" b="1" i="0" dirty="0">
                <a:solidFill>
                  <a:srgbClr val="00262A"/>
                </a:solidFill>
                <a:effectLst/>
                <a:ea typeface="Open Sans" panose="020B0606030504020204" pitchFamily="34" charset="0"/>
                <a:cs typeface="Open Sans" panose="020B0606030504020204" pitchFamily="34" charset="0"/>
              </a:rPr>
              <a:t>Imaginative</a:t>
            </a:r>
            <a:r>
              <a:rPr lang="en-GB" b="0" i="0" dirty="0">
                <a:solidFill>
                  <a:srgbClr val="00262A"/>
                </a:solidFill>
                <a:effectLst/>
                <a:ea typeface="Open Sans" panose="020B0606030504020204" pitchFamily="34" charset="0"/>
                <a:cs typeface="Open Sans" panose="020B0606030504020204" pitchFamily="34" charset="0"/>
              </a:rPr>
              <a:t>)</a:t>
            </a:r>
            <a:endParaRPr lang="en-GB" dirty="0">
              <a:solidFill>
                <a:srgbClr val="00262A"/>
              </a:solidFill>
              <a:ea typeface="Open Sans" panose="020B0606030504020204" pitchFamily="34" charset="0"/>
              <a:cs typeface="Open Sans" panose="020B0606030504020204" pitchFamily="34" charset="0"/>
            </a:endParaRPr>
          </a:p>
          <a:p>
            <a:pPr algn="l" fontAlgn="base"/>
            <a:endParaRPr lang="en-GB" dirty="0">
              <a:solidFill>
                <a:srgbClr val="00262A"/>
              </a:solidFill>
              <a:ea typeface="Open Sans" panose="020B0606030504020204" pitchFamily="34" charset="0"/>
              <a:cs typeface="Open Sans" panose="020B0606030504020204" pitchFamily="34" charset="0"/>
            </a:endParaRPr>
          </a:p>
          <a:p>
            <a:pPr lvl="0">
              <a:defRPr/>
            </a:pPr>
            <a:r>
              <a:rPr lang="en-GB" dirty="0">
                <a:solidFill>
                  <a:srgbClr val="00262A"/>
                </a:solidFill>
                <a:ea typeface="Open Sans" panose="020B0606030504020204" pitchFamily="34" charset="0"/>
                <a:cs typeface="Open Sans" panose="020B0606030504020204" pitchFamily="34" charset="0"/>
              </a:rPr>
              <a:t>For </a:t>
            </a:r>
            <a:r>
              <a:rPr lang="en-GB" b="1" dirty="0">
                <a:solidFill>
                  <a:srgbClr val="00262A"/>
                </a:solidFill>
                <a:ea typeface="Open Sans" panose="020B0606030504020204" pitchFamily="34" charset="0"/>
                <a:cs typeface="Open Sans" panose="020B0606030504020204" pitchFamily="34" charset="0"/>
              </a:rPr>
              <a:t>in-person</a:t>
            </a:r>
            <a:r>
              <a:rPr lang="en-GB" dirty="0">
                <a:solidFill>
                  <a:srgbClr val="00262A"/>
                </a:solidFill>
                <a:ea typeface="Open Sans" panose="020B0606030504020204" pitchFamily="34" charset="0"/>
                <a:cs typeface="Open Sans" panose="020B0606030504020204" pitchFamily="34" charset="0"/>
              </a:rPr>
              <a:t> facilitation, put a group of objects on a table in the </a:t>
            </a:r>
            <a:r>
              <a:rPr lang="en-GB" dirty="0" err="1">
                <a:solidFill>
                  <a:srgbClr val="00262A"/>
                </a:solidFill>
                <a:ea typeface="Open Sans" panose="020B0606030504020204" pitchFamily="34" charset="0"/>
                <a:cs typeface="Open Sans" panose="020B0606030504020204" pitchFamily="34" charset="0"/>
              </a:rPr>
              <a:t>center</a:t>
            </a:r>
            <a:r>
              <a:rPr lang="en-GB" dirty="0">
                <a:solidFill>
                  <a:srgbClr val="00262A"/>
                </a:solidFill>
                <a:ea typeface="Open Sans" panose="020B0606030504020204" pitchFamily="34" charset="0"/>
                <a:cs typeface="Open Sans" panose="020B0606030504020204" pitchFamily="34" charset="0"/>
              </a:rPr>
              <a:t> of the room. Then ask participants to line up next to the table based on their Realistic–Imaginative results.</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AF7C864-6D0B-B84B-AB3F-F519034A6A80}"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3253038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498475"/>
            <a:ext cx="4943475" cy="2781300"/>
          </a:xfrm>
        </p:spPr>
        <p:txBody>
          <a:bodyPr/>
          <a:lstStyle/>
          <a:p>
            <a:endParaRPr lang="en-US"/>
          </a:p>
        </p:txBody>
      </p:sp>
      <p:sp>
        <p:nvSpPr>
          <p:cNvPr id="3" name="Notes Placeholder 2"/>
          <p:cNvSpPr>
            <a:spLocks noGrp="1"/>
          </p:cNvSpPr>
          <p:nvPr>
            <p:ph type="body" idx="1"/>
          </p:nvPr>
        </p:nvSpPr>
        <p:spPr>
          <a:xfrm>
            <a:off x="266700" y="3390900"/>
            <a:ext cx="6419850" cy="4897315"/>
          </a:xfrm>
          <a:solidFill>
            <a:schemeClr val="bg1"/>
          </a:solidFill>
        </p:spPr>
        <p:txBody>
          <a:bodyPr numCol="2"/>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This hidden slide explains the conditions of The Myers-Briggs Company providing you with these PowerPoint slides. </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62A"/>
                </a:solidFill>
                <a:effectLst/>
                <a:uLnTx/>
                <a:uFillTx/>
                <a:latin typeface="Open Sans"/>
                <a:ea typeface="Open Sans"/>
                <a:cs typeface="Open Sans"/>
              </a:rPr>
              <a:t>As qualified practitioners, you are part of the MBTI community, which stands for high standards and ethical use. We trust you to be MBTI advocates and to use these materials in ethical ways for the purpose of helping others understand more about themselves. Because we are allowing free access to the slides, practitioners have a responsibility to ensure nothing gets added to them that is unethical (e.g., about using the MBTI in selection) or inaccurate. By using these slides, you are signing up to The Myers-Briggs Company’s ethical use policy mentioned in the slide, which is available to view on our website (Legal Notices). This covers: abiding by the recommended admin guidelines; data protection; confidentiality; qualifications; provision of feedback; equal opportunities; and copyright infringement.</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Practitioners should not pass these slides on to unqualified parties. This includes participants in a workshop you are running. If these participants ask for the slides, they can be given printouts or a .</a:t>
            </a:r>
            <a:r>
              <a:rPr kumimoji="0" lang="en-GB" sz="1100" b="0" i="0" u="none" strike="noStrike" kern="1200" cap="none" spc="0" normalizeH="0" baseline="0" noProof="0" dirty="0" err="1">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pps</a:t>
            </a:r>
            <a:r>
              <a:rPr kumimoji="0" lang="en-GB" sz="11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 version (i.e., non-editable slides created by using “Save As” on the file to create a PowerPoint Show).</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The copyright statement should remain on the slide, regardless of what the practitioner does with it. Practitioners should acknowledge The Myers-Briggs Company as the source in any materials they create from our content.</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Your own corporate logos or branding can be added. And you can copy and paste the slides into your own corporate template if you wish.</a:t>
            </a:r>
          </a:p>
        </p:txBody>
      </p:sp>
    </p:spTree>
    <p:extLst>
      <p:ext uri="{BB962C8B-B14F-4D97-AF65-F5344CB8AC3E}">
        <p14:creationId xmlns:p14="http://schemas.microsoft.com/office/powerpoint/2010/main" val="4214176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EA679551-1E2B-4001-BEFA-1CD98364BF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31" name="Notes Placeholder 2">
            <a:extLst>
              <a:ext uri="{FF2B5EF4-FFF2-40B4-BE49-F238E27FC236}">
                <a16:creationId xmlns:a16="http://schemas.microsoft.com/office/drawing/2014/main" id="{9E023824-A156-4149-B5C8-DC6B2BA51C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ea typeface="Open Sans" panose="020B0606030504020204" pitchFamily="34" charset="0"/>
                <a:cs typeface="Open Sans" panose="020B0606030504020204" pitchFamily="34" charset="0"/>
              </a:rPr>
              <a:t>SAY:</a:t>
            </a:r>
          </a:p>
          <a:p>
            <a:pPr algn="l" fontAlgn="base"/>
            <a:r>
              <a:rPr lang="en-GB" b="0" i="0" dirty="0">
                <a:solidFill>
                  <a:srgbClr val="00262A"/>
                </a:solidFill>
                <a:effectLst/>
                <a:ea typeface="Open Sans" panose="020B0606030504020204" pitchFamily="34" charset="0"/>
                <a:cs typeface="Open Sans" panose="020B0606030504020204" pitchFamily="34" charset="0"/>
              </a:rPr>
              <a:t>Do you prefer to stay grounded in facts—usually working with, and talking about, things that are real and tangible (</a:t>
            </a:r>
            <a:r>
              <a:rPr lang="en-GB" b="1" i="0" dirty="0">
                <a:solidFill>
                  <a:srgbClr val="00262A"/>
                </a:solidFill>
                <a:effectLst/>
                <a:ea typeface="Open Sans" panose="020B0606030504020204" pitchFamily="34" charset="0"/>
                <a:cs typeface="Open Sans" panose="020B0606030504020204" pitchFamily="34" charset="0"/>
              </a:rPr>
              <a:t>Concrete</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OR</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Are you more comfortable looking for patterns and connections, exploring areas of ambiguity and expressing yourself through metaphors and analogies (</a:t>
            </a:r>
            <a:r>
              <a:rPr lang="en-GB" b="1" i="0" dirty="0">
                <a:solidFill>
                  <a:srgbClr val="00262A"/>
                </a:solidFill>
                <a:effectLst/>
                <a:ea typeface="Open Sans" panose="020B0606030504020204" pitchFamily="34" charset="0"/>
                <a:cs typeface="Open Sans" panose="020B0606030504020204" pitchFamily="34" charset="0"/>
              </a:rPr>
              <a:t>Abstract</a:t>
            </a:r>
            <a:r>
              <a:rPr lang="en-GB" b="0" i="0" dirty="0">
                <a:solidFill>
                  <a:srgbClr val="00262A"/>
                </a:solidFill>
                <a:effectLst/>
                <a:ea typeface="Open Sans" panose="020B0606030504020204" pitchFamily="34" charset="0"/>
                <a:cs typeface="Open Sans" panose="020B0606030504020204" pitchFamily="34" charset="0"/>
              </a:rPr>
              <a:t>)?</a:t>
            </a:r>
          </a:p>
          <a:p>
            <a:pPr eaLnBrk="1" hangingPunct="1">
              <a:spcBef>
                <a:spcPct val="0"/>
              </a:spcBef>
            </a:pPr>
            <a:endParaRPr lang="en-GB" altLang="en-US" dirty="0">
              <a:solidFill>
                <a:srgbClr val="00262A"/>
              </a:solidFill>
              <a:ea typeface="Open Sans" panose="020B0606030504020204" pitchFamily="34" charset="0"/>
              <a:cs typeface="Open Sans" panose="020B0606030504020204" pitchFamily="34" charset="0"/>
            </a:endParaRPr>
          </a:p>
        </p:txBody>
      </p:sp>
      <p:sp>
        <p:nvSpPr>
          <p:cNvPr id="99332" name="Slide Number Placeholder 3">
            <a:extLst>
              <a:ext uri="{FF2B5EF4-FFF2-40B4-BE49-F238E27FC236}">
                <a16:creationId xmlns:a16="http://schemas.microsoft.com/office/drawing/2014/main" id="{72396AB8-24BC-481E-9151-6E68BF2574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7FAAEE39-DC4B-4A31-8F43-DCDD82179F83}" type="slidenum">
              <a:rPr lang="en-GB" altLang="en-US" smtClean="0"/>
              <a:pPr fontAlgn="base">
                <a:spcBef>
                  <a:spcPct val="0"/>
                </a:spcBef>
                <a:spcAft>
                  <a:spcPct val="0"/>
                </a:spcAft>
              </a:pPr>
              <a:t>30</a:t>
            </a:fld>
            <a:endParaRPr lang="en-GB"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8669F34B-55BB-433D-BB64-400EBE4B03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79" name="Notes Placeholder 2">
            <a:extLst>
              <a:ext uri="{FF2B5EF4-FFF2-40B4-BE49-F238E27FC236}">
                <a16:creationId xmlns:a16="http://schemas.microsoft.com/office/drawing/2014/main" id="{03D77105-A416-452E-9758-B5A9C4A064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ea typeface="Open Sans" panose="020B0606030504020204" pitchFamily="34" charset="0"/>
                <a:cs typeface="Open Sans" panose="020B0606030504020204" pitchFamily="34" charset="0"/>
              </a:rPr>
              <a:t>SAY:</a:t>
            </a:r>
          </a:p>
          <a:p>
            <a:pPr algn="l" fontAlgn="base"/>
            <a:r>
              <a:rPr lang="en-GB" b="0" i="0" dirty="0">
                <a:solidFill>
                  <a:srgbClr val="00262A"/>
                </a:solidFill>
                <a:effectLst/>
                <a:ea typeface="Open Sans" panose="020B0606030504020204" pitchFamily="34" charset="0"/>
                <a:cs typeface="Open Sans" panose="020B0606030504020204" pitchFamily="34" charset="0"/>
              </a:rPr>
              <a:t>Do you tend to look for efficient, commonsense solutions to problems and ways to approach tasks (</a:t>
            </a:r>
            <a:r>
              <a:rPr lang="en-GB" b="1" i="0" dirty="0">
                <a:solidFill>
                  <a:srgbClr val="00262A"/>
                </a:solidFill>
                <a:effectLst/>
                <a:ea typeface="Open Sans" panose="020B0606030504020204" pitchFamily="34" charset="0"/>
                <a:cs typeface="Open Sans" panose="020B0606030504020204" pitchFamily="34" charset="0"/>
              </a:rPr>
              <a:t>Realistic</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OR</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Do you tend to look for different ways to solve problems and approach tasks—preferably something that hasn’t been thought of before (</a:t>
            </a:r>
            <a:r>
              <a:rPr lang="en-GB" b="1" i="0" dirty="0">
                <a:solidFill>
                  <a:srgbClr val="00262A"/>
                </a:solidFill>
                <a:effectLst/>
                <a:ea typeface="Open Sans" panose="020B0606030504020204" pitchFamily="34" charset="0"/>
                <a:cs typeface="Open Sans" panose="020B0606030504020204" pitchFamily="34" charset="0"/>
              </a:rPr>
              <a:t>Imaginative</a:t>
            </a:r>
            <a:r>
              <a:rPr lang="en-GB" b="0" i="0" dirty="0">
                <a:solidFill>
                  <a:srgbClr val="00262A"/>
                </a:solidFill>
                <a:effectLst/>
                <a:ea typeface="Open Sans" panose="020B0606030504020204" pitchFamily="34" charset="0"/>
                <a:cs typeface="Open Sans" panose="020B0606030504020204" pitchFamily="34" charset="0"/>
              </a:rPr>
              <a:t>)?</a:t>
            </a:r>
          </a:p>
          <a:p>
            <a:pPr eaLnBrk="1" hangingPunct="1">
              <a:spcBef>
                <a:spcPct val="0"/>
              </a:spcBef>
            </a:pPr>
            <a:endParaRPr lang="en-GB" altLang="en-US" dirty="0">
              <a:solidFill>
                <a:srgbClr val="00262A"/>
              </a:solidFill>
              <a:ea typeface="Open Sans" panose="020B0606030504020204" pitchFamily="34" charset="0"/>
              <a:cs typeface="Open Sans" panose="020B0606030504020204" pitchFamily="34" charset="0"/>
            </a:endParaRPr>
          </a:p>
        </p:txBody>
      </p:sp>
      <p:sp>
        <p:nvSpPr>
          <p:cNvPr id="101380" name="Slide Number Placeholder 3">
            <a:extLst>
              <a:ext uri="{FF2B5EF4-FFF2-40B4-BE49-F238E27FC236}">
                <a16:creationId xmlns:a16="http://schemas.microsoft.com/office/drawing/2014/main" id="{83FF76D6-8539-437D-9A4A-4315321438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DBEB581A-5496-4176-98D5-2396572C0ED9}" type="slidenum">
              <a:rPr lang="en-GB" altLang="en-US" smtClean="0"/>
              <a:pPr fontAlgn="base">
                <a:spcBef>
                  <a:spcPct val="0"/>
                </a:spcBef>
                <a:spcAft>
                  <a:spcPct val="0"/>
                </a:spcAft>
              </a:pPr>
              <a:t>31</a:t>
            </a:fld>
            <a:endParaRPr lang="en-GB"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093DFFE5-507F-4D59-A849-7176BFCE57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27" name="Notes Placeholder 2">
            <a:extLst>
              <a:ext uri="{FF2B5EF4-FFF2-40B4-BE49-F238E27FC236}">
                <a16:creationId xmlns:a16="http://schemas.microsoft.com/office/drawing/2014/main" id="{950682B4-39F0-4DA5-8C3F-C4E32127C1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ea typeface="Open Sans" panose="020B0606030504020204" pitchFamily="34" charset="0"/>
                <a:cs typeface="Open Sans" panose="020B0606030504020204" pitchFamily="34" charset="0"/>
              </a:rPr>
              <a:t>SAY:</a:t>
            </a:r>
          </a:p>
          <a:p>
            <a:pPr algn="l" fontAlgn="base"/>
            <a:r>
              <a:rPr lang="en-GB" b="0" i="0" dirty="0">
                <a:solidFill>
                  <a:srgbClr val="00262A"/>
                </a:solidFill>
                <a:effectLst/>
                <a:ea typeface="Open Sans" panose="020B0606030504020204" pitchFamily="34" charset="0"/>
                <a:cs typeface="Open Sans" panose="020B0606030504020204" pitchFamily="34" charset="0"/>
              </a:rPr>
              <a:t>Do you generally like to focus on what’s relevant to today and apply information you take in right away (</a:t>
            </a:r>
            <a:r>
              <a:rPr lang="en-GB" b="1" i="0" dirty="0">
                <a:solidFill>
                  <a:srgbClr val="00262A"/>
                </a:solidFill>
                <a:effectLst/>
                <a:ea typeface="Open Sans" panose="020B0606030504020204" pitchFamily="34" charset="0"/>
                <a:cs typeface="Open Sans" panose="020B0606030504020204" pitchFamily="34" charset="0"/>
              </a:rPr>
              <a:t>Practical</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OR</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Do you usually focus on how things might be in the future and enjoy learning something new even if you can’t see an immediate use for it (</a:t>
            </a:r>
            <a:r>
              <a:rPr lang="en-GB" b="1" i="0" dirty="0">
                <a:solidFill>
                  <a:srgbClr val="00262A"/>
                </a:solidFill>
                <a:effectLst/>
                <a:ea typeface="Open Sans" panose="020B0606030504020204" pitchFamily="34" charset="0"/>
                <a:cs typeface="Open Sans" panose="020B0606030504020204" pitchFamily="34" charset="0"/>
              </a:rPr>
              <a:t>Conceptual</a:t>
            </a:r>
            <a:r>
              <a:rPr lang="en-GB" b="0" i="0" dirty="0">
                <a:solidFill>
                  <a:srgbClr val="00262A"/>
                </a:solidFill>
                <a:effectLst/>
                <a:ea typeface="Open Sans" panose="020B0606030504020204" pitchFamily="34" charset="0"/>
                <a:cs typeface="Open Sans" panose="020B0606030504020204" pitchFamily="34" charset="0"/>
              </a:rPr>
              <a:t>)?</a:t>
            </a:r>
          </a:p>
          <a:p>
            <a:pPr eaLnBrk="1" hangingPunct="1">
              <a:spcBef>
                <a:spcPct val="0"/>
              </a:spcBef>
            </a:pPr>
            <a:endParaRPr lang="en-GB" altLang="en-US" dirty="0">
              <a:solidFill>
                <a:srgbClr val="00262A"/>
              </a:solidFill>
              <a:ea typeface="Open Sans" panose="020B0606030504020204" pitchFamily="34" charset="0"/>
              <a:cs typeface="Open Sans" panose="020B0606030504020204" pitchFamily="34" charset="0"/>
            </a:endParaRPr>
          </a:p>
        </p:txBody>
      </p:sp>
      <p:sp>
        <p:nvSpPr>
          <p:cNvPr id="103428" name="Slide Number Placeholder 3">
            <a:extLst>
              <a:ext uri="{FF2B5EF4-FFF2-40B4-BE49-F238E27FC236}">
                <a16:creationId xmlns:a16="http://schemas.microsoft.com/office/drawing/2014/main" id="{8CFEF7C4-E74D-45E9-B87C-1C6930A656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7E448059-F427-4814-891A-8C70CA4EEE19}" type="slidenum">
              <a:rPr lang="en-GB" altLang="en-US" smtClean="0"/>
              <a:pPr fontAlgn="base">
                <a:spcBef>
                  <a:spcPct val="0"/>
                </a:spcBef>
                <a:spcAft>
                  <a:spcPct val="0"/>
                </a:spcAft>
              </a:pPr>
              <a:t>32</a:t>
            </a:fld>
            <a:endParaRPr lang="en-GB"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0A755AE7-ABF4-468D-82C4-C5FA4E4A12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75" name="Notes Placeholder 2">
            <a:extLst>
              <a:ext uri="{FF2B5EF4-FFF2-40B4-BE49-F238E27FC236}">
                <a16:creationId xmlns:a16="http://schemas.microsoft.com/office/drawing/2014/main" id="{6D71CF3D-C7F5-4E05-9B0D-2DC6134487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ea typeface="Open Sans" panose="020B0606030504020204" pitchFamily="34" charset="0"/>
                <a:cs typeface="Open Sans" panose="020B0606030504020204" pitchFamily="34" charset="0"/>
              </a:rPr>
              <a:t>SAY:</a:t>
            </a:r>
          </a:p>
          <a:p>
            <a:pPr algn="l" fontAlgn="base"/>
            <a:r>
              <a:rPr lang="en-GB" b="0" i="0" dirty="0">
                <a:solidFill>
                  <a:srgbClr val="00262A"/>
                </a:solidFill>
                <a:effectLst/>
                <a:ea typeface="Open Sans" panose="020B0606030504020204" pitchFamily="34" charset="0"/>
                <a:cs typeface="Open Sans" panose="020B0606030504020204" pitchFamily="34" charset="0"/>
              </a:rPr>
              <a:t>Do you usually rely on firsthand experience, trying things out to see if they’re useful (</a:t>
            </a:r>
            <a:r>
              <a:rPr lang="en-GB" b="1" i="0" dirty="0">
                <a:solidFill>
                  <a:srgbClr val="00262A"/>
                </a:solidFill>
                <a:effectLst/>
                <a:ea typeface="Open Sans" panose="020B0606030504020204" pitchFamily="34" charset="0"/>
                <a:cs typeface="Open Sans" panose="020B0606030504020204" pitchFamily="34" charset="0"/>
              </a:rPr>
              <a:t>Experiential</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OR</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Do you tend to trust theories and rely on theoretical concepts to help you understand and explain things (</a:t>
            </a:r>
            <a:r>
              <a:rPr lang="en-GB" b="1" i="0" dirty="0">
                <a:solidFill>
                  <a:srgbClr val="00262A"/>
                </a:solidFill>
                <a:effectLst/>
                <a:ea typeface="Open Sans" panose="020B0606030504020204" pitchFamily="34" charset="0"/>
                <a:cs typeface="Open Sans" panose="020B0606030504020204" pitchFamily="34" charset="0"/>
              </a:rPr>
              <a:t>Theoretical</a:t>
            </a:r>
            <a:r>
              <a:rPr lang="en-GB" b="0" i="0" dirty="0">
                <a:solidFill>
                  <a:srgbClr val="00262A"/>
                </a:solidFill>
                <a:effectLst/>
                <a:ea typeface="Open Sans" panose="020B0606030504020204" pitchFamily="34" charset="0"/>
                <a:cs typeface="Open Sans" panose="020B0606030504020204" pitchFamily="34" charset="0"/>
              </a:rPr>
              <a:t>)?</a:t>
            </a:r>
          </a:p>
          <a:p>
            <a:pPr eaLnBrk="1" hangingPunct="1">
              <a:spcBef>
                <a:spcPct val="0"/>
              </a:spcBef>
            </a:pPr>
            <a:endParaRPr lang="en-GB" altLang="en-US" dirty="0">
              <a:solidFill>
                <a:srgbClr val="00262A"/>
              </a:solidFill>
              <a:ea typeface="Open Sans" panose="020B0606030504020204" pitchFamily="34" charset="0"/>
              <a:cs typeface="Open Sans" panose="020B0606030504020204" pitchFamily="34" charset="0"/>
            </a:endParaRPr>
          </a:p>
        </p:txBody>
      </p:sp>
      <p:sp>
        <p:nvSpPr>
          <p:cNvPr id="105476" name="Slide Number Placeholder 3">
            <a:extLst>
              <a:ext uri="{FF2B5EF4-FFF2-40B4-BE49-F238E27FC236}">
                <a16:creationId xmlns:a16="http://schemas.microsoft.com/office/drawing/2014/main" id="{E0E6D871-19F4-4B85-9476-AB6AA109A7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26B6397A-1A56-4496-9BCC-E02ACE45C85A}" type="slidenum">
              <a:rPr lang="en-GB" altLang="en-US" smtClean="0"/>
              <a:pPr fontAlgn="base">
                <a:spcBef>
                  <a:spcPct val="0"/>
                </a:spcBef>
                <a:spcAft>
                  <a:spcPct val="0"/>
                </a:spcAft>
              </a:pPr>
              <a:t>33</a:t>
            </a:fld>
            <a:endParaRPr lang="en-GB"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191E2333-C116-439D-87F9-A1F49DC9CD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23" name="Notes Placeholder 2">
            <a:extLst>
              <a:ext uri="{FF2B5EF4-FFF2-40B4-BE49-F238E27FC236}">
                <a16:creationId xmlns:a16="http://schemas.microsoft.com/office/drawing/2014/main" id="{4B3C5ACC-6452-4E6A-B378-F6CE43DF15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ea typeface="Open Sans" panose="020B0606030504020204" pitchFamily="34" charset="0"/>
                <a:cs typeface="Open Sans" panose="020B0606030504020204" pitchFamily="34" charset="0"/>
              </a:rPr>
              <a:t>SAY:</a:t>
            </a:r>
          </a:p>
          <a:p>
            <a:pPr algn="l" fontAlgn="base"/>
            <a:r>
              <a:rPr lang="en-GB" b="0" i="0" dirty="0">
                <a:solidFill>
                  <a:srgbClr val="00262A"/>
                </a:solidFill>
                <a:effectLst/>
                <a:ea typeface="Open Sans" panose="020B0606030504020204" pitchFamily="34" charset="0"/>
                <a:cs typeface="Open Sans" panose="020B0606030504020204" pitchFamily="34" charset="0"/>
              </a:rPr>
              <a:t>Do you usually like to follow established customs, honoring traditions to provide continuity (</a:t>
            </a:r>
            <a:r>
              <a:rPr lang="en-GB" b="1" i="0" dirty="0">
                <a:solidFill>
                  <a:srgbClr val="00262A"/>
                </a:solidFill>
                <a:effectLst/>
                <a:ea typeface="Open Sans" panose="020B0606030504020204" pitchFamily="34" charset="0"/>
                <a:cs typeface="Open Sans" panose="020B0606030504020204" pitchFamily="34" charset="0"/>
              </a:rPr>
              <a:t>Traditional</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OR</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Do you have a drive to be different, often finding unique or unconventional approaches and new ways to celebrate traditions (</a:t>
            </a:r>
            <a:r>
              <a:rPr lang="en-GB" b="1" i="0" dirty="0">
                <a:solidFill>
                  <a:srgbClr val="00262A"/>
                </a:solidFill>
                <a:effectLst/>
                <a:ea typeface="Open Sans" panose="020B0606030504020204" pitchFamily="34" charset="0"/>
                <a:cs typeface="Open Sans" panose="020B0606030504020204" pitchFamily="34" charset="0"/>
              </a:rPr>
              <a:t>Original</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1" i="0" dirty="0">
                <a:solidFill>
                  <a:srgbClr val="00262A"/>
                </a:solidFill>
                <a:effectLst/>
                <a:ea typeface="Open Sans" panose="020B0606030504020204" pitchFamily="34" charset="0"/>
                <a:cs typeface="Open Sans" panose="020B0606030504020204" pitchFamily="34" charset="0"/>
              </a:rPr>
              <a:t>DO:</a:t>
            </a:r>
          </a:p>
          <a:p>
            <a:pPr algn="l" fontAlgn="base"/>
            <a:r>
              <a:rPr lang="en-GB" b="0" i="0" dirty="0">
                <a:solidFill>
                  <a:srgbClr val="00262A"/>
                </a:solidFill>
                <a:effectLst/>
                <a:ea typeface="Open Sans" panose="020B0606030504020204" pitchFamily="34" charset="0"/>
                <a:cs typeface="Open Sans" panose="020B0606030504020204" pitchFamily="34" charset="0"/>
              </a:rPr>
              <a:t>Ask participants to comment on any of their own facet results for this preference pair. </a:t>
            </a:r>
          </a:p>
          <a:p>
            <a:pPr eaLnBrk="1" hangingPunct="1">
              <a:spcBef>
                <a:spcPct val="0"/>
              </a:spcBef>
            </a:pPr>
            <a:endParaRPr lang="en-GB" altLang="en-US" dirty="0">
              <a:solidFill>
                <a:srgbClr val="00262A"/>
              </a:solidFill>
              <a:ea typeface="Open Sans" panose="020B0606030504020204" pitchFamily="34" charset="0"/>
              <a:cs typeface="Open Sans" panose="020B0606030504020204" pitchFamily="34" charset="0"/>
            </a:endParaRPr>
          </a:p>
        </p:txBody>
      </p:sp>
      <p:sp>
        <p:nvSpPr>
          <p:cNvPr id="107524" name="Slide Number Placeholder 3">
            <a:extLst>
              <a:ext uri="{FF2B5EF4-FFF2-40B4-BE49-F238E27FC236}">
                <a16:creationId xmlns:a16="http://schemas.microsoft.com/office/drawing/2014/main" id="{CEF6820B-2FEF-42BF-B095-5F43ABD2A9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85C6A05E-2BB3-4723-9281-C0470C09FEBB}" type="slidenum">
              <a:rPr lang="en-GB" altLang="en-US" smtClean="0"/>
              <a:pPr fontAlgn="base">
                <a:spcBef>
                  <a:spcPct val="0"/>
                </a:spcBef>
                <a:spcAft>
                  <a:spcPct val="0"/>
                </a:spcAft>
              </a:pPr>
              <a:t>34</a:t>
            </a:fld>
            <a:endParaRPr lang="en-GB"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894EFA-E324-4620-BA9B-26A0815364E8}" type="slidenum">
              <a:rPr lang="en-GB" smtClean="0"/>
              <a:pPr/>
              <a:t>35</a:t>
            </a:fld>
            <a:endParaRPr lang="en-GB" dirty="0"/>
          </a:p>
        </p:txBody>
      </p:sp>
    </p:spTree>
    <p:extLst>
      <p:ext uri="{BB962C8B-B14F-4D97-AF65-F5344CB8AC3E}">
        <p14:creationId xmlns:p14="http://schemas.microsoft.com/office/powerpoint/2010/main" val="3846813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Note: Replace initials with those of the current team. Also, an * represents an Out-of-Preference facet result. </a:t>
            </a:r>
          </a:p>
        </p:txBody>
      </p:sp>
      <p:sp>
        <p:nvSpPr>
          <p:cNvPr id="4" name="Date Placeholder 3"/>
          <p:cNvSpPr>
            <a:spLocks noGrp="1"/>
          </p:cNvSpPr>
          <p:nvPr>
            <p:ph type="dt" idx="1"/>
          </p:nvPr>
        </p:nvSpPr>
        <p:spPr/>
        <p:txBody>
          <a:bodyPr/>
          <a:lstStyle/>
          <a:p>
            <a:pPr>
              <a:defRPr/>
            </a:pPr>
            <a:fld id="{D2B3BB26-3475-47CE-A76F-D70C0FD0C6BB}" type="datetime1">
              <a:rPr lang="en-US" smtClean="0"/>
              <a:pPr>
                <a:defRPr/>
              </a:pPr>
              <a:t>3/31/2026</a:t>
            </a:fld>
            <a:endParaRPr lang="en-US" dirty="0"/>
          </a:p>
        </p:txBody>
      </p:sp>
      <p:sp>
        <p:nvSpPr>
          <p:cNvPr id="6" name="Slide Number Placeholder 5"/>
          <p:cNvSpPr>
            <a:spLocks noGrp="1"/>
          </p:cNvSpPr>
          <p:nvPr>
            <p:ph type="sldNum" sz="quarter" idx="5"/>
          </p:nvPr>
        </p:nvSpPr>
        <p:spPr/>
        <p:txBody>
          <a:bodyPr/>
          <a:lstStyle/>
          <a:p>
            <a:pPr>
              <a:defRPr/>
            </a:pPr>
            <a:fld id="{9F66CF0C-4CD5-4F7C-BE9F-CF95C6A74F93}" type="slidenum">
              <a:rPr lang="en-US" smtClean="0"/>
              <a:pPr>
                <a:defRPr/>
              </a:pPr>
              <a:t>36</a:t>
            </a:fld>
            <a:endParaRPr lang="en-US" dirty="0"/>
          </a:p>
        </p:txBody>
      </p:sp>
    </p:spTree>
    <p:extLst>
      <p:ext uri="{BB962C8B-B14F-4D97-AF65-F5344CB8AC3E}">
        <p14:creationId xmlns:p14="http://schemas.microsoft.com/office/powerpoint/2010/main" val="4144053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8ADA1-2863-1AAB-6792-0FEA8BF021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866DB-79D4-D077-E2E4-BAE79FF36BA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D4CB4B3-72EC-0200-60CE-F5A31B208482}"/>
              </a:ext>
            </a:extLst>
          </p:cNvPr>
          <p:cNvSpPr>
            <a:spLocks noGrp="1"/>
          </p:cNvSpPr>
          <p:nvPr>
            <p:ph type="body" idx="1"/>
          </p:nvPr>
        </p:nvSpPr>
        <p:spPr/>
        <p:txBody>
          <a:bodyPr/>
          <a:lstStyle/>
          <a:p>
            <a:r>
              <a:rPr lang="en-US" b="1" dirty="0">
                <a:solidFill>
                  <a:srgbClr val="00262A"/>
                </a:solidFill>
              </a:rPr>
              <a:t>Note: </a:t>
            </a:r>
            <a:r>
              <a:rPr lang="en-US" b="0" dirty="0">
                <a:solidFill>
                  <a:srgbClr val="00262A"/>
                </a:solidFill>
              </a:rPr>
              <a:t>Replace “MB” initials with those of the current team based on their score. The “*” symbol represents an Out-of-Preference facet result. </a:t>
            </a:r>
          </a:p>
        </p:txBody>
      </p:sp>
      <p:sp>
        <p:nvSpPr>
          <p:cNvPr id="4" name="Date Placeholder 3">
            <a:extLst>
              <a:ext uri="{FF2B5EF4-FFF2-40B4-BE49-F238E27FC236}">
                <a16:creationId xmlns:a16="http://schemas.microsoft.com/office/drawing/2014/main" id="{2D006D6F-094A-46CA-0053-AAAB5ED40F9C}"/>
              </a:ext>
            </a:extLst>
          </p:cNvPr>
          <p:cNvSpPr>
            <a:spLocks noGrp="1"/>
          </p:cNvSpPr>
          <p:nvPr>
            <p:ph type="dt" idx="1"/>
          </p:nvPr>
        </p:nvSpPr>
        <p:spPr/>
        <p:txBody>
          <a:bodyPr/>
          <a:lstStyle/>
          <a:p>
            <a:pPr>
              <a:defRPr/>
            </a:pPr>
            <a:fld id="{D2B3BB26-3475-47CE-A76F-D70C0FD0C6BB}" type="datetime1">
              <a:rPr lang="en-US" smtClean="0"/>
              <a:pPr>
                <a:defRPr/>
              </a:pPr>
              <a:t>3/31/2026</a:t>
            </a:fld>
            <a:endParaRPr lang="en-US" dirty="0"/>
          </a:p>
        </p:txBody>
      </p:sp>
      <p:sp>
        <p:nvSpPr>
          <p:cNvPr id="6" name="Slide Number Placeholder 5">
            <a:extLst>
              <a:ext uri="{FF2B5EF4-FFF2-40B4-BE49-F238E27FC236}">
                <a16:creationId xmlns:a16="http://schemas.microsoft.com/office/drawing/2014/main" id="{C050A650-9333-4E1B-1703-27CD8AFE2C43}"/>
              </a:ext>
            </a:extLst>
          </p:cNvPr>
          <p:cNvSpPr>
            <a:spLocks noGrp="1"/>
          </p:cNvSpPr>
          <p:nvPr>
            <p:ph type="sldNum" sz="quarter" idx="5"/>
          </p:nvPr>
        </p:nvSpPr>
        <p:spPr/>
        <p:txBody>
          <a:bodyPr/>
          <a:lstStyle/>
          <a:p>
            <a:pPr>
              <a:defRPr/>
            </a:pPr>
            <a:fld id="{9F66CF0C-4CD5-4F7C-BE9F-CF95C6A74F93}" type="slidenum">
              <a:rPr lang="en-US" smtClean="0"/>
              <a:pPr>
                <a:defRPr/>
              </a:pPr>
              <a:t>37</a:t>
            </a:fld>
            <a:endParaRPr lang="en-US" dirty="0"/>
          </a:p>
        </p:txBody>
      </p:sp>
    </p:spTree>
    <p:extLst>
      <p:ext uri="{BB962C8B-B14F-4D97-AF65-F5344CB8AC3E}">
        <p14:creationId xmlns:p14="http://schemas.microsoft.com/office/powerpoint/2010/main" val="19122001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txBody>
          <a:bodyPr/>
          <a:lstStyle/>
          <a:p>
            <a:endParaRPr lang="en-US"/>
          </a:p>
        </p:txBody>
      </p:sp>
      <p:sp>
        <p:nvSpPr>
          <p:cNvPr id="3" name="Notes Placeholder 2"/>
          <p:cNvSpPr>
            <a:spLocks noGrp="1"/>
          </p:cNvSpPr>
          <p:nvPr>
            <p:ph type="body" idx="1"/>
          </p:nvPr>
        </p:nvSpPr>
        <p:spPr>
          <a:xfrm>
            <a:off x="685800" y="4572000"/>
            <a:ext cx="5486400" cy="3600450"/>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i="1" dirty="0">
                <a:solidFill>
                  <a:srgbClr val="00262A"/>
                </a:solidFill>
              </a:rPr>
              <a:t>(Optional, if using Feedback Card Set resource)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dirty="0">
              <a:solidFill>
                <a:srgbClr val="00262A"/>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solidFill>
                  <a:srgbClr val="00262A"/>
                </a:solidFill>
              </a:rPr>
              <a:t>Say:</a:t>
            </a:r>
            <a:r>
              <a:rPr lang="en-GB" dirty="0">
                <a:solidFill>
                  <a:srgbClr val="00262A"/>
                </a:solidFil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solidFill>
                  <a:srgbClr val="00262A"/>
                </a:solidFill>
              </a:rPr>
              <a:t>You have this feedback card in your Step II set. All the illustrations you’ll see in this section are on the cards.</a:t>
            </a:r>
          </a:p>
          <a:p>
            <a:endParaRPr lang="en-GB" dirty="0"/>
          </a:p>
        </p:txBody>
      </p:sp>
      <p:sp>
        <p:nvSpPr>
          <p:cNvPr id="4" name="Slide Number Placeholder 3"/>
          <p:cNvSpPr>
            <a:spLocks noGrp="1"/>
          </p:cNvSpPr>
          <p:nvPr>
            <p:ph type="sldNum" sz="quarter" idx="5"/>
          </p:nvPr>
        </p:nvSpPr>
        <p:spPr/>
        <p:txBody>
          <a:bodyPr/>
          <a:lstStyle/>
          <a:p>
            <a:pPr>
              <a:defRPr/>
            </a:pPr>
            <a:fld id="{C71BCCD2-9A2F-4195-A4D6-8F033259D5FF}" type="slidenum">
              <a:rPr lang="en-GB" smtClean="0"/>
              <a:pPr>
                <a:defRPr/>
              </a:pPr>
              <a:t>38</a:t>
            </a:fld>
            <a:endParaRPr lang="en-GB" dirty="0"/>
          </a:p>
        </p:txBody>
      </p:sp>
    </p:spTree>
    <p:extLst>
      <p:ext uri="{BB962C8B-B14F-4D97-AF65-F5344CB8AC3E}">
        <p14:creationId xmlns:p14="http://schemas.microsoft.com/office/powerpoint/2010/main" val="1141213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7125" cy="3492500"/>
          </a:xfrm>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262A"/>
                </a:solidFill>
              </a:rPr>
              <a:t>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62A"/>
                </a:solidFill>
              </a:rPr>
              <a:t>Set up groups of participants with Logical, Empathetic, and Midzone results in advance (three groups). Split up groups larger than six and have multiple groups for each category if required.</a:t>
            </a:r>
            <a:endParaRPr lang="en-GB" dirty="0">
              <a:solidFill>
                <a:srgbClr val="00262A"/>
              </a:solidFill>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AF7C864-6D0B-B84B-AB3F-F519034A6A80}"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213851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txBody>
          <a:bodyPr/>
          <a:lstStyle/>
          <a:p>
            <a:endParaRPr lang="en-US"/>
          </a:p>
        </p:txBody>
      </p:sp>
      <p:sp>
        <p:nvSpPr>
          <p:cNvPr id="3" name="Notes Placeholder 2"/>
          <p:cNvSpPr>
            <a:spLocks noGrp="1"/>
          </p:cNvSpPr>
          <p:nvPr>
            <p:ph type="body" idx="1"/>
          </p:nvPr>
        </p:nvSpPr>
        <p:spPr>
          <a:xfrm>
            <a:off x="685800" y="3837025"/>
            <a:ext cx="5486400" cy="3600450"/>
          </a:xfrm>
        </p:spPr>
        <p:txBody>
          <a:bodyPr/>
          <a:lstStyle/>
          <a:p>
            <a:pPr marL="0" marR="0" lvl="3" indent="0" algn="l" defTabSz="914400" rtl="0" eaLnBrk="1" fontAlgn="auto" latinLnBrk="0" hangingPunct="1">
              <a:lnSpc>
                <a:spcPct val="100000"/>
              </a:lnSpc>
              <a:spcBef>
                <a:spcPts val="0"/>
              </a:spcBef>
              <a:spcAft>
                <a:spcPts val="400"/>
              </a:spcAft>
              <a:buClr>
                <a:srgbClr val="5659DD"/>
              </a:buClr>
              <a:buSzTx/>
              <a:buFont typeface="Karla" panose="020B0004030503030003" pitchFamily="34" charset="0"/>
              <a:buNone/>
              <a:tabLst/>
              <a:defRPr/>
            </a:pPr>
            <a:r>
              <a:rPr kumimoji="0" lang="en-CA" sz="1200" b="1"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SAY:</a:t>
            </a:r>
          </a:p>
          <a:p>
            <a:pPr marL="91440" marR="0" lvl="3" indent="-91440" algn="l" defTabSz="914400" rtl="0" eaLnBrk="1" fontAlgn="auto" latinLnBrk="0" hangingPunct="1">
              <a:lnSpc>
                <a:spcPct val="100000"/>
              </a:lnSpc>
              <a:spcBef>
                <a:spcPts val="0"/>
              </a:spcBef>
              <a:spcAft>
                <a:spcPts val="400"/>
              </a:spcAft>
              <a:buClr>
                <a:srgbClr val="5659DD"/>
              </a:buClr>
              <a:buSzTx/>
              <a:buFont typeface="Karla" panose="020B0004030503030003" pitchFamily="34" charset="0"/>
              <a:buChar char="•"/>
              <a:tabLst/>
              <a:defRPr/>
            </a:pPr>
            <a:r>
              <a:rPr kumimoji="0" lang="en-CA"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Let’s begin with some brief introductions, with each person taking one minute to provide some key information about themselves.</a:t>
            </a:r>
          </a:p>
          <a:p>
            <a:pPr marL="91440" marR="0" lvl="3" indent="-91440" algn="l" defTabSz="914400" rtl="0" eaLnBrk="1" fontAlgn="auto" latinLnBrk="0" hangingPunct="1">
              <a:lnSpc>
                <a:spcPct val="100000"/>
              </a:lnSpc>
              <a:spcBef>
                <a:spcPts val="0"/>
              </a:spcBef>
              <a:spcAft>
                <a:spcPts val="400"/>
              </a:spcAft>
              <a:buClr>
                <a:srgbClr val="5659DD"/>
              </a:buClr>
              <a:buSzTx/>
              <a:buFont typeface="Karla" panose="020B0004030503030003" pitchFamily="34" charset="0"/>
              <a:buChar char="•"/>
              <a:tabLst/>
              <a:defRPr/>
            </a:pPr>
            <a:r>
              <a:rPr kumimoji="0" lang="en-CA"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As a reminder, my name is __________, and I will be your facilitator today. (Include background information on yourself for up to one minute.)</a:t>
            </a:r>
          </a:p>
          <a:p>
            <a:pPr marL="91440" lvl="3" indent="-91440">
              <a:lnSpc>
                <a:spcPct val="100000"/>
              </a:lnSpc>
              <a:spcAft>
                <a:spcPts val="400"/>
              </a:spcAft>
              <a:buClr>
                <a:srgbClr val="5659DD"/>
              </a:buClr>
              <a:buFont typeface="Karla" panose="020B0004030503030003" pitchFamily="34" charset="0"/>
              <a:buChar char="•"/>
              <a:defRPr/>
            </a:pPr>
            <a:r>
              <a:rPr kumimoji="0" lang="en-CA"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Please share</a:t>
            </a:r>
            <a:r>
              <a:rPr lang="en-CA" sz="1200" dirty="0">
                <a:solidFill>
                  <a:srgbClr val="00262A"/>
                </a:solidFill>
                <a:latin typeface="Open Sans" panose="020B0606030504020204" pitchFamily="34" charset="0"/>
                <a:ea typeface="Open Sans" panose="020B0606030504020204" pitchFamily="34" charset="0"/>
                <a:cs typeface="Open Sans" panose="020B0606030504020204" pitchFamily="34" charset="0"/>
              </a:rPr>
              <a:t> three</a:t>
            </a:r>
            <a:r>
              <a:rPr kumimoji="0" lang="en-US"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 words or phrases to describe your work style.</a:t>
            </a:r>
            <a:endParaRPr kumimoji="0" lang="en-CA"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91440" lvl="3" indent="-91440">
              <a:lnSpc>
                <a:spcPct val="100000"/>
              </a:lnSpc>
              <a:spcAft>
                <a:spcPts val="400"/>
              </a:spcAft>
              <a:buClr>
                <a:srgbClr val="5659DD"/>
              </a:buClr>
              <a:buFont typeface="Karla" panose="020B0004030503030003" pitchFamily="34" charset="0"/>
              <a:buChar char="•"/>
              <a:defRPr/>
            </a:pPr>
            <a:r>
              <a:rPr kumimoji="0" lang="en-CA"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Remember, you have </a:t>
            </a:r>
            <a:r>
              <a:rPr lang="en-CA" sz="1200" dirty="0">
                <a:solidFill>
                  <a:srgbClr val="00262A"/>
                </a:solidFill>
                <a:latin typeface="Open Sans" panose="020B0606030504020204" pitchFamily="34" charset="0"/>
                <a:ea typeface="Open Sans" panose="020B0606030504020204" pitchFamily="34" charset="0"/>
                <a:cs typeface="Open Sans" panose="020B0606030504020204" pitchFamily="34" charset="0"/>
              </a:rPr>
              <a:t>one</a:t>
            </a:r>
            <a:r>
              <a:rPr kumimoji="0" lang="en-CA"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 minute.</a:t>
            </a:r>
            <a:endParaRPr lang="en-CA" sz="1200" dirty="0">
              <a:solidFill>
                <a:srgbClr val="00262A"/>
              </a:solidFill>
              <a:latin typeface="Open Sans" panose="020B0606030504020204" pitchFamily="34" charset="0"/>
              <a:ea typeface="Open Sans" panose="020B0606030504020204" pitchFamily="34" charset="0"/>
              <a:cs typeface="Open Sans" panose="020B0606030504020204" pitchFamily="34" charset="0"/>
            </a:endParaRPr>
          </a:p>
          <a:p>
            <a:pPr marL="171450" marR="0" lvl="3" indent="-171450" algn="l" defTabSz="914400" rtl="0" eaLnBrk="1" fontAlgn="auto" latinLnBrk="0" hangingPunct="1">
              <a:lnSpc>
                <a:spcPct val="100000"/>
              </a:lnSpc>
              <a:spcBef>
                <a:spcPts val="0"/>
              </a:spcBef>
              <a:spcAft>
                <a:spcPts val="400"/>
              </a:spcAft>
              <a:buClr>
                <a:srgbClr val="5659DD"/>
              </a:buClr>
              <a:buSzTx/>
              <a:buFont typeface="Karla" panose="020B0004030503030003" pitchFamily="34" charset="0"/>
              <a:buChar char="•"/>
              <a:tabLst/>
              <a:defRPr/>
            </a:pPr>
            <a:endParaRPr kumimoji="0" lang="en-CA"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DO:</a:t>
            </a:r>
            <a:endParaRPr lang="en-US" sz="1200" b="1"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91440" lvl="3" indent="-91440" algn="l" defTabSz="914400" rtl="0" eaLnBrk="1" latinLnBrk="0" hangingPunct="1">
              <a:lnSpc>
                <a:spcPct val="100000"/>
              </a:lnSpc>
              <a:spcAft>
                <a:spcPts val="400"/>
              </a:spcAft>
              <a:buClr>
                <a:srgbClr val="5659DD"/>
              </a:buClr>
              <a:buFont typeface="Karla" panose="020B0004030503030003" pitchFamily="34" charset="0"/>
              <a:buChar char="•"/>
              <a:defRPr/>
            </a:pPr>
            <a:r>
              <a:rPr kumimoji="0" lang="en-CA"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Prompt each participant to make their </a:t>
            </a:r>
            <a:r>
              <a:rPr kumimoji="0" lang="en-CA" sz="1200" b="0" i="0" u="none" strike="noStrike" kern="1200" cap="none" spc="0" normalizeH="0" baseline="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one-minute</a:t>
            </a:r>
            <a:r>
              <a:rPr kumimoji="0" lang="en-CA"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 introduction to provide insight into their work style.</a:t>
            </a:r>
          </a:p>
          <a:p>
            <a:pPr marL="91440" marR="0" lvl="3" indent="-91440" algn="l" defTabSz="914400" rtl="0" eaLnBrk="1" fontAlgn="auto" latinLnBrk="0" hangingPunct="1">
              <a:lnSpc>
                <a:spcPct val="100000"/>
              </a:lnSpc>
              <a:spcBef>
                <a:spcPts val="0"/>
              </a:spcBef>
              <a:spcAft>
                <a:spcPts val="400"/>
              </a:spcAft>
              <a:buClr>
                <a:srgbClr val="5659DD"/>
              </a:buClr>
              <a:buSzTx/>
              <a:buFont typeface="Karla" panose="020B0004030503030003" pitchFamily="34" charset="0"/>
              <a:buChar char="•"/>
              <a:tabLst/>
              <a:defRPr/>
            </a:pPr>
            <a:r>
              <a:rPr kumimoji="0" lang="en-CA"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If you have a large group—more than eight people—ask participants to share their three words in the chat box.</a:t>
            </a:r>
          </a:p>
          <a:p>
            <a:pPr marL="91440" marR="0" lvl="3" indent="-91440" algn="l" defTabSz="914400" rtl="0" eaLnBrk="1" fontAlgn="auto" latinLnBrk="0" hangingPunct="1">
              <a:lnSpc>
                <a:spcPct val="100000"/>
              </a:lnSpc>
              <a:spcBef>
                <a:spcPts val="0"/>
              </a:spcBef>
              <a:spcAft>
                <a:spcPts val="400"/>
              </a:spcAft>
              <a:buClr>
                <a:srgbClr val="5659DD"/>
              </a:buClr>
              <a:buSzTx/>
              <a:buFont typeface="Karla" panose="020B0004030503030003" pitchFamily="34" charset="0"/>
              <a:buChar char="•"/>
              <a:tabLst/>
              <a:defRPr/>
            </a:pPr>
            <a:r>
              <a:rPr kumimoji="0" lang="en-CA"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Update the activity if conducting this feedback outside of a work context.</a:t>
            </a:r>
          </a:p>
          <a:p>
            <a:endParaRPr lang="en-US" dirty="0">
              <a:solidFill>
                <a:srgbClr val="00262A"/>
              </a:solidFill>
            </a:endParaRPr>
          </a:p>
        </p:txBody>
      </p:sp>
    </p:spTree>
    <p:extLst>
      <p:ext uri="{BB962C8B-B14F-4D97-AF65-F5344CB8AC3E}">
        <p14:creationId xmlns:p14="http://schemas.microsoft.com/office/powerpoint/2010/main" val="2039218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3E33AA3E-4DB9-4B7F-8740-88612B9AD4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787" name="Notes Placeholder 2">
            <a:extLst>
              <a:ext uri="{FF2B5EF4-FFF2-40B4-BE49-F238E27FC236}">
                <a16:creationId xmlns:a16="http://schemas.microsoft.com/office/drawing/2014/main" id="{AF886D8C-BE6B-426F-8F16-C2F1DB3DEB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ea typeface="Open Sans" panose="020B0606030504020204" pitchFamily="34" charset="0"/>
                <a:cs typeface="Open Sans" panose="020B0606030504020204" pitchFamily="34" charset="0"/>
              </a:rPr>
              <a:t>SAY:</a:t>
            </a:r>
          </a:p>
          <a:p>
            <a:pPr algn="l" fontAlgn="base"/>
            <a:r>
              <a:rPr lang="en-GB" b="0" i="0" dirty="0">
                <a:solidFill>
                  <a:srgbClr val="00262A"/>
                </a:solidFill>
                <a:effectLst/>
                <a:ea typeface="Open Sans" panose="020B0606030504020204" pitchFamily="34" charset="0"/>
                <a:cs typeface="Open Sans" panose="020B0606030504020204" pitchFamily="34" charset="0"/>
              </a:rPr>
              <a:t>Do you usually favor an objective approach to decision-making—trusting, gathering, and analyzing data to develop a plan of action based on the pros and cons of possible solutions (</a:t>
            </a:r>
            <a:r>
              <a:rPr lang="en-GB" b="1" i="0" dirty="0">
                <a:solidFill>
                  <a:srgbClr val="00262A"/>
                </a:solidFill>
                <a:effectLst/>
                <a:ea typeface="Open Sans" panose="020B0606030504020204" pitchFamily="34" charset="0"/>
                <a:cs typeface="Open Sans" panose="020B0606030504020204" pitchFamily="34" charset="0"/>
              </a:rPr>
              <a:t>Logical</a:t>
            </a:r>
            <a:r>
              <a:rPr lang="en-GB" b="0" i="0" dirty="0">
                <a:solidFill>
                  <a:srgbClr val="00262A"/>
                </a:solidFill>
                <a:effectLst/>
                <a:ea typeface="Open Sans" panose="020B0606030504020204" pitchFamily="34" charset="0"/>
                <a:cs typeface="Open Sans" panose="020B0606030504020204" pitchFamily="34" charset="0"/>
              </a:rPr>
              <a:t>)? </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OR</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Do you tend to value a focus on the effects a decision might have on the people involved—considering the values and relationships that could be affected (</a:t>
            </a:r>
            <a:r>
              <a:rPr lang="en-GB" b="1" i="0" dirty="0">
                <a:solidFill>
                  <a:srgbClr val="00262A"/>
                </a:solidFill>
                <a:effectLst/>
                <a:ea typeface="Open Sans" panose="020B0606030504020204" pitchFamily="34" charset="0"/>
                <a:cs typeface="Open Sans" panose="020B0606030504020204" pitchFamily="34" charset="0"/>
              </a:rPr>
              <a:t>Empathetic</a:t>
            </a:r>
            <a:r>
              <a:rPr lang="en-GB" b="0" i="0" dirty="0">
                <a:solidFill>
                  <a:srgbClr val="00262A"/>
                </a:solidFill>
                <a:effectLst/>
                <a:ea typeface="Open Sans" panose="020B0606030504020204" pitchFamily="34" charset="0"/>
                <a:cs typeface="Open Sans" panose="020B0606030504020204" pitchFamily="34" charset="0"/>
              </a:rPr>
              <a:t>)?</a:t>
            </a:r>
          </a:p>
          <a:p>
            <a:pPr eaLnBrk="1" hangingPunct="1">
              <a:spcBef>
                <a:spcPct val="0"/>
              </a:spcBef>
            </a:pPr>
            <a:endParaRPr lang="en-GB" altLang="en-US" dirty="0">
              <a:solidFill>
                <a:srgbClr val="00262A"/>
              </a:solidFill>
              <a:ea typeface="Open Sans" panose="020B0606030504020204" pitchFamily="34" charset="0"/>
              <a:cs typeface="Open Sans" panose="020B0606030504020204" pitchFamily="34" charset="0"/>
            </a:endParaRPr>
          </a:p>
        </p:txBody>
      </p:sp>
      <p:sp>
        <p:nvSpPr>
          <p:cNvPr id="118788" name="Slide Number Placeholder 3">
            <a:extLst>
              <a:ext uri="{FF2B5EF4-FFF2-40B4-BE49-F238E27FC236}">
                <a16:creationId xmlns:a16="http://schemas.microsoft.com/office/drawing/2014/main" id="{3C86F12E-85F2-4A2C-8CFB-F3D530FD7F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D0562EB8-059E-4C65-9774-8BBE0850C592}" type="slidenum">
              <a:rPr lang="en-GB" altLang="en-US" smtClean="0"/>
              <a:pPr fontAlgn="base">
                <a:spcBef>
                  <a:spcPct val="0"/>
                </a:spcBef>
                <a:spcAft>
                  <a:spcPct val="0"/>
                </a:spcAft>
              </a:pPr>
              <a:t>40</a:t>
            </a:fld>
            <a:endParaRPr lang="en-GB"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C68B191F-9FE9-4CB9-B969-EF20B93908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35" name="Notes Placeholder 2">
            <a:extLst>
              <a:ext uri="{FF2B5EF4-FFF2-40B4-BE49-F238E27FC236}">
                <a16:creationId xmlns:a16="http://schemas.microsoft.com/office/drawing/2014/main" id="{AA504D66-CA36-4723-B021-969465F1E7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ea typeface="Open Sans" panose="020B0606030504020204" pitchFamily="34" charset="0"/>
                <a:cs typeface="Open Sans" panose="020B0606030504020204" pitchFamily="34" charset="0"/>
              </a:rPr>
              <a:t>SAY:</a:t>
            </a:r>
          </a:p>
          <a:p>
            <a:pPr algn="l" fontAlgn="base"/>
            <a:r>
              <a:rPr lang="en-GB" b="0" i="0" dirty="0">
                <a:solidFill>
                  <a:srgbClr val="00262A"/>
                </a:solidFill>
                <a:effectLst/>
                <a:ea typeface="Open Sans" panose="020B0606030504020204" pitchFamily="34" charset="0"/>
                <a:cs typeface="Open Sans" panose="020B0606030504020204" pitchFamily="34" charset="0"/>
              </a:rPr>
              <a:t>Do you tend to make decisions objectively, using logic to treat people fairly and consistently (</a:t>
            </a:r>
            <a:r>
              <a:rPr lang="en-GB" b="1" i="0" dirty="0">
                <a:solidFill>
                  <a:srgbClr val="00262A"/>
                </a:solidFill>
                <a:effectLst/>
                <a:ea typeface="Open Sans" panose="020B0606030504020204" pitchFamily="34" charset="0"/>
                <a:cs typeface="Open Sans" panose="020B0606030504020204" pitchFamily="34" charset="0"/>
              </a:rPr>
              <a:t>Reasonable</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OR</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Do you tend to make decisions based on how you and others feel about a situation, accounting for the circumstances of the people involved (</a:t>
            </a:r>
            <a:r>
              <a:rPr lang="en-GB" b="1" i="0" dirty="0">
                <a:solidFill>
                  <a:srgbClr val="00262A"/>
                </a:solidFill>
                <a:effectLst/>
                <a:ea typeface="Open Sans" panose="020B0606030504020204" pitchFamily="34" charset="0"/>
                <a:cs typeface="Open Sans" panose="020B0606030504020204" pitchFamily="34" charset="0"/>
              </a:rPr>
              <a:t>Compassionate</a:t>
            </a:r>
            <a:r>
              <a:rPr lang="en-GB" b="0" i="0" dirty="0">
                <a:solidFill>
                  <a:srgbClr val="00262A"/>
                </a:solidFill>
                <a:effectLst/>
                <a:ea typeface="Open Sans" panose="020B0606030504020204" pitchFamily="34" charset="0"/>
                <a:cs typeface="Open Sans" panose="020B0606030504020204" pitchFamily="34" charset="0"/>
              </a:rPr>
              <a:t>)?</a:t>
            </a:r>
          </a:p>
          <a:p>
            <a:pPr eaLnBrk="1" hangingPunct="1">
              <a:spcBef>
                <a:spcPct val="0"/>
              </a:spcBef>
            </a:pPr>
            <a:endParaRPr lang="en-GB" altLang="en-US" dirty="0">
              <a:solidFill>
                <a:srgbClr val="00262A"/>
              </a:solidFill>
              <a:ea typeface="Open Sans" panose="020B0606030504020204" pitchFamily="34" charset="0"/>
              <a:cs typeface="Open Sans" panose="020B0606030504020204" pitchFamily="34" charset="0"/>
            </a:endParaRPr>
          </a:p>
        </p:txBody>
      </p:sp>
      <p:sp>
        <p:nvSpPr>
          <p:cNvPr id="120836" name="Slide Number Placeholder 3">
            <a:extLst>
              <a:ext uri="{FF2B5EF4-FFF2-40B4-BE49-F238E27FC236}">
                <a16:creationId xmlns:a16="http://schemas.microsoft.com/office/drawing/2014/main" id="{64E7A085-DE4A-452C-B4C9-D081C5538C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7ABD15CC-02C5-4992-B715-BFA2CB17D120}" type="slidenum">
              <a:rPr lang="en-GB" altLang="en-US" smtClean="0"/>
              <a:pPr fontAlgn="base">
                <a:spcBef>
                  <a:spcPct val="0"/>
                </a:spcBef>
                <a:spcAft>
                  <a:spcPct val="0"/>
                </a:spcAft>
              </a:pPr>
              <a:t>41</a:t>
            </a:fld>
            <a:endParaRPr lang="en-GB"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6C31FEC8-1DF4-4C63-A2C6-FC27EA50A2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883" name="Notes Placeholder 2">
            <a:extLst>
              <a:ext uri="{FF2B5EF4-FFF2-40B4-BE49-F238E27FC236}">
                <a16:creationId xmlns:a16="http://schemas.microsoft.com/office/drawing/2014/main" id="{405AED16-CB1C-448D-97C0-25932F4C35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ea typeface="Open Sans" panose="020B0606030504020204" pitchFamily="34" charset="0"/>
                <a:cs typeface="Open Sans" panose="020B0606030504020204" pitchFamily="34" charset="0"/>
              </a:rPr>
              <a:t>SAY:</a:t>
            </a:r>
          </a:p>
          <a:p>
            <a:pPr algn="l" fontAlgn="base"/>
            <a:r>
              <a:rPr lang="en-GB" b="0" i="0" dirty="0">
                <a:solidFill>
                  <a:srgbClr val="00262A"/>
                </a:solidFill>
                <a:effectLst/>
                <a:ea typeface="Open Sans" panose="020B0606030504020204" pitchFamily="34" charset="0"/>
                <a:cs typeface="Open Sans" panose="020B0606030504020204" pitchFamily="34" charset="0"/>
              </a:rPr>
              <a:t>Do you tend to ask questions to understand and solve problems? Would you usually prefer to have all the answers before moving forward (</a:t>
            </a:r>
            <a:r>
              <a:rPr lang="en-GB" b="1" i="0" dirty="0">
                <a:solidFill>
                  <a:srgbClr val="00262A"/>
                </a:solidFill>
                <a:effectLst/>
                <a:ea typeface="Open Sans" panose="020B0606030504020204" pitchFamily="34" charset="0"/>
                <a:cs typeface="Open Sans" panose="020B0606030504020204" pitchFamily="34" charset="0"/>
              </a:rPr>
              <a:t>Questioning</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OR</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Do you tend to look for areas of agreement or compromise to encourage harmony? Would you usually let information surface naturally rather than questioning others (</a:t>
            </a:r>
            <a:r>
              <a:rPr lang="en-GB" b="1" i="0" dirty="0">
                <a:solidFill>
                  <a:srgbClr val="00262A"/>
                </a:solidFill>
                <a:effectLst/>
                <a:ea typeface="Open Sans" panose="020B0606030504020204" pitchFamily="34" charset="0"/>
                <a:cs typeface="Open Sans" panose="020B0606030504020204" pitchFamily="34" charset="0"/>
              </a:rPr>
              <a:t>Accommodating</a:t>
            </a:r>
            <a:r>
              <a:rPr lang="en-GB" b="0" i="0" dirty="0">
                <a:solidFill>
                  <a:srgbClr val="00262A"/>
                </a:solidFill>
                <a:effectLst/>
                <a:ea typeface="Open Sans" panose="020B0606030504020204" pitchFamily="34" charset="0"/>
                <a:cs typeface="Open Sans" panose="020B0606030504020204" pitchFamily="34" charset="0"/>
              </a:rPr>
              <a:t>)?</a:t>
            </a:r>
          </a:p>
          <a:p>
            <a:pPr eaLnBrk="1" hangingPunct="1">
              <a:spcBef>
                <a:spcPct val="0"/>
              </a:spcBef>
            </a:pPr>
            <a:endParaRPr lang="en-GB" altLang="en-US" dirty="0">
              <a:solidFill>
                <a:srgbClr val="00262A"/>
              </a:solidFill>
              <a:ea typeface="Open Sans" panose="020B0606030504020204" pitchFamily="34" charset="0"/>
              <a:cs typeface="Open Sans" panose="020B0606030504020204" pitchFamily="34" charset="0"/>
            </a:endParaRPr>
          </a:p>
        </p:txBody>
      </p:sp>
      <p:sp>
        <p:nvSpPr>
          <p:cNvPr id="122884" name="Slide Number Placeholder 3">
            <a:extLst>
              <a:ext uri="{FF2B5EF4-FFF2-40B4-BE49-F238E27FC236}">
                <a16:creationId xmlns:a16="http://schemas.microsoft.com/office/drawing/2014/main" id="{150BAE87-E4DD-48AD-B7D1-490BDD4E8B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C1C4C51C-7F3A-4039-A0A5-BA4D0388B601}" type="slidenum">
              <a:rPr lang="en-GB" altLang="en-US" smtClean="0"/>
              <a:pPr fontAlgn="base">
                <a:spcBef>
                  <a:spcPct val="0"/>
                </a:spcBef>
                <a:spcAft>
                  <a:spcPct val="0"/>
                </a:spcAft>
              </a:pPr>
              <a:t>42</a:t>
            </a:fld>
            <a:endParaRPr lang="en-GB"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2B085DCD-AC7B-4B2A-A2F1-5FB87FA797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931" name="Notes Placeholder 2">
            <a:extLst>
              <a:ext uri="{FF2B5EF4-FFF2-40B4-BE49-F238E27FC236}">
                <a16:creationId xmlns:a16="http://schemas.microsoft.com/office/drawing/2014/main" id="{149ABFCA-51BF-4BC3-B862-4BD42CAD77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ea typeface="Open Sans" panose="020B0606030504020204" pitchFamily="34" charset="0"/>
                <a:cs typeface="Open Sans" panose="020B0606030504020204" pitchFamily="34" charset="0"/>
              </a:rPr>
              <a:t>SAY:</a:t>
            </a:r>
          </a:p>
          <a:p>
            <a:pPr algn="l" fontAlgn="base"/>
            <a:r>
              <a:rPr lang="en-GB" b="0" i="0" dirty="0">
                <a:solidFill>
                  <a:srgbClr val="00262A"/>
                </a:solidFill>
                <a:effectLst/>
                <a:ea typeface="Open Sans" panose="020B0606030504020204" pitchFamily="34" charset="0"/>
                <a:cs typeface="Open Sans" panose="020B0606030504020204" pitchFamily="34" charset="0"/>
              </a:rPr>
              <a:t>Do you tend to look for what’s wrong so that flaws can be corrected (</a:t>
            </a:r>
            <a:r>
              <a:rPr lang="en-GB" b="1" i="0" dirty="0">
                <a:solidFill>
                  <a:srgbClr val="00262A"/>
                </a:solidFill>
                <a:effectLst/>
                <a:ea typeface="Open Sans" panose="020B0606030504020204" pitchFamily="34" charset="0"/>
                <a:cs typeface="Open Sans" panose="020B0606030504020204" pitchFamily="34" charset="0"/>
              </a:rPr>
              <a:t>Critical</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OR</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Do you tend to look for what’s right, seeing the positive in people or situations and trying to build on areas of agreement (</a:t>
            </a:r>
            <a:r>
              <a:rPr lang="en-GB" b="1" i="0" dirty="0">
                <a:solidFill>
                  <a:srgbClr val="00262A"/>
                </a:solidFill>
                <a:effectLst/>
                <a:ea typeface="Open Sans" panose="020B0606030504020204" pitchFamily="34" charset="0"/>
                <a:cs typeface="Open Sans" panose="020B0606030504020204" pitchFamily="34" charset="0"/>
              </a:rPr>
              <a:t>Accepting</a:t>
            </a:r>
            <a:r>
              <a:rPr lang="en-GB" b="0" i="0" dirty="0">
                <a:solidFill>
                  <a:srgbClr val="00262A"/>
                </a:solidFill>
                <a:effectLst/>
                <a:ea typeface="Open Sans" panose="020B0606030504020204" pitchFamily="34" charset="0"/>
                <a:cs typeface="Open Sans" panose="020B0606030504020204" pitchFamily="34" charset="0"/>
              </a:rPr>
              <a:t>)?</a:t>
            </a:r>
          </a:p>
          <a:p>
            <a:pPr eaLnBrk="1" hangingPunct="1">
              <a:spcBef>
                <a:spcPct val="0"/>
              </a:spcBef>
            </a:pPr>
            <a:endParaRPr lang="en-GB" altLang="en-US" dirty="0">
              <a:solidFill>
                <a:srgbClr val="00262A"/>
              </a:solidFill>
              <a:ea typeface="Open Sans" panose="020B0606030504020204" pitchFamily="34" charset="0"/>
              <a:cs typeface="Open Sans" panose="020B0606030504020204" pitchFamily="34" charset="0"/>
            </a:endParaRPr>
          </a:p>
        </p:txBody>
      </p:sp>
      <p:sp>
        <p:nvSpPr>
          <p:cNvPr id="124932" name="Slide Number Placeholder 3">
            <a:extLst>
              <a:ext uri="{FF2B5EF4-FFF2-40B4-BE49-F238E27FC236}">
                <a16:creationId xmlns:a16="http://schemas.microsoft.com/office/drawing/2014/main" id="{B9265505-A150-4C57-AB4E-F476DB07B0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EF04496E-F079-4C38-86E9-57D9FA3EC42B}" type="slidenum">
              <a:rPr lang="en-GB" altLang="en-US" smtClean="0"/>
              <a:pPr fontAlgn="base">
                <a:spcBef>
                  <a:spcPct val="0"/>
                </a:spcBef>
                <a:spcAft>
                  <a:spcPct val="0"/>
                </a:spcAft>
              </a:pPr>
              <a:t>43</a:t>
            </a:fld>
            <a:endParaRPr lang="en-GB"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932F3956-F1CE-4D85-9361-35553CC8FE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979" name="Notes Placeholder 2">
            <a:extLst>
              <a:ext uri="{FF2B5EF4-FFF2-40B4-BE49-F238E27FC236}">
                <a16:creationId xmlns:a16="http://schemas.microsoft.com/office/drawing/2014/main" id="{A1D9D479-FC93-4F55-A442-94F0AA8551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base" latinLnBrk="0"/>
            <a:r>
              <a:rPr lang="en-GB" b="1" dirty="0">
                <a:solidFill>
                  <a:srgbClr val="00262A"/>
                </a:solidFill>
                <a:effectLst/>
                <a:ea typeface="Open Sans" panose="020B0606030504020204" pitchFamily="34" charset="0"/>
                <a:cs typeface="Open Sans" panose="020B0606030504020204" pitchFamily="34" charset="0"/>
              </a:rPr>
              <a:t>SAY:</a:t>
            </a:r>
          </a:p>
          <a:p>
            <a:pPr fontAlgn="base" latinLnBrk="0"/>
            <a:r>
              <a:rPr lang="en-GB" b="0" dirty="0">
                <a:solidFill>
                  <a:srgbClr val="00262A"/>
                </a:solidFill>
                <a:effectLst/>
                <a:ea typeface="Open Sans" panose="020B0606030504020204" pitchFamily="34" charset="0"/>
                <a:cs typeface="Open Sans" panose="020B0606030504020204" pitchFamily="34" charset="0"/>
              </a:rPr>
              <a:t>Do you usually focus on results and stand by your decisions, even if they prove unpopular with others (</a:t>
            </a:r>
            <a:r>
              <a:rPr lang="en-GB" b="1" dirty="0">
                <a:solidFill>
                  <a:srgbClr val="00262A"/>
                </a:solidFill>
                <a:effectLst/>
                <a:ea typeface="Open Sans" panose="020B0606030504020204" pitchFamily="34" charset="0"/>
                <a:cs typeface="Open Sans" panose="020B0606030504020204" pitchFamily="34" charset="0"/>
              </a:rPr>
              <a:t>Tough</a:t>
            </a:r>
            <a:r>
              <a:rPr lang="en-GB" b="0" dirty="0">
                <a:solidFill>
                  <a:srgbClr val="00262A"/>
                </a:solidFill>
                <a:effectLst/>
                <a:ea typeface="Open Sans" panose="020B0606030504020204" pitchFamily="34" charset="0"/>
                <a:cs typeface="Open Sans" panose="020B0606030504020204" pitchFamily="34" charset="0"/>
              </a:rPr>
              <a:t>)?</a:t>
            </a:r>
          </a:p>
          <a:p>
            <a:pPr fontAlgn="base" latinLnBrk="0"/>
            <a:endParaRPr lang="en-GB" b="0" dirty="0">
              <a:solidFill>
                <a:srgbClr val="00262A"/>
              </a:solidFill>
              <a:effectLst/>
              <a:ea typeface="Open Sans" panose="020B0606030504020204" pitchFamily="34" charset="0"/>
              <a:cs typeface="Open Sans" panose="020B0606030504020204" pitchFamily="34" charset="0"/>
            </a:endParaRPr>
          </a:p>
          <a:p>
            <a:pPr fontAlgn="base" latinLnBrk="0"/>
            <a:r>
              <a:rPr lang="en-GB" b="0" dirty="0">
                <a:solidFill>
                  <a:srgbClr val="00262A"/>
                </a:solidFill>
                <a:effectLst/>
                <a:ea typeface="Open Sans" panose="020B0606030504020204" pitchFamily="34" charset="0"/>
                <a:cs typeface="Open Sans" panose="020B0606030504020204" pitchFamily="34" charset="0"/>
              </a:rPr>
              <a:t>OR</a:t>
            </a:r>
          </a:p>
          <a:p>
            <a:pPr fontAlgn="base" latinLnBrk="0"/>
            <a:endParaRPr lang="en-GB" b="0" dirty="0">
              <a:solidFill>
                <a:srgbClr val="00262A"/>
              </a:solidFill>
              <a:effectLst/>
              <a:ea typeface="Open Sans" panose="020B0606030504020204" pitchFamily="34" charset="0"/>
              <a:cs typeface="Open Sans" panose="020B0606030504020204" pitchFamily="34" charset="0"/>
            </a:endParaRPr>
          </a:p>
          <a:p>
            <a:pPr fontAlgn="base" latinLnBrk="0"/>
            <a:r>
              <a:rPr lang="en-GB" b="0" dirty="0">
                <a:solidFill>
                  <a:srgbClr val="00262A"/>
                </a:solidFill>
                <a:effectLst/>
                <a:ea typeface="Open Sans" panose="020B0606030504020204" pitchFamily="34" charset="0"/>
                <a:cs typeface="Open Sans" panose="020B0606030504020204" pitchFamily="34" charset="0"/>
              </a:rPr>
              <a:t>Do you usually focus on the effects decisions have on other people and try to persuade others to understand and accept them (</a:t>
            </a:r>
            <a:r>
              <a:rPr lang="en-GB" b="1" dirty="0">
                <a:solidFill>
                  <a:srgbClr val="00262A"/>
                </a:solidFill>
                <a:effectLst/>
                <a:ea typeface="Open Sans" panose="020B0606030504020204" pitchFamily="34" charset="0"/>
                <a:cs typeface="Open Sans" panose="020B0606030504020204" pitchFamily="34" charset="0"/>
              </a:rPr>
              <a:t>Tender</a:t>
            </a:r>
            <a:r>
              <a:rPr lang="en-GB" b="0" dirty="0">
                <a:solidFill>
                  <a:srgbClr val="00262A"/>
                </a:solidFill>
                <a:effectLst/>
                <a:ea typeface="Open Sans" panose="020B0606030504020204" pitchFamily="34" charset="0"/>
                <a:cs typeface="Open Sans" panose="020B0606030504020204" pitchFamily="34" charset="0"/>
              </a:rPr>
              <a:t>)?</a:t>
            </a:r>
          </a:p>
          <a:p>
            <a:pPr fontAlgn="base" latinLnBrk="0"/>
            <a:endParaRPr lang="en-GB" b="0" i="0" dirty="0">
              <a:solidFill>
                <a:srgbClr val="00262A"/>
              </a:solidFill>
              <a:effectLst/>
              <a:ea typeface="Open Sans" panose="020B0606030504020204" pitchFamily="34" charset="0"/>
              <a:cs typeface="Open Sans" panose="020B0606030504020204" pitchFamily="34" charset="0"/>
            </a:endParaRPr>
          </a:p>
          <a:p>
            <a:pPr fontAlgn="base" latinLnBrk="0"/>
            <a:r>
              <a:rPr lang="en-GB" b="1" i="0" dirty="0">
                <a:solidFill>
                  <a:srgbClr val="00262A"/>
                </a:solidFill>
                <a:effectLst/>
                <a:ea typeface="Open Sans" panose="020B0606030504020204" pitchFamily="34" charset="0"/>
                <a:cs typeface="Open Sans" panose="020B0606030504020204" pitchFamily="34" charset="0"/>
              </a:rPr>
              <a:t>DO:</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dirty="0">
                <a:solidFill>
                  <a:srgbClr val="00262A"/>
                </a:solidFill>
                <a:effectLst/>
                <a:ea typeface="Open Sans" panose="020B0606030504020204" pitchFamily="34" charset="0"/>
                <a:cs typeface="Open Sans" panose="020B0606030504020204" pitchFamily="34" charset="0"/>
              </a:rPr>
              <a:t>Ask participants to comment on any of their own facet results for this preference pair. </a:t>
            </a:r>
          </a:p>
          <a:p>
            <a:pPr fontAlgn="base" latinLnBrk="0"/>
            <a:br>
              <a:rPr lang="en-GB" b="0" i="0" dirty="0">
                <a:solidFill>
                  <a:srgbClr val="00262A"/>
                </a:solidFill>
                <a:effectLst/>
                <a:ea typeface="Open Sans" panose="020B0606030504020204" pitchFamily="34" charset="0"/>
                <a:cs typeface="Open Sans" panose="020B0606030504020204" pitchFamily="34" charset="0"/>
              </a:rPr>
            </a:br>
            <a:endParaRPr lang="en-GB" altLang="en-US" dirty="0">
              <a:solidFill>
                <a:srgbClr val="00262A"/>
              </a:solidFill>
              <a:ea typeface="Open Sans" panose="020B0606030504020204" pitchFamily="34" charset="0"/>
              <a:cs typeface="Open Sans" panose="020B0606030504020204" pitchFamily="34" charset="0"/>
            </a:endParaRPr>
          </a:p>
        </p:txBody>
      </p:sp>
      <p:sp>
        <p:nvSpPr>
          <p:cNvPr id="126980" name="Slide Number Placeholder 3">
            <a:extLst>
              <a:ext uri="{FF2B5EF4-FFF2-40B4-BE49-F238E27FC236}">
                <a16:creationId xmlns:a16="http://schemas.microsoft.com/office/drawing/2014/main" id="{92D0DA6F-E26B-4F74-9B2E-2404A2EE83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16F1C5B7-7C9A-4F70-9C4A-723E3BCE9B11}" type="slidenum">
              <a:rPr lang="en-GB" altLang="en-US" smtClean="0"/>
              <a:pPr fontAlgn="base">
                <a:spcBef>
                  <a:spcPct val="0"/>
                </a:spcBef>
                <a:spcAft>
                  <a:spcPct val="0"/>
                </a:spcAft>
              </a:pPr>
              <a:t>44</a:t>
            </a:fld>
            <a:endParaRPr lang="en-GB"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894EFA-E324-4620-BA9B-26A0815364E8}" type="slidenum">
              <a:rPr lang="en-GB" smtClean="0"/>
              <a:pPr/>
              <a:t>45</a:t>
            </a:fld>
            <a:endParaRPr lang="en-GB" dirty="0"/>
          </a:p>
        </p:txBody>
      </p:sp>
    </p:spTree>
    <p:extLst>
      <p:ext uri="{BB962C8B-B14F-4D97-AF65-F5344CB8AC3E}">
        <p14:creationId xmlns:p14="http://schemas.microsoft.com/office/powerpoint/2010/main" val="31778079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Note: Replace initials with those of the current team. Also, the “*” symbol represents an Out-of-Preference facet result. </a:t>
            </a:r>
          </a:p>
        </p:txBody>
      </p:sp>
      <p:sp>
        <p:nvSpPr>
          <p:cNvPr id="4" name="Date Placeholder 3"/>
          <p:cNvSpPr>
            <a:spLocks noGrp="1"/>
          </p:cNvSpPr>
          <p:nvPr>
            <p:ph type="dt" idx="1"/>
          </p:nvPr>
        </p:nvSpPr>
        <p:spPr/>
        <p:txBody>
          <a:bodyPr/>
          <a:lstStyle/>
          <a:p>
            <a:pPr>
              <a:defRPr/>
            </a:pPr>
            <a:fld id="{D2B3BB26-3475-47CE-A76F-D70C0FD0C6BB}" type="datetime1">
              <a:rPr lang="en-US" smtClean="0"/>
              <a:pPr>
                <a:defRPr/>
              </a:pPr>
              <a:t>3/31/2026</a:t>
            </a:fld>
            <a:endParaRPr lang="en-US" dirty="0"/>
          </a:p>
        </p:txBody>
      </p:sp>
      <p:sp>
        <p:nvSpPr>
          <p:cNvPr id="6" name="Slide Number Placeholder 5"/>
          <p:cNvSpPr>
            <a:spLocks noGrp="1"/>
          </p:cNvSpPr>
          <p:nvPr>
            <p:ph type="sldNum" sz="quarter" idx="5"/>
          </p:nvPr>
        </p:nvSpPr>
        <p:spPr/>
        <p:txBody>
          <a:bodyPr/>
          <a:lstStyle/>
          <a:p>
            <a:pPr>
              <a:defRPr/>
            </a:pPr>
            <a:fld id="{9F66CF0C-4CD5-4F7C-BE9F-CF95C6A74F93}" type="slidenum">
              <a:rPr lang="en-US" smtClean="0"/>
              <a:pPr>
                <a:defRPr/>
              </a:pPr>
              <a:t>46</a:t>
            </a:fld>
            <a:endParaRPr lang="en-US" dirty="0"/>
          </a:p>
        </p:txBody>
      </p:sp>
    </p:spTree>
    <p:extLst>
      <p:ext uri="{BB962C8B-B14F-4D97-AF65-F5344CB8AC3E}">
        <p14:creationId xmlns:p14="http://schemas.microsoft.com/office/powerpoint/2010/main" val="36418852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8CBF2-78BC-C279-B5E5-44D18868D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95C02-0EC7-2C8E-D429-053AB5FF97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5FCDF1-17B9-CE50-307A-564258EEEEE7}"/>
              </a:ext>
            </a:extLst>
          </p:cNvPr>
          <p:cNvSpPr>
            <a:spLocks noGrp="1"/>
          </p:cNvSpPr>
          <p:nvPr>
            <p:ph type="body" idx="1"/>
          </p:nvPr>
        </p:nvSpPr>
        <p:spPr/>
        <p:txBody>
          <a:bodyPr/>
          <a:lstStyle/>
          <a:p>
            <a:r>
              <a:rPr lang="en-US" b="1" dirty="0">
                <a:solidFill>
                  <a:srgbClr val="00262A"/>
                </a:solidFill>
              </a:rPr>
              <a:t>Note: Replace “MB” initials with those of the current team based on their score. The “*” symbol represents an Out-of-Preference facet result. </a:t>
            </a:r>
          </a:p>
        </p:txBody>
      </p:sp>
      <p:sp>
        <p:nvSpPr>
          <p:cNvPr id="4" name="Date Placeholder 3">
            <a:extLst>
              <a:ext uri="{FF2B5EF4-FFF2-40B4-BE49-F238E27FC236}">
                <a16:creationId xmlns:a16="http://schemas.microsoft.com/office/drawing/2014/main" id="{0704A362-53B5-21F8-C8FB-A86341C826C8}"/>
              </a:ext>
            </a:extLst>
          </p:cNvPr>
          <p:cNvSpPr>
            <a:spLocks noGrp="1"/>
          </p:cNvSpPr>
          <p:nvPr>
            <p:ph type="dt" idx="1"/>
          </p:nvPr>
        </p:nvSpPr>
        <p:spPr/>
        <p:txBody>
          <a:bodyPr/>
          <a:lstStyle/>
          <a:p>
            <a:pPr>
              <a:defRPr/>
            </a:pPr>
            <a:fld id="{D2B3BB26-3475-47CE-A76F-D70C0FD0C6BB}" type="datetime1">
              <a:rPr lang="en-US" smtClean="0"/>
              <a:pPr>
                <a:defRPr/>
              </a:pPr>
              <a:t>3/31/2026</a:t>
            </a:fld>
            <a:endParaRPr lang="en-US" dirty="0"/>
          </a:p>
        </p:txBody>
      </p:sp>
      <p:sp>
        <p:nvSpPr>
          <p:cNvPr id="6" name="Slide Number Placeholder 5">
            <a:extLst>
              <a:ext uri="{FF2B5EF4-FFF2-40B4-BE49-F238E27FC236}">
                <a16:creationId xmlns:a16="http://schemas.microsoft.com/office/drawing/2014/main" id="{004F66A8-9A4A-ECAE-CF02-E1BA11ADA8C3}"/>
              </a:ext>
            </a:extLst>
          </p:cNvPr>
          <p:cNvSpPr>
            <a:spLocks noGrp="1"/>
          </p:cNvSpPr>
          <p:nvPr>
            <p:ph type="sldNum" sz="quarter" idx="5"/>
          </p:nvPr>
        </p:nvSpPr>
        <p:spPr/>
        <p:txBody>
          <a:bodyPr/>
          <a:lstStyle/>
          <a:p>
            <a:pPr>
              <a:defRPr/>
            </a:pPr>
            <a:fld id="{9F66CF0C-4CD5-4F7C-BE9F-CF95C6A74F93}" type="slidenum">
              <a:rPr lang="en-US" smtClean="0"/>
              <a:pPr>
                <a:defRPr/>
              </a:pPr>
              <a:t>47</a:t>
            </a:fld>
            <a:endParaRPr lang="en-US" dirty="0"/>
          </a:p>
        </p:txBody>
      </p:sp>
    </p:spTree>
    <p:extLst>
      <p:ext uri="{BB962C8B-B14F-4D97-AF65-F5344CB8AC3E}">
        <p14:creationId xmlns:p14="http://schemas.microsoft.com/office/powerpoint/2010/main" val="13402785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txBody>
          <a:bodyPr/>
          <a:lstStyle/>
          <a:p>
            <a:endParaRPr lang="en-US"/>
          </a:p>
        </p:txBody>
      </p:sp>
      <p:sp>
        <p:nvSpPr>
          <p:cNvPr id="3" name="Notes Placeholder 2"/>
          <p:cNvSpPr>
            <a:spLocks noGrp="1"/>
          </p:cNvSpPr>
          <p:nvPr>
            <p:ph type="body" idx="1"/>
          </p:nvPr>
        </p:nvSpPr>
        <p:spPr>
          <a:xfrm>
            <a:off x="685800" y="4572000"/>
            <a:ext cx="5486400" cy="3600450"/>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i="1" dirty="0">
                <a:solidFill>
                  <a:srgbClr val="00262A"/>
                </a:solidFill>
              </a:rPr>
              <a:t>(Optional, if using Feedback Card Set resource)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dirty="0">
              <a:solidFill>
                <a:srgbClr val="00262A"/>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solidFill>
                  <a:srgbClr val="00262A"/>
                </a:solidFill>
              </a:rPr>
              <a:t>Say:</a:t>
            </a:r>
            <a:r>
              <a:rPr lang="en-GB" dirty="0">
                <a:solidFill>
                  <a:srgbClr val="00262A"/>
                </a:solidFil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solidFill>
                  <a:srgbClr val="00262A"/>
                </a:solidFill>
              </a:rPr>
              <a:t>You have this feedback card in your Step II set. All the illustrations you’ll see in this section are on the cards.</a:t>
            </a:r>
          </a:p>
          <a:p>
            <a:endParaRPr lang="en-GB" dirty="0"/>
          </a:p>
        </p:txBody>
      </p:sp>
      <p:sp>
        <p:nvSpPr>
          <p:cNvPr id="4" name="Slide Number Placeholder 3"/>
          <p:cNvSpPr>
            <a:spLocks noGrp="1"/>
          </p:cNvSpPr>
          <p:nvPr>
            <p:ph type="sldNum" sz="quarter" idx="5"/>
          </p:nvPr>
        </p:nvSpPr>
        <p:spPr/>
        <p:txBody>
          <a:bodyPr/>
          <a:lstStyle/>
          <a:p>
            <a:pPr>
              <a:defRPr/>
            </a:pPr>
            <a:fld id="{C71BCCD2-9A2F-4195-A4D6-8F033259D5FF}" type="slidenum">
              <a:rPr lang="en-GB" smtClean="0"/>
              <a:pPr>
                <a:defRPr/>
              </a:pPr>
              <a:t>48</a:t>
            </a:fld>
            <a:endParaRPr lang="en-GB" dirty="0"/>
          </a:p>
        </p:txBody>
      </p:sp>
    </p:spTree>
    <p:extLst>
      <p:ext uri="{BB962C8B-B14F-4D97-AF65-F5344CB8AC3E}">
        <p14:creationId xmlns:p14="http://schemas.microsoft.com/office/powerpoint/2010/main" val="1639942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rgbClr val="00262A"/>
                </a:solidFill>
              </a:rPr>
              <a:t>DO:</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solidFill>
                  <a:srgbClr val="00262A"/>
                </a:solidFill>
              </a:rPr>
              <a:t>Set up groups of participants with Systematic, Casual, and Midzone results in advance (three groups). Split up groups larger than six and have multiple groups for each category if required.</a:t>
            </a:r>
            <a:endParaRPr lang="en-GB" dirty="0">
              <a:solidFill>
                <a:srgbClr val="00262A"/>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solidFill>
                <a:srgbClr val="00262A"/>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rgbClr val="00262A"/>
                </a:solidFill>
              </a:rPr>
              <a:t>Here are some points to listen for during the debrief: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solidFill>
                <a:srgbClr val="00262A"/>
              </a:solidFill>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dirty="0">
                <a:solidFill>
                  <a:srgbClr val="00262A"/>
                </a:solidFill>
              </a:rPr>
              <a:t>People with </a:t>
            </a:r>
            <a:r>
              <a:rPr lang="en-GB" b="1" dirty="0">
                <a:solidFill>
                  <a:srgbClr val="00262A"/>
                </a:solidFill>
              </a:rPr>
              <a:t>Systematic</a:t>
            </a:r>
            <a:r>
              <a:rPr lang="en-GB" dirty="0">
                <a:solidFill>
                  <a:srgbClr val="00262A"/>
                </a:solidFill>
              </a:rPr>
              <a:t> results tend not to like surprises. They may be frustrated by their friend’s behavior in organizing this trip without telling them.</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dirty="0">
                <a:solidFill>
                  <a:srgbClr val="00262A"/>
                </a:solidFill>
              </a:rPr>
              <a:t>People with </a:t>
            </a:r>
            <a:r>
              <a:rPr lang="en-GB" b="1" dirty="0">
                <a:solidFill>
                  <a:srgbClr val="00262A"/>
                </a:solidFill>
              </a:rPr>
              <a:t>Casual</a:t>
            </a:r>
            <a:r>
              <a:rPr lang="en-GB" dirty="0">
                <a:solidFill>
                  <a:srgbClr val="00262A"/>
                </a:solidFill>
              </a:rPr>
              <a:t> results will likely not have any confirmed plans for the weekend and will be happy to go. They may be excited by the surprise.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dirty="0">
                <a:solidFill>
                  <a:srgbClr val="00262A"/>
                </a:solidFill>
              </a:rPr>
              <a:t>People with </a:t>
            </a:r>
            <a:r>
              <a:rPr lang="en-GB" b="1" dirty="0">
                <a:solidFill>
                  <a:srgbClr val="00262A"/>
                </a:solidFill>
              </a:rPr>
              <a:t>Midzone</a:t>
            </a:r>
            <a:r>
              <a:rPr lang="en-GB" dirty="0">
                <a:solidFill>
                  <a:srgbClr val="00262A"/>
                </a:solidFill>
              </a:rPr>
              <a:t> results may ask questions (to themselves or others) or may consider information or plans from elsewhere to help them make sense of the situation.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solidFill>
                <a:srgbClr val="00262A"/>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solidFill>
                <a:srgbClr val="00262A"/>
              </a:solidFill>
            </a:endParaRPr>
          </a:p>
        </p:txBody>
      </p:sp>
      <p:sp>
        <p:nvSpPr>
          <p:cNvPr id="4" name="Slide Number Placeholder 3"/>
          <p:cNvSpPr>
            <a:spLocks noGrp="1"/>
          </p:cNvSpPr>
          <p:nvPr>
            <p:ph type="sldNum" sz="quarter" idx="10"/>
          </p:nvPr>
        </p:nvSpPr>
        <p:spPr/>
        <p:txBody>
          <a:bodyPr/>
          <a:lstStyle/>
          <a:p>
            <a:pPr>
              <a:defRPr/>
            </a:pPr>
            <a:fld id="{C71BCCD2-9A2F-4195-A4D6-8F033259D5FF}" type="slidenum">
              <a:rPr lang="en-GB" smtClean="0"/>
              <a:pPr>
                <a:defRPr/>
              </a:pPr>
              <a:t>49</a:t>
            </a:fld>
            <a:endParaRPr lang="en-GB" dirty="0"/>
          </a:p>
        </p:txBody>
      </p:sp>
    </p:spTree>
    <p:extLst>
      <p:ext uri="{BB962C8B-B14F-4D97-AF65-F5344CB8AC3E}">
        <p14:creationId xmlns:p14="http://schemas.microsoft.com/office/powerpoint/2010/main" val="1676753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txBody>
          <a:bodyPr/>
          <a:lstStyle/>
          <a:p>
            <a:endParaRPr lang="en-US"/>
          </a:p>
        </p:txBody>
      </p:sp>
      <p:sp>
        <p:nvSpPr>
          <p:cNvPr id="3" name="Notes Placeholder 2"/>
          <p:cNvSpPr>
            <a:spLocks noGrp="1"/>
          </p:cNvSpPr>
          <p:nvPr>
            <p:ph type="body" idx="1"/>
          </p:nvPr>
        </p:nvSpPr>
        <p:spPr>
          <a:xfrm>
            <a:off x="685800" y="3858289"/>
            <a:ext cx="5486400" cy="3600450"/>
          </a:xfrm>
        </p:spPr>
        <p:txBody>
          <a:bodyPr/>
          <a:lstStyle/>
          <a:p>
            <a:pPr>
              <a:spcAft>
                <a:spcPts val="800"/>
              </a:spcAft>
              <a:defRPr/>
            </a:pPr>
            <a:r>
              <a:rPr lang="en-US" b="1" dirty="0">
                <a:solidFill>
                  <a:srgbClr val="00262A"/>
                </a:solidFill>
                <a:ea typeface="Open Sans" panose="020B0606030504020204" pitchFamily="34" charset="0"/>
                <a:cs typeface="Open Sans" panose="020B0606030504020204" pitchFamily="34" charset="0"/>
              </a:rPr>
              <a:t>SAY:</a:t>
            </a:r>
          </a:p>
          <a:p>
            <a:pPr marL="91440" indent="-91440">
              <a:spcAft>
                <a:spcPts val="800"/>
              </a:spcAft>
              <a:buFont typeface="Arial" panose="020B0604020202020204" pitchFamily="34" charset="0"/>
              <a:buChar char="•"/>
              <a:defRPr/>
            </a:pPr>
            <a:r>
              <a:rPr lang="en-US" dirty="0">
                <a:solidFill>
                  <a:srgbClr val="00262A"/>
                </a:solidFill>
                <a:ea typeface="Open Sans" panose="020B0606030504020204" pitchFamily="34" charset="0"/>
                <a:cs typeface="Open Sans" panose="020B0606030504020204" pitchFamily="34" charset="0"/>
              </a:rPr>
              <a:t>Please practice good virtual meeting etiquette throughout this workshop. Even though we are all likely to have participated in virtual sessions before, let’s review a few etiquette items that will help us interact in a constructive manner.</a:t>
            </a:r>
          </a:p>
          <a:p>
            <a:pPr marL="91440" lvl="0" indent="-91440">
              <a:lnSpc>
                <a:spcPts val="1800"/>
              </a:lnSpc>
              <a:buFont typeface="Arial" panose="020B0604020202020204" pitchFamily="34" charset="0"/>
              <a:buChar char="•"/>
              <a:defRPr/>
            </a:pPr>
            <a:r>
              <a:rPr lang="en-US" dirty="0">
                <a:solidFill>
                  <a:srgbClr val="00262A"/>
                </a:solidFill>
                <a:ea typeface="Open Sans" panose="020B0606030504020204" pitchFamily="34" charset="0"/>
                <a:cs typeface="Open Sans" panose="020B0606030504020204" pitchFamily="34" charset="0"/>
              </a:rPr>
              <a:t>During this session, please:</a:t>
            </a:r>
          </a:p>
          <a:p>
            <a:pPr marL="457200" lvl="5" indent="-91440">
              <a:buFont typeface="Arial" panose="020B0604020202020204" pitchFamily="34" charset="0"/>
              <a:buChar char="•"/>
              <a:defRPr/>
            </a:pPr>
            <a:r>
              <a:rPr lang="en-US" dirty="0">
                <a:solidFill>
                  <a:srgbClr val="00262A"/>
                </a:solidFill>
                <a:latin typeface="Open Sans" panose="020B0606030504020204" pitchFamily="34" charset="0"/>
                <a:ea typeface="Open Sans" panose="020B0606030504020204" pitchFamily="34" charset="0"/>
                <a:cs typeface="Open Sans" panose="020B0606030504020204" pitchFamily="34" charset="0"/>
              </a:rPr>
              <a:t>Limit distractions by putting your phone on silent and closing applications with pop-ups.</a:t>
            </a:r>
          </a:p>
          <a:p>
            <a:pPr marL="457200" lvl="5" indent="-91440">
              <a:buFont typeface="Arial" panose="020B0604020202020204" pitchFamily="34" charset="0"/>
              <a:buChar char="•"/>
              <a:defRPr/>
            </a:pPr>
            <a:r>
              <a:rPr lang="en-US" dirty="0">
                <a:solidFill>
                  <a:srgbClr val="00262A"/>
                </a:solidFill>
                <a:latin typeface="Open Sans" panose="020B0606030504020204" pitchFamily="34" charset="0"/>
                <a:ea typeface="Open Sans" panose="020B0606030504020204" pitchFamily="34" charset="0"/>
                <a:cs typeface="Open Sans" panose="020B0606030504020204" pitchFamily="34" charset="0"/>
              </a:rPr>
              <a:t>Keep your cameras on and actively participate during the session!</a:t>
            </a:r>
          </a:p>
          <a:p>
            <a:pPr marL="457200" lvl="5" indent="-91440">
              <a:buFont typeface="Arial" panose="020B0604020202020204" pitchFamily="34" charset="0"/>
              <a:buChar char="•"/>
              <a:defRPr/>
            </a:pPr>
            <a:r>
              <a:rPr lang="en-US" dirty="0">
                <a:solidFill>
                  <a:srgbClr val="00262A"/>
                </a:solidFill>
                <a:latin typeface="Open Sans" panose="020B0606030504020204" pitchFamily="34" charset="0"/>
                <a:ea typeface="Open Sans" panose="020B0606030504020204" pitchFamily="34" charset="0"/>
                <a:cs typeface="Open Sans" panose="020B0606030504020204" pitchFamily="34" charset="0"/>
              </a:rPr>
              <a:t>Use the chat or “raise hand” feature to ask questions</a:t>
            </a:r>
          </a:p>
        </p:txBody>
      </p:sp>
    </p:spTree>
    <p:extLst>
      <p:ext uri="{BB962C8B-B14F-4D97-AF65-F5344CB8AC3E}">
        <p14:creationId xmlns:p14="http://schemas.microsoft.com/office/powerpoint/2010/main" val="7245126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7125" cy="3492500"/>
          </a:xfrm>
        </p:spPr>
        <p:txBody>
          <a:bodyPr/>
          <a:lstStyle/>
          <a:p>
            <a:endParaRPr lang="en-US"/>
          </a:p>
        </p:txBody>
      </p:sp>
      <p:sp>
        <p:nvSpPr>
          <p:cNvPr id="3" name="Notes Placeholder 2"/>
          <p:cNvSpPr>
            <a:spLocks noGrp="1"/>
          </p:cNvSpPr>
          <p:nvPr>
            <p:ph type="body" idx="1"/>
          </p:nvPr>
        </p:nvSpPr>
        <p:spPr/>
        <p:txBody>
          <a:bodyPr/>
          <a:lstStyle/>
          <a:p>
            <a:r>
              <a:rPr lang="en-US" dirty="0">
                <a:solidFill>
                  <a:srgbClr val="00262A"/>
                </a:solidFill>
              </a:rPr>
              <a:t>*You can use either this activity or the following slide if you do not have time for both.</a:t>
            </a:r>
          </a:p>
          <a:p>
            <a:endParaRPr lang="en-US" dirty="0">
              <a:solidFill>
                <a:srgbClr val="00262A"/>
              </a:solidFill>
            </a:endParaRPr>
          </a:p>
          <a:p>
            <a:r>
              <a:rPr lang="en-US" b="1" dirty="0">
                <a:solidFill>
                  <a:srgbClr val="00262A"/>
                </a:solidFill>
              </a:rPr>
              <a:t>DO:</a:t>
            </a:r>
          </a:p>
          <a:p>
            <a:r>
              <a:rPr lang="en-US" dirty="0">
                <a:solidFill>
                  <a:srgbClr val="00262A"/>
                </a:solidFill>
              </a:rPr>
              <a:t>Set up groups of participants with Early Starting, Pressure Prompted, and Midzone results in advance (three groups). Split up groups with more than six people and have multiple groups for each category if required.</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AF7C864-6D0B-B84B-AB3F-F519034A6A80}"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21255948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8716C259-5073-4326-9799-E6886889F5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71" name="Notes Placeholder 2">
            <a:extLst>
              <a:ext uri="{FF2B5EF4-FFF2-40B4-BE49-F238E27FC236}">
                <a16:creationId xmlns:a16="http://schemas.microsoft.com/office/drawing/2014/main" id="{ADD0725E-3AA6-4551-B862-7DD9F4C23A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latin typeface="Open Sans" pitchFamily="2" charset="0"/>
              </a:rPr>
              <a:t>SAY:</a:t>
            </a:r>
          </a:p>
          <a:p>
            <a:pPr algn="l" fontAlgn="base"/>
            <a:r>
              <a:rPr lang="en-GB" b="0" i="0" dirty="0">
                <a:solidFill>
                  <a:srgbClr val="00262A"/>
                </a:solidFill>
                <a:effectLst/>
                <a:latin typeface="Open Sans" pitchFamily="2" charset="0"/>
              </a:rPr>
              <a:t>Do you like order and structure in your life? Do you prefer to be prepared for any eventuali</a:t>
            </a:r>
            <a:r>
              <a:rPr lang="en-GB" dirty="0">
                <a:solidFill>
                  <a:srgbClr val="00262A"/>
                </a:solidFill>
                <a:latin typeface="Open Sans" pitchFamily="2" charset="0"/>
              </a:rPr>
              <a:t>t</a:t>
            </a:r>
            <a:r>
              <a:rPr lang="en-GB" b="0" i="0" dirty="0">
                <a:solidFill>
                  <a:srgbClr val="00262A"/>
                </a:solidFill>
                <a:effectLst/>
                <a:latin typeface="Open Sans" pitchFamily="2" charset="0"/>
              </a:rPr>
              <a:t>y, so you won’t be taken by surprise (</a:t>
            </a:r>
            <a:r>
              <a:rPr lang="en-GB" b="1" i="0" dirty="0">
                <a:solidFill>
                  <a:srgbClr val="00262A"/>
                </a:solidFill>
                <a:effectLst/>
                <a:latin typeface="var(--font-family-body)"/>
              </a:rPr>
              <a:t>Systematic</a:t>
            </a:r>
            <a:r>
              <a:rPr lang="en-GB" b="0" i="0" dirty="0">
                <a:solidFill>
                  <a:srgbClr val="00262A"/>
                </a:solidFill>
                <a:effectLst/>
                <a:latin typeface="Open Sans" pitchFamily="2" charset="0"/>
              </a:rPr>
              <a:t>)?</a:t>
            </a:r>
          </a:p>
          <a:p>
            <a:pPr algn="l" fontAlgn="base"/>
            <a:endParaRPr lang="en-GB" b="0" i="0" dirty="0">
              <a:solidFill>
                <a:srgbClr val="00262A"/>
              </a:solidFill>
              <a:effectLst/>
              <a:latin typeface="Open Sans" pitchFamily="2" charset="0"/>
            </a:endParaRPr>
          </a:p>
          <a:p>
            <a:pPr algn="l" fontAlgn="base"/>
            <a:r>
              <a:rPr lang="en-GB" b="0" i="0" dirty="0">
                <a:solidFill>
                  <a:srgbClr val="00262A"/>
                </a:solidFill>
                <a:effectLst/>
                <a:latin typeface="Open Sans" pitchFamily="2" charset="0"/>
              </a:rPr>
              <a:t>OR</a:t>
            </a:r>
          </a:p>
          <a:p>
            <a:pPr algn="l" fontAlgn="base"/>
            <a:endParaRPr lang="en-GB" b="0" i="0" dirty="0">
              <a:solidFill>
                <a:srgbClr val="00262A"/>
              </a:solidFill>
              <a:effectLst/>
              <a:latin typeface="Open Sans" pitchFamily="2" charset="0"/>
            </a:endParaRPr>
          </a:p>
          <a:p>
            <a:pPr algn="l" fontAlgn="base"/>
            <a:r>
              <a:rPr lang="en-GB" b="0" i="0" dirty="0">
                <a:solidFill>
                  <a:srgbClr val="00262A"/>
                </a:solidFill>
                <a:effectLst/>
                <a:latin typeface="Open Sans" pitchFamily="2" charset="0"/>
              </a:rPr>
              <a:t>Do you tend to feel constrained by structure and rules, preferring to stay open to experiences, surprises, and change (</a:t>
            </a:r>
            <a:r>
              <a:rPr lang="en-GB" b="1" i="0" dirty="0">
                <a:solidFill>
                  <a:srgbClr val="00262A"/>
                </a:solidFill>
                <a:effectLst/>
                <a:latin typeface="var(--font-family-body)"/>
              </a:rPr>
              <a:t>Casual</a:t>
            </a:r>
            <a:r>
              <a:rPr lang="en-GB" b="0" i="0" dirty="0">
                <a:solidFill>
                  <a:srgbClr val="00262A"/>
                </a:solidFill>
                <a:effectLst/>
                <a:latin typeface="Open Sans" pitchFamily="2" charset="0"/>
              </a:rPr>
              <a:t>)?</a:t>
            </a:r>
          </a:p>
          <a:p>
            <a:pPr eaLnBrk="1" hangingPunct="1">
              <a:spcBef>
                <a:spcPct val="0"/>
              </a:spcBef>
            </a:pPr>
            <a:endParaRPr lang="en-GB" altLang="en-US" dirty="0">
              <a:solidFill>
                <a:srgbClr val="00262A"/>
              </a:solidFill>
            </a:endParaRPr>
          </a:p>
        </p:txBody>
      </p:sp>
      <p:sp>
        <p:nvSpPr>
          <p:cNvPr id="135172" name="Slide Number Placeholder 3">
            <a:extLst>
              <a:ext uri="{FF2B5EF4-FFF2-40B4-BE49-F238E27FC236}">
                <a16:creationId xmlns:a16="http://schemas.microsoft.com/office/drawing/2014/main" id="{6F9A8D90-A7D0-4114-9055-F5750CF2B1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2FC6EC0D-7210-4179-ADE4-8262A1523A1F}" type="slidenum">
              <a:rPr lang="en-GB" altLang="en-US" smtClean="0"/>
              <a:pPr fontAlgn="base">
                <a:spcBef>
                  <a:spcPct val="0"/>
                </a:spcBef>
                <a:spcAft>
                  <a:spcPct val="0"/>
                </a:spcAft>
              </a:pPr>
              <a:t>51</a:t>
            </a:fld>
            <a:endParaRPr lang="en-GB"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3B47BA2B-C565-48DC-94ED-418ED1AD20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19" name="Notes Placeholder 2">
            <a:extLst>
              <a:ext uri="{FF2B5EF4-FFF2-40B4-BE49-F238E27FC236}">
                <a16:creationId xmlns:a16="http://schemas.microsoft.com/office/drawing/2014/main" id="{8D12BC4E-C6ED-4A9B-A23E-8D86B54EDA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ea typeface="Open Sans" panose="020B0606030504020204" pitchFamily="34" charset="0"/>
                <a:cs typeface="Open Sans" panose="020B0606030504020204" pitchFamily="34" charset="0"/>
              </a:rPr>
              <a:t>SAY:</a:t>
            </a:r>
          </a:p>
          <a:p>
            <a:pPr algn="l" fontAlgn="base"/>
            <a:r>
              <a:rPr lang="en-GB" b="0" i="0" dirty="0">
                <a:solidFill>
                  <a:srgbClr val="00262A"/>
                </a:solidFill>
                <a:effectLst/>
                <a:ea typeface="Open Sans" panose="020B0606030504020204" pitchFamily="34" charset="0"/>
                <a:cs typeface="Open Sans" panose="020B0606030504020204" pitchFamily="34" charset="0"/>
              </a:rPr>
              <a:t>Does planning activities in advance help you relax and enjoy your experiences (</a:t>
            </a:r>
            <a:r>
              <a:rPr lang="en-GB" b="1" i="0" dirty="0">
                <a:solidFill>
                  <a:srgbClr val="00262A"/>
                </a:solidFill>
                <a:effectLst/>
                <a:ea typeface="Open Sans" panose="020B0606030504020204" pitchFamily="34" charset="0"/>
                <a:cs typeface="Open Sans" panose="020B0606030504020204" pitchFamily="34" charset="0"/>
              </a:rPr>
              <a:t>Planful</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OR</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Do you prefer to be able to respond spontaneously to opportunities as they arise, changing or adapting your plans and making decisions quickly in the moment (</a:t>
            </a:r>
            <a:r>
              <a:rPr lang="en-GB" b="1" i="0" dirty="0">
                <a:solidFill>
                  <a:srgbClr val="00262A"/>
                </a:solidFill>
                <a:effectLst/>
                <a:ea typeface="Open Sans" panose="020B0606030504020204" pitchFamily="34" charset="0"/>
                <a:cs typeface="Open Sans" panose="020B0606030504020204" pitchFamily="34" charset="0"/>
              </a:rPr>
              <a:t>Open-Ended</a:t>
            </a:r>
            <a:r>
              <a:rPr lang="en-GB" b="0" i="0" dirty="0">
                <a:solidFill>
                  <a:srgbClr val="00262A"/>
                </a:solidFill>
                <a:effectLst/>
                <a:ea typeface="Open Sans" panose="020B0606030504020204" pitchFamily="34" charset="0"/>
                <a:cs typeface="Open Sans" panose="020B0606030504020204" pitchFamily="34" charset="0"/>
              </a:rPr>
              <a:t>)?</a:t>
            </a:r>
          </a:p>
          <a:p>
            <a:pPr eaLnBrk="1" hangingPunct="1">
              <a:spcBef>
                <a:spcPct val="0"/>
              </a:spcBef>
            </a:pPr>
            <a:endParaRPr lang="en-GB" altLang="en-US" dirty="0">
              <a:solidFill>
                <a:srgbClr val="00262A"/>
              </a:solidFill>
              <a:ea typeface="Open Sans" panose="020B0606030504020204" pitchFamily="34" charset="0"/>
              <a:cs typeface="Open Sans" panose="020B0606030504020204" pitchFamily="34" charset="0"/>
            </a:endParaRPr>
          </a:p>
        </p:txBody>
      </p:sp>
      <p:sp>
        <p:nvSpPr>
          <p:cNvPr id="137220" name="Slide Number Placeholder 3">
            <a:extLst>
              <a:ext uri="{FF2B5EF4-FFF2-40B4-BE49-F238E27FC236}">
                <a16:creationId xmlns:a16="http://schemas.microsoft.com/office/drawing/2014/main" id="{C9853BCA-C7D4-46B0-B972-8347E537D7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48F01041-751F-4EF7-A6A6-1CD1FFB0405D}" type="slidenum">
              <a:rPr lang="en-GB" altLang="en-US" smtClean="0"/>
              <a:pPr fontAlgn="base">
                <a:spcBef>
                  <a:spcPct val="0"/>
                </a:spcBef>
                <a:spcAft>
                  <a:spcPct val="0"/>
                </a:spcAft>
              </a:pPr>
              <a:t>52</a:t>
            </a:fld>
            <a:endParaRPr lang="en-GB"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28CEF827-2B1F-4211-9A33-2BD0FFB1A2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267" name="Notes Placeholder 2">
            <a:extLst>
              <a:ext uri="{FF2B5EF4-FFF2-40B4-BE49-F238E27FC236}">
                <a16:creationId xmlns:a16="http://schemas.microsoft.com/office/drawing/2014/main" id="{1BFDD274-F1A2-47B3-9CB8-A85356B9F5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ea typeface="Open Sans" panose="020B0606030504020204" pitchFamily="34" charset="0"/>
                <a:cs typeface="Open Sans" panose="020B0606030504020204" pitchFamily="34" charset="0"/>
              </a:rPr>
              <a:t>SAY:</a:t>
            </a:r>
          </a:p>
          <a:p>
            <a:pPr algn="l" fontAlgn="base"/>
            <a:r>
              <a:rPr lang="en-GB" b="0" i="0" dirty="0">
                <a:solidFill>
                  <a:srgbClr val="00262A"/>
                </a:solidFill>
                <a:effectLst/>
                <a:ea typeface="Open Sans" panose="020B0606030504020204" pitchFamily="34" charset="0"/>
                <a:cs typeface="Open Sans" panose="020B0606030504020204" pitchFamily="34" charset="0"/>
              </a:rPr>
              <a:t>Do you prefer to plan toward a deadline, concentrating on one task at a time and working steadily to get everything done ahead of schedule (</a:t>
            </a:r>
            <a:r>
              <a:rPr lang="en-GB" b="1" i="0" dirty="0">
                <a:solidFill>
                  <a:srgbClr val="00262A"/>
                </a:solidFill>
                <a:effectLst/>
                <a:ea typeface="Open Sans" panose="020B0606030504020204" pitchFamily="34" charset="0"/>
                <a:cs typeface="Open Sans" panose="020B0606030504020204" pitchFamily="34" charset="0"/>
              </a:rPr>
              <a:t>Early Starting</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OR</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Do you prefer to plan backward from the deadline, working on several things at once and doing most of the work in a burst of energy at the last minute (</a:t>
            </a:r>
            <a:r>
              <a:rPr lang="en-GB" b="1" i="0" dirty="0">
                <a:solidFill>
                  <a:srgbClr val="00262A"/>
                </a:solidFill>
                <a:effectLst/>
                <a:ea typeface="Open Sans" panose="020B0606030504020204" pitchFamily="34" charset="0"/>
                <a:cs typeface="Open Sans" panose="020B0606030504020204" pitchFamily="34" charset="0"/>
              </a:rPr>
              <a:t>Pressure-Prompted</a:t>
            </a:r>
            <a:r>
              <a:rPr lang="en-GB" b="0" i="0" dirty="0">
                <a:solidFill>
                  <a:srgbClr val="00262A"/>
                </a:solidFill>
                <a:effectLst/>
                <a:ea typeface="Open Sans" panose="020B0606030504020204" pitchFamily="34" charset="0"/>
                <a:cs typeface="Open Sans" panose="020B0606030504020204" pitchFamily="34" charset="0"/>
              </a:rPr>
              <a:t>)?</a:t>
            </a:r>
          </a:p>
          <a:p>
            <a:pPr eaLnBrk="1" hangingPunct="1">
              <a:spcBef>
                <a:spcPct val="0"/>
              </a:spcBef>
            </a:pPr>
            <a:endParaRPr lang="en-GB" altLang="en-US" dirty="0">
              <a:solidFill>
                <a:srgbClr val="00262A"/>
              </a:solidFill>
              <a:ea typeface="Open Sans" panose="020B0606030504020204" pitchFamily="34" charset="0"/>
              <a:cs typeface="Open Sans" panose="020B0606030504020204" pitchFamily="34" charset="0"/>
            </a:endParaRPr>
          </a:p>
        </p:txBody>
      </p:sp>
      <p:sp>
        <p:nvSpPr>
          <p:cNvPr id="139268" name="Slide Number Placeholder 3">
            <a:extLst>
              <a:ext uri="{FF2B5EF4-FFF2-40B4-BE49-F238E27FC236}">
                <a16:creationId xmlns:a16="http://schemas.microsoft.com/office/drawing/2014/main" id="{41F28783-8CB7-459A-BCBA-2F810EBE6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B34A3C63-EEAC-4AD7-8DF0-81723DC98056}" type="slidenum">
              <a:rPr lang="en-GB" altLang="en-US" smtClean="0"/>
              <a:pPr fontAlgn="base">
                <a:spcBef>
                  <a:spcPct val="0"/>
                </a:spcBef>
                <a:spcAft>
                  <a:spcPct val="0"/>
                </a:spcAft>
              </a:pPr>
              <a:t>53</a:t>
            </a:fld>
            <a:endParaRPr lang="en-GB"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3E3BAD93-640A-47F1-9185-C0213883F6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15" name="Notes Placeholder 2">
            <a:extLst>
              <a:ext uri="{FF2B5EF4-FFF2-40B4-BE49-F238E27FC236}">
                <a16:creationId xmlns:a16="http://schemas.microsoft.com/office/drawing/2014/main" id="{45DEB4CE-6B4F-477A-A7F1-893D645F83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ea typeface="Open Sans" panose="020B0606030504020204" pitchFamily="34" charset="0"/>
                <a:cs typeface="Open Sans" panose="020B0606030504020204" pitchFamily="34" charset="0"/>
              </a:rPr>
              <a:t>SAY:</a:t>
            </a:r>
          </a:p>
          <a:p>
            <a:pPr algn="l" fontAlgn="base"/>
            <a:r>
              <a:rPr lang="en-GB" b="0" i="0" dirty="0">
                <a:solidFill>
                  <a:srgbClr val="00262A"/>
                </a:solidFill>
                <a:effectLst/>
                <a:ea typeface="Open Sans" panose="020B0606030504020204" pitchFamily="34" charset="0"/>
                <a:cs typeface="Open Sans" panose="020B0606030504020204" pitchFamily="34" charset="0"/>
              </a:rPr>
              <a:t>Do you usually work more effectively when you’re following a routine or process and have a predictable flow of work (</a:t>
            </a:r>
            <a:r>
              <a:rPr lang="en-GB" b="1" i="0" dirty="0">
                <a:solidFill>
                  <a:srgbClr val="00262A"/>
                </a:solidFill>
                <a:effectLst/>
                <a:ea typeface="Open Sans" panose="020B0606030504020204" pitchFamily="34" charset="0"/>
                <a:cs typeface="Open Sans" panose="020B0606030504020204" pitchFamily="34" charset="0"/>
              </a:rPr>
              <a:t>Scheduled</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OR</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Do you tend to work best when you have variety and the freedom to choose what to do next (</a:t>
            </a:r>
            <a:r>
              <a:rPr lang="en-GB" b="1" i="0" dirty="0">
                <a:solidFill>
                  <a:srgbClr val="00262A"/>
                </a:solidFill>
                <a:effectLst/>
                <a:ea typeface="Open Sans" panose="020B0606030504020204" pitchFamily="34" charset="0"/>
                <a:cs typeface="Open Sans" panose="020B0606030504020204" pitchFamily="34" charset="0"/>
              </a:rPr>
              <a:t>Spontaneous</a:t>
            </a:r>
            <a:r>
              <a:rPr lang="en-GB" b="0" i="0" dirty="0">
                <a:solidFill>
                  <a:srgbClr val="00262A"/>
                </a:solidFill>
                <a:effectLst/>
                <a:ea typeface="Open Sans" panose="020B0606030504020204" pitchFamily="34" charset="0"/>
                <a:cs typeface="Open Sans" panose="020B0606030504020204" pitchFamily="34" charset="0"/>
              </a:rPr>
              <a:t>)?</a:t>
            </a:r>
          </a:p>
          <a:p>
            <a:pPr eaLnBrk="1" hangingPunct="1">
              <a:spcBef>
                <a:spcPct val="0"/>
              </a:spcBef>
            </a:pPr>
            <a:endParaRPr lang="en-GB" altLang="en-US" dirty="0">
              <a:solidFill>
                <a:srgbClr val="00262A"/>
              </a:solidFill>
              <a:ea typeface="Open Sans" panose="020B0606030504020204" pitchFamily="34" charset="0"/>
              <a:cs typeface="Open Sans" panose="020B0606030504020204" pitchFamily="34" charset="0"/>
            </a:endParaRPr>
          </a:p>
        </p:txBody>
      </p:sp>
      <p:sp>
        <p:nvSpPr>
          <p:cNvPr id="141316" name="Slide Number Placeholder 3">
            <a:extLst>
              <a:ext uri="{FF2B5EF4-FFF2-40B4-BE49-F238E27FC236}">
                <a16:creationId xmlns:a16="http://schemas.microsoft.com/office/drawing/2014/main" id="{0CDA7302-EE0A-457B-82BF-B7ABFB7AC1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16FE84B8-9F99-4CFC-878A-5DB230A0963F}" type="slidenum">
              <a:rPr lang="en-GB" altLang="en-US" smtClean="0"/>
              <a:pPr fontAlgn="base">
                <a:spcBef>
                  <a:spcPct val="0"/>
                </a:spcBef>
                <a:spcAft>
                  <a:spcPct val="0"/>
                </a:spcAft>
              </a:pPr>
              <a:t>54</a:t>
            </a:fld>
            <a:endParaRPr lang="en-GB"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0F868D5D-F94A-43FD-AEBC-405A3C9A13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63" name="Notes Placeholder 2">
            <a:extLst>
              <a:ext uri="{FF2B5EF4-FFF2-40B4-BE49-F238E27FC236}">
                <a16:creationId xmlns:a16="http://schemas.microsoft.com/office/drawing/2014/main" id="{BEEE56E5-9B70-4FFB-896A-31C75BC8DE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GB" b="1" i="0" dirty="0">
                <a:solidFill>
                  <a:srgbClr val="00262A"/>
                </a:solidFill>
                <a:effectLst/>
                <a:ea typeface="Open Sans" panose="020B0606030504020204" pitchFamily="34" charset="0"/>
                <a:cs typeface="Open Sans" panose="020B0606030504020204" pitchFamily="34" charset="0"/>
              </a:rPr>
              <a:t>SAY:</a:t>
            </a:r>
          </a:p>
          <a:p>
            <a:pPr algn="l" fontAlgn="base"/>
            <a:r>
              <a:rPr lang="en-GB" b="0" i="0" dirty="0">
                <a:solidFill>
                  <a:srgbClr val="00262A"/>
                </a:solidFill>
                <a:effectLst/>
                <a:ea typeface="Open Sans" panose="020B0606030504020204" pitchFamily="34" charset="0"/>
                <a:cs typeface="Open Sans" panose="020B0606030504020204" pitchFamily="34" charset="0"/>
              </a:rPr>
              <a:t>Do you like to organize yourself and any materials before starting work on a task? Do you usually plan, make lists, and read instructions before getting started (</a:t>
            </a:r>
            <a:r>
              <a:rPr lang="en-GB" b="1" i="0" dirty="0">
                <a:solidFill>
                  <a:srgbClr val="00262A"/>
                </a:solidFill>
                <a:effectLst/>
                <a:ea typeface="Open Sans" panose="020B0606030504020204" pitchFamily="34" charset="0"/>
                <a:cs typeface="Open Sans" panose="020B0606030504020204" pitchFamily="34" charset="0"/>
              </a:rPr>
              <a:t>Methodical</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OR</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0" i="0" dirty="0">
                <a:solidFill>
                  <a:srgbClr val="00262A"/>
                </a:solidFill>
                <a:effectLst/>
                <a:ea typeface="Open Sans" panose="020B0606030504020204" pitchFamily="34" charset="0"/>
                <a:cs typeface="Open Sans" panose="020B0606030504020204" pitchFamily="34" charset="0"/>
              </a:rPr>
              <a:t>Do you like to move quickly into action with an outline plan and see what happens (</a:t>
            </a:r>
            <a:r>
              <a:rPr lang="en-GB" b="1" i="0" dirty="0">
                <a:solidFill>
                  <a:srgbClr val="00262A"/>
                </a:solidFill>
                <a:effectLst/>
                <a:ea typeface="Open Sans" panose="020B0606030504020204" pitchFamily="34" charset="0"/>
                <a:cs typeface="Open Sans" panose="020B0606030504020204" pitchFamily="34" charset="0"/>
              </a:rPr>
              <a:t>Emergent</a:t>
            </a:r>
            <a:r>
              <a:rPr lang="en-GB" b="0" i="0" dirty="0">
                <a:solidFill>
                  <a:srgbClr val="00262A"/>
                </a:solidFill>
                <a:effectLst/>
                <a:ea typeface="Open Sans" panose="020B0606030504020204" pitchFamily="34" charset="0"/>
                <a:cs typeface="Open Sans" panose="020B0606030504020204" pitchFamily="34" charset="0"/>
              </a:rPr>
              <a:t>)?</a:t>
            </a:r>
          </a:p>
          <a:p>
            <a:pPr algn="l" fontAlgn="base"/>
            <a:endParaRPr lang="en-GB" b="0" i="0" dirty="0">
              <a:solidFill>
                <a:srgbClr val="00262A"/>
              </a:solidFill>
              <a:effectLst/>
              <a:ea typeface="Open Sans" panose="020B0606030504020204" pitchFamily="34" charset="0"/>
              <a:cs typeface="Open Sans" panose="020B0606030504020204" pitchFamily="34" charset="0"/>
            </a:endParaRPr>
          </a:p>
          <a:p>
            <a:pPr algn="l" fontAlgn="base"/>
            <a:r>
              <a:rPr lang="en-GB" b="1" i="0" dirty="0">
                <a:solidFill>
                  <a:srgbClr val="00262A"/>
                </a:solidFill>
                <a:effectLst/>
                <a:ea typeface="Open Sans" panose="020B0606030504020204" pitchFamily="34" charset="0"/>
                <a:cs typeface="Open Sans" panose="020B0606030504020204" pitchFamily="34" charset="0"/>
              </a:rPr>
              <a:t>DO:</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dirty="0">
                <a:solidFill>
                  <a:srgbClr val="00262A"/>
                </a:solidFill>
                <a:effectLst/>
                <a:ea typeface="Open Sans" panose="020B0606030504020204" pitchFamily="34" charset="0"/>
                <a:cs typeface="Open Sans" panose="020B0606030504020204" pitchFamily="34" charset="0"/>
              </a:rPr>
              <a:t>Ask participants to comment on any of their own facet results for this preference pair. </a:t>
            </a:r>
          </a:p>
        </p:txBody>
      </p:sp>
      <p:sp>
        <p:nvSpPr>
          <p:cNvPr id="143364" name="Slide Number Placeholder 3">
            <a:extLst>
              <a:ext uri="{FF2B5EF4-FFF2-40B4-BE49-F238E27FC236}">
                <a16:creationId xmlns:a16="http://schemas.microsoft.com/office/drawing/2014/main" id="{8E064746-355A-4B90-935D-262E25A3EF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42A6F4B1-1A4F-4257-A9FB-04741CB421F1}" type="slidenum">
              <a:rPr lang="en-GB" altLang="en-US" smtClean="0"/>
              <a:pPr fontAlgn="base">
                <a:spcBef>
                  <a:spcPct val="0"/>
                </a:spcBef>
                <a:spcAft>
                  <a:spcPct val="0"/>
                </a:spcAft>
              </a:pPr>
              <a:t>55</a:t>
            </a:fld>
            <a:endParaRPr lang="en-GB"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894EFA-E324-4620-BA9B-26A0815364E8}" type="slidenum">
              <a:rPr lang="en-GB" smtClean="0"/>
              <a:pPr/>
              <a:t>56</a:t>
            </a:fld>
            <a:endParaRPr lang="en-GB" dirty="0"/>
          </a:p>
        </p:txBody>
      </p:sp>
    </p:spTree>
    <p:extLst>
      <p:ext uri="{BB962C8B-B14F-4D97-AF65-F5344CB8AC3E}">
        <p14:creationId xmlns:p14="http://schemas.microsoft.com/office/powerpoint/2010/main" val="10644933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Note: Replace initials with those of the current team. Also, the “*” symbol represents an Out-of-Preference facet result. </a:t>
            </a:r>
          </a:p>
        </p:txBody>
      </p:sp>
      <p:sp>
        <p:nvSpPr>
          <p:cNvPr id="4" name="Date Placeholder 3"/>
          <p:cNvSpPr>
            <a:spLocks noGrp="1"/>
          </p:cNvSpPr>
          <p:nvPr>
            <p:ph type="dt" idx="1"/>
          </p:nvPr>
        </p:nvSpPr>
        <p:spPr/>
        <p:txBody>
          <a:bodyPr/>
          <a:lstStyle/>
          <a:p>
            <a:pPr>
              <a:defRPr/>
            </a:pPr>
            <a:fld id="{D2B3BB26-3475-47CE-A76F-D70C0FD0C6BB}" type="datetime1">
              <a:rPr lang="en-US" smtClean="0"/>
              <a:pPr>
                <a:defRPr/>
              </a:pPr>
              <a:t>3/31/2026</a:t>
            </a:fld>
            <a:endParaRPr lang="en-US" dirty="0"/>
          </a:p>
        </p:txBody>
      </p:sp>
      <p:sp>
        <p:nvSpPr>
          <p:cNvPr id="6" name="Slide Number Placeholder 5"/>
          <p:cNvSpPr>
            <a:spLocks noGrp="1"/>
          </p:cNvSpPr>
          <p:nvPr>
            <p:ph type="sldNum" sz="quarter" idx="5"/>
          </p:nvPr>
        </p:nvSpPr>
        <p:spPr/>
        <p:txBody>
          <a:bodyPr/>
          <a:lstStyle/>
          <a:p>
            <a:pPr>
              <a:defRPr/>
            </a:pPr>
            <a:fld id="{9F66CF0C-4CD5-4F7C-BE9F-CF95C6A74F93}" type="slidenum">
              <a:rPr lang="en-US" smtClean="0"/>
              <a:pPr>
                <a:defRPr/>
              </a:pPr>
              <a:t>57</a:t>
            </a:fld>
            <a:endParaRPr lang="en-US" dirty="0"/>
          </a:p>
        </p:txBody>
      </p:sp>
    </p:spTree>
    <p:extLst>
      <p:ext uri="{BB962C8B-B14F-4D97-AF65-F5344CB8AC3E}">
        <p14:creationId xmlns:p14="http://schemas.microsoft.com/office/powerpoint/2010/main" val="26041838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82CB1-6066-F396-8D54-93398BFFF8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C1FB8-10D2-0D5C-02CA-0770EE1AD26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052089-2985-04BB-2FE6-DF0628C2EDA5}"/>
              </a:ext>
            </a:extLst>
          </p:cNvPr>
          <p:cNvSpPr>
            <a:spLocks noGrp="1"/>
          </p:cNvSpPr>
          <p:nvPr>
            <p:ph type="body" idx="1"/>
          </p:nvPr>
        </p:nvSpPr>
        <p:spPr/>
        <p:txBody>
          <a:bodyPr/>
          <a:lstStyle/>
          <a:p>
            <a:r>
              <a:rPr lang="en-US" b="1" dirty="0">
                <a:solidFill>
                  <a:srgbClr val="00262A"/>
                </a:solidFill>
              </a:rPr>
              <a:t>Note: Replace “MB” initials with those of the current team based on their score. The “*” symbol represents an Out-of-Preference facet result. </a:t>
            </a:r>
          </a:p>
        </p:txBody>
      </p:sp>
      <p:sp>
        <p:nvSpPr>
          <p:cNvPr id="4" name="Date Placeholder 3">
            <a:extLst>
              <a:ext uri="{FF2B5EF4-FFF2-40B4-BE49-F238E27FC236}">
                <a16:creationId xmlns:a16="http://schemas.microsoft.com/office/drawing/2014/main" id="{95ED0D4C-B908-DD78-C050-79720C0D7E1A}"/>
              </a:ext>
            </a:extLst>
          </p:cNvPr>
          <p:cNvSpPr>
            <a:spLocks noGrp="1"/>
          </p:cNvSpPr>
          <p:nvPr>
            <p:ph type="dt" idx="1"/>
          </p:nvPr>
        </p:nvSpPr>
        <p:spPr/>
        <p:txBody>
          <a:bodyPr/>
          <a:lstStyle/>
          <a:p>
            <a:pPr>
              <a:defRPr/>
            </a:pPr>
            <a:fld id="{D2B3BB26-3475-47CE-A76F-D70C0FD0C6BB}" type="datetime1">
              <a:rPr lang="en-US" smtClean="0"/>
              <a:pPr>
                <a:defRPr/>
              </a:pPr>
              <a:t>3/31/2026</a:t>
            </a:fld>
            <a:endParaRPr lang="en-US" dirty="0"/>
          </a:p>
        </p:txBody>
      </p:sp>
      <p:sp>
        <p:nvSpPr>
          <p:cNvPr id="6" name="Slide Number Placeholder 5">
            <a:extLst>
              <a:ext uri="{FF2B5EF4-FFF2-40B4-BE49-F238E27FC236}">
                <a16:creationId xmlns:a16="http://schemas.microsoft.com/office/drawing/2014/main" id="{6AAEDF50-97DF-1844-B8F6-1EC912B3A512}"/>
              </a:ext>
            </a:extLst>
          </p:cNvPr>
          <p:cNvSpPr>
            <a:spLocks noGrp="1"/>
          </p:cNvSpPr>
          <p:nvPr>
            <p:ph type="sldNum" sz="quarter" idx="5"/>
          </p:nvPr>
        </p:nvSpPr>
        <p:spPr/>
        <p:txBody>
          <a:bodyPr/>
          <a:lstStyle/>
          <a:p>
            <a:pPr>
              <a:defRPr/>
            </a:pPr>
            <a:fld id="{9F66CF0C-4CD5-4F7C-BE9F-CF95C6A74F93}" type="slidenum">
              <a:rPr lang="en-US" smtClean="0"/>
              <a:pPr>
                <a:defRPr/>
              </a:pPr>
              <a:t>58</a:t>
            </a:fld>
            <a:endParaRPr lang="en-US" dirty="0"/>
          </a:p>
        </p:txBody>
      </p:sp>
    </p:spTree>
    <p:extLst>
      <p:ext uri="{BB962C8B-B14F-4D97-AF65-F5344CB8AC3E}">
        <p14:creationId xmlns:p14="http://schemas.microsoft.com/office/powerpoint/2010/main" val="1018703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262A"/>
                </a:solidFill>
              </a:rPr>
              <a:t>The following slides can be used for participants wanting a deeper dive into the Step II™ Interpretive Report Results. </a:t>
            </a:r>
          </a:p>
        </p:txBody>
      </p:sp>
      <p:sp>
        <p:nvSpPr>
          <p:cNvPr id="4" name="Slide Number Placeholder 3"/>
          <p:cNvSpPr>
            <a:spLocks noGrp="1"/>
          </p:cNvSpPr>
          <p:nvPr>
            <p:ph type="sldNum" sz="quarter" idx="5"/>
          </p:nvPr>
        </p:nvSpPr>
        <p:spPr/>
        <p:txBody>
          <a:bodyPr/>
          <a:lstStyle/>
          <a:p>
            <a:fld id="{FE894EFA-E324-4620-BA9B-26A0815364E8}" type="slidenum">
              <a:rPr lang="en-GB" smtClean="0"/>
              <a:pPr/>
              <a:t>59</a:t>
            </a:fld>
            <a:endParaRPr lang="en-GB" dirty="0"/>
          </a:p>
        </p:txBody>
      </p:sp>
    </p:spTree>
    <p:extLst>
      <p:ext uri="{BB962C8B-B14F-4D97-AF65-F5344CB8AC3E}">
        <p14:creationId xmlns:p14="http://schemas.microsoft.com/office/powerpoint/2010/main" val="17280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txBody>
          <a:bodyPr/>
          <a:lstStyle/>
          <a:p>
            <a:endParaRPr lang="en-US"/>
          </a:p>
        </p:txBody>
      </p:sp>
      <p:sp>
        <p:nvSpPr>
          <p:cNvPr id="3" name="Notes Placeholder 2"/>
          <p:cNvSpPr>
            <a:spLocks noGrp="1"/>
          </p:cNvSpPr>
          <p:nvPr>
            <p:ph type="body" idx="1"/>
          </p:nvPr>
        </p:nvSpPr>
        <p:spPr>
          <a:xfrm>
            <a:off x="685800" y="3868922"/>
            <a:ext cx="5486400" cy="3600450"/>
          </a:xfrm>
        </p:spPr>
        <p:txBody>
          <a:bodyPr/>
          <a:lstStyle/>
          <a:p>
            <a:pPr marL="0" marR="0" lvl="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DO:</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Update the agenda here if any changes were made to the hidden agenda slide.</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Review a high-level plan for the day as outlined on the slide.</a:t>
            </a:r>
          </a:p>
        </p:txBody>
      </p:sp>
    </p:spTree>
    <p:extLst>
      <p:ext uri="{BB962C8B-B14F-4D97-AF65-F5344CB8AC3E}">
        <p14:creationId xmlns:p14="http://schemas.microsoft.com/office/powerpoint/2010/main" val="26744608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solidFill>
                  <a:srgbClr val="00262A"/>
                </a:solidFill>
              </a:rPr>
              <a:t>Applications include:</a:t>
            </a:r>
          </a:p>
          <a:p>
            <a:pPr marL="171450" indent="-171450">
              <a:buFont typeface="Arial" panose="020B0604020202020204" pitchFamily="34" charset="0"/>
              <a:buChar char="•"/>
            </a:pPr>
            <a:r>
              <a:rPr lang="en-GB" dirty="0">
                <a:solidFill>
                  <a:srgbClr val="00262A"/>
                </a:solidFill>
              </a:rPr>
              <a:t>Communicating</a:t>
            </a:r>
          </a:p>
          <a:p>
            <a:pPr marL="171450" indent="-171450">
              <a:buFont typeface="Arial" panose="020B0604020202020204" pitchFamily="34" charset="0"/>
              <a:buChar char="•"/>
            </a:pPr>
            <a:r>
              <a:rPr lang="en-GB" dirty="0">
                <a:solidFill>
                  <a:srgbClr val="00262A"/>
                </a:solidFill>
              </a:rPr>
              <a:t>Making decisions</a:t>
            </a:r>
          </a:p>
          <a:p>
            <a:pPr marL="171450" indent="-171450">
              <a:buFont typeface="Arial" panose="020B0604020202020204" pitchFamily="34" charset="0"/>
              <a:buChar char="•"/>
            </a:pPr>
            <a:r>
              <a:rPr lang="en-GB" dirty="0">
                <a:solidFill>
                  <a:srgbClr val="00262A"/>
                </a:solidFill>
              </a:rPr>
              <a:t>Managing change</a:t>
            </a:r>
          </a:p>
          <a:p>
            <a:pPr marL="171450" indent="-171450">
              <a:buFont typeface="Arial" panose="020B0604020202020204" pitchFamily="34" charset="0"/>
              <a:buChar char="•"/>
            </a:pPr>
            <a:r>
              <a:rPr lang="en-GB" dirty="0">
                <a:solidFill>
                  <a:srgbClr val="00262A"/>
                </a:solidFill>
              </a:rPr>
              <a:t>Managing conflict</a:t>
            </a:r>
          </a:p>
        </p:txBody>
      </p:sp>
      <p:sp>
        <p:nvSpPr>
          <p:cNvPr id="4" name="Slide Number Placeholder 3"/>
          <p:cNvSpPr>
            <a:spLocks noGrp="1"/>
          </p:cNvSpPr>
          <p:nvPr>
            <p:ph type="sldNum" sz="quarter" idx="5"/>
          </p:nvPr>
        </p:nvSpPr>
        <p:spPr/>
        <p:txBody>
          <a:bodyPr/>
          <a:lstStyle/>
          <a:p>
            <a:fld id="{FE894EFA-E324-4620-BA9B-26A0815364E8}" type="slidenum">
              <a:rPr lang="en-GB" smtClean="0"/>
              <a:pPr/>
              <a:t>60</a:t>
            </a:fld>
            <a:endParaRPr lang="en-GB" dirty="0"/>
          </a:p>
        </p:txBody>
      </p:sp>
    </p:spTree>
    <p:extLst>
      <p:ext uri="{BB962C8B-B14F-4D97-AF65-F5344CB8AC3E}">
        <p14:creationId xmlns:p14="http://schemas.microsoft.com/office/powerpoint/2010/main" val="5810155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defRPr/>
            </a:pPr>
            <a:r>
              <a:rPr lang="en-GB" b="1" dirty="0">
                <a:solidFill>
                  <a:srgbClr val="00262A"/>
                </a:solidFill>
                <a:latin typeface="Open Sans" pitchFamily="2" charset="0"/>
                <a:ea typeface="Open Sans" pitchFamily="2" charset="0"/>
                <a:cs typeface="Open Sans" pitchFamily="2" charset="0"/>
              </a:rPr>
              <a:t>Suggested script: </a:t>
            </a:r>
            <a:r>
              <a:rPr lang="en-GB" b="0" dirty="0">
                <a:solidFill>
                  <a:srgbClr val="00262A"/>
                </a:solidFill>
                <a:latin typeface="Open Sans" pitchFamily="2" charset="0"/>
                <a:ea typeface="Open Sans" pitchFamily="2" charset="0"/>
                <a:cs typeface="Open Sans" pitchFamily="2" charset="0"/>
              </a:rPr>
              <a:t>We looked at definitions of the 20 Step II facets this morning. You will also have explored some behavioral differences based on the three Step II score categories—In-Preference, Midzone, and Out-of-Preference.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62A"/>
              </a:solidFill>
              <a:latin typeface="Open Sans" pitchFamily="2" charset="0"/>
              <a:ea typeface="Open Sans" pitchFamily="2" charset="0"/>
              <a:cs typeface="Open Sans" pitchFamily="2" charset="0"/>
            </a:endParaRPr>
          </a:p>
          <a:p>
            <a:pPr fontAlgn="base"/>
            <a:r>
              <a:rPr lang="en-GB" b="0" i="0" dirty="0">
                <a:solidFill>
                  <a:srgbClr val="00262A"/>
                </a:solidFill>
                <a:effectLst/>
                <a:latin typeface="Open Sans" pitchFamily="2" charset="0"/>
                <a:ea typeface="Open Sans" pitchFamily="2" charset="0"/>
                <a:cs typeface="Open Sans" pitchFamily="2" charset="0"/>
              </a:rPr>
              <a:t>On pages 5 to 8 of your “MBTI</a:t>
            </a:r>
            <a:r>
              <a:rPr lang="en-GB" b="0" i="0" baseline="30000" dirty="0">
                <a:solidFill>
                  <a:srgbClr val="00262A"/>
                </a:solidFill>
                <a:effectLst/>
                <a:latin typeface="Open Sans" pitchFamily="2" charset="0"/>
                <a:ea typeface="Open Sans" pitchFamily="2" charset="0"/>
                <a:cs typeface="Open Sans" pitchFamily="2" charset="0"/>
              </a:rPr>
              <a:t>®</a:t>
            </a:r>
            <a:r>
              <a:rPr lang="en-GB" b="0" i="0" dirty="0">
                <a:solidFill>
                  <a:srgbClr val="00262A"/>
                </a:solidFill>
                <a:effectLst/>
                <a:latin typeface="Open Sans" pitchFamily="2" charset="0"/>
                <a:ea typeface="Open Sans" pitchFamily="2" charset="0"/>
                <a:cs typeface="Open Sans" pitchFamily="2" charset="0"/>
              </a:rPr>
              <a:t> Global Step II™ Interpretive Report,” you’ll see your own facet profiles, organized by Step I preference pair. You’ll also see text descriptors for each of your facet results. </a:t>
            </a:r>
          </a:p>
          <a:p>
            <a:pPr lvl="1" algn="l" fontAlgn="base"/>
            <a:endParaRPr lang="en-GB" b="0" i="0" dirty="0">
              <a:solidFill>
                <a:srgbClr val="00262A"/>
              </a:solidFill>
              <a:effectLst/>
              <a:latin typeface="Open Sans" pitchFamily="2" charset="0"/>
              <a:ea typeface="Open Sans" pitchFamily="2" charset="0"/>
              <a:cs typeface="Open Sans" pitchFamily="2" charset="0"/>
            </a:endParaRPr>
          </a:p>
          <a:p>
            <a:pPr fontAlgn="base"/>
            <a:r>
              <a:rPr lang="en-GB" b="0" i="0" dirty="0">
                <a:solidFill>
                  <a:srgbClr val="00262A"/>
                </a:solidFill>
                <a:effectLst/>
                <a:latin typeface="Open Sans" pitchFamily="2" charset="0"/>
                <a:ea typeface="Open Sans" pitchFamily="2" charset="0"/>
                <a:cs typeface="Open Sans" pitchFamily="2" charset="0"/>
              </a:rPr>
              <a:t>These descriptors outline how someone is likely to experience or express that facet, based on both their facet result and their overall Step I preference. This means that there are six possible sets of descriptors for each facet—one set each for In-Preference, Midzone, and Out-of-Preference results toward each facet pole.</a:t>
            </a:r>
          </a:p>
          <a:p>
            <a:pPr lvl="1" algn="l" fontAlgn="base"/>
            <a:endParaRPr lang="en-GB" b="0" i="0" dirty="0">
              <a:solidFill>
                <a:srgbClr val="00262A"/>
              </a:solidFill>
              <a:effectLst/>
              <a:latin typeface="Open Sans" pitchFamily="2" charset="0"/>
              <a:ea typeface="Open Sans" pitchFamily="2" charset="0"/>
              <a:cs typeface="Open Sans" pitchFamily="2" charset="0"/>
            </a:endParaRPr>
          </a:p>
          <a:p>
            <a:pPr fontAlgn="base"/>
            <a:r>
              <a:rPr lang="en-GB" b="0" i="0" dirty="0">
                <a:solidFill>
                  <a:srgbClr val="00262A"/>
                </a:solidFill>
                <a:effectLst/>
                <a:latin typeface="Open Sans" pitchFamily="2" charset="0"/>
                <a:ea typeface="Open Sans" pitchFamily="2" charset="0"/>
                <a:cs typeface="Open Sans" pitchFamily="2" charset="0"/>
              </a:rPr>
              <a:t>Let’s look at the first Extraversion–Introversion facet, Initiating–Receiving, as an example.</a:t>
            </a:r>
            <a:endParaRPr lang="en-GB" b="0" dirty="0">
              <a:solidFill>
                <a:srgbClr val="00262A"/>
              </a:solidFill>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FE894EFA-E324-4620-BA9B-26A0815364E8}" type="slidenum">
              <a:rPr lang="en-GB" smtClean="0"/>
              <a:pPr/>
              <a:t>61</a:t>
            </a:fld>
            <a:endParaRPr lang="en-GB" dirty="0"/>
          </a:p>
        </p:txBody>
      </p:sp>
    </p:spTree>
    <p:extLst>
      <p:ext uri="{BB962C8B-B14F-4D97-AF65-F5344CB8AC3E}">
        <p14:creationId xmlns:p14="http://schemas.microsoft.com/office/powerpoint/2010/main" val="13735670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b="1" dirty="0">
                <a:solidFill>
                  <a:srgbClr val="00262A"/>
                </a:solidFill>
              </a:rPr>
              <a:t>DO:</a:t>
            </a:r>
          </a:p>
          <a:p>
            <a:r>
              <a:rPr lang="en-GB" dirty="0">
                <a:solidFill>
                  <a:srgbClr val="00262A"/>
                </a:solidFill>
              </a:rPr>
              <a:t>Invite participants with In-Preference Initiating to share what resonates with them in this description and discuss any thoughts of their own.</a:t>
            </a:r>
          </a:p>
        </p:txBody>
      </p:sp>
      <p:sp>
        <p:nvSpPr>
          <p:cNvPr id="4" name="Slide Number Placeholder 3"/>
          <p:cNvSpPr>
            <a:spLocks noGrp="1"/>
          </p:cNvSpPr>
          <p:nvPr>
            <p:ph type="sldNum" sz="quarter" idx="5"/>
          </p:nvPr>
        </p:nvSpPr>
        <p:spPr/>
        <p:txBody>
          <a:bodyPr/>
          <a:lstStyle/>
          <a:p>
            <a:fld id="{FE894EFA-E324-4620-BA9B-26A0815364E8}" type="slidenum">
              <a:rPr lang="en-GB" smtClean="0"/>
              <a:pPr/>
              <a:t>62</a:t>
            </a:fld>
            <a:endParaRPr lang="en-GB" dirty="0"/>
          </a:p>
        </p:txBody>
      </p:sp>
    </p:spTree>
    <p:extLst>
      <p:ext uri="{BB962C8B-B14F-4D97-AF65-F5344CB8AC3E}">
        <p14:creationId xmlns:p14="http://schemas.microsoft.com/office/powerpoint/2010/main" val="13880553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62A"/>
                </a:solidFill>
              </a:rPr>
              <a:t>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62A"/>
                </a:solidFill>
              </a:rPr>
              <a:t>Invite participants with Out-of-Preference Initiating to share what resonates with them in this description and discuss any thoughts of their own.</a:t>
            </a:r>
          </a:p>
        </p:txBody>
      </p:sp>
      <p:sp>
        <p:nvSpPr>
          <p:cNvPr id="4" name="Slide Number Placeholder 3"/>
          <p:cNvSpPr>
            <a:spLocks noGrp="1"/>
          </p:cNvSpPr>
          <p:nvPr>
            <p:ph type="sldNum" sz="quarter" idx="5"/>
          </p:nvPr>
        </p:nvSpPr>
        <p:spPr/>
        <p:txBody>
          <a:bodyPr/>
          <a:lstStyle/>
          <a:p>
            <a:fld id="{FE894EFA-E324-4620-BA9B-26A0815364E8}" type="slidenum">
              <a:rPr lang="en-GB" smtClean="0"/>
              <a:pPr/>
              <a:t>63</a:t>
            </a:fld>
            <a:endParaRPr lang="en-GB" dirty="0"/>
          </a:p>
        </p:txBody>
      </p:sp>
    </p:spTree>
    <p:extLst>
      <p:ext uri="{BB962C8B-B14F-4D97-AF65-F5344CB8AC3E}">
        <p14:creationId xmlns:p14="http://schemas.microsoft.com/office/powerpoint/2010/main" val="34048343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19CC86E9-1128-4BA6-81FC-CF8374361E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891" name="Notes Placeholder 2">
            <a:extLst>
              <a:ext uri="{FF2B5EF4-FFF2-40B4-BE49-F238E27FC236}">
                <a16:creationId xmlns:a16="http://schemas.microsoft.com/office/drawing/2014/main" id="{0F173E48-D98C-42D1-B67A-7C73792840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solidFill>
                  <a:srgbClr val="00262A"/>
                </a:solidFill>
              </a:rPr>
              <a:t>DO:</a:t>
            </a:r>
          </a:p>
          <a:p>
            <a:pPr eaLnBrk="1" hangingPunct="1">
              <a:spcBef>
                <a:spcPct val="0"/>
              </a:spcBef>
            </a:pPr>
            <a:r>
              <a:rPr lang="en-US" altLang="en-US" dirty="0">
                <a:solidFill>
                  <a:srgbClr val="00262A"/>
                </a:solidFill>
              </a:rPr>
              <a:t>Invite participants to highlight differences and similarities in the descriptions of Extroversion and Introversion Midzone preferences.</a:t>
            </a:r>
          </a:p>
        </p:txBody>
      </p:sp>
      <p:sp>
        <p:nvSpPr>
          <p:cNvPr id="165892" name="Slide Number Placeholder 3">
            <a:extLst>
              <a:ext uri="{FF2B5EF4-FFF2-40B4-BE49-F238E27FC236}">
                <a16:creationId xmlns:a16="http://schemas.microsoft.com/office/drawing/2014/main" id="{D1EC8C39-3C6C-40EF-ADEA-1A81E4AC9D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a:solidFill>
                  <a:schemeClr val="tx1"/>
                </a:solidFill>
                <a:latin typeface="Open Sans" panose="020B0606030504020204" pitchFamily="34" charset="0"/>
              </a:defRPr>
            </a:lvl1pPr>
            <a:lvl2pPr marL="742950" indent="-285750" defTabSz="919163">
              <a:defRPr>
                <a:solidFill>
                  <a:schemeClr val="tx1"/>
                </a:solidFill>
                <a:latin typeface="Open Sans" panose="020B0606030504020204" pitchFamily="34" charset="0"/>
              </a:defRPr>
            </a:lvl2pPr>
            <a:lvl3pPr marL="1143000" indent="-228600" defTabSz="919163">
              <a:defRPr>
                <a:solidFill>
                  <a:schemeClr val="tx1"/>
                </a:solidFill>
                <a:latin typeface="Open Sans" panose="020B0606030504020204" pitchFamily="34" charset="0"/>
              </a:defRPr>
            </a:lvl3pPr>
            <a:lvl4pPr marL="1600200" indent="-228600" defTabSz="919163">
              <a:defRPr>
                <a:solidFill>
                  <a:schemeClr val="tx1"/>
                </a:solidFill>
                <a:latin typeface="Open Sans" panose="020B0606030504020204" pitchFamily="34" charset="0"/>
              </a:defRPr>
            </a:lvl4pPr>
            <a:lvl5pPr marL="2057400" indent="-228600" defTabSz="919163">
              <a:defRPr>
                <a:solidFill>
                  <a:schemeClr val="tx1"/>
                </a:solidFill>
                <a:latin typeface="Open Sans" panose="020B0606030504020204" pitchFamily="34" charset="0"/>
              </a:defRPr>
            </a:lvl5pPr>
            <a:lvl6pPr marL="2514600" indent="-228600" defTabSz="91916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916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916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9163"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4251D0D7-3546-47AE-845C-698CF86BB7F5}" type="slidenum">
              <a:rPr lang="en-GB" altLang="en-US" smtClean="0">
                <a:ea typeface="MS PGothic" panose="020B0600070205080204" pitchFamily="34" charset="-128"/>
              </a:rPr>
              <a:pPr fontAlgn="base">
                <a:spcBef>
                  <a:spcPct val="0"/>
                </a:spcBef>
                <a:spcAft>
                  <a:spcPct val="0"/>
                </a:spcAft>
              </a:pPr>
              <a:t>64</a:t>
            </a:fld>
            <a:endParaRPr lang="en-GB" altLang="en-US" dirty="0">
              <a:ea typeface="MS PGothic"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19CC86E9-1128-4BA6-81FC-CF8374361E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891" name="Notes Placeholder 2">
            <a:extLst>
              <a:ext uri="{FF2B5EF4-FFF2-40B4-BE49-F238E27FC236}">
                <a16:creationId xmlns:a16="http://schemas.microsoft.com/office/drawing/2014/main" id="{0F173E48-D98C-42D1-B67A-7C73792840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solidFill>
                  <a:srgbClr val="00262A"/>
                </a:solidFill>
              </a:rPr>
              <a:t>DO:</a:t>
            </a:r>
          </a:p>
          <a:p>
            <a:pPr eaLnBrk="1" hangingPunct="1">
              <a:spcBef>
                <a:spcPct val="0"/>
              </a:spcBef>
            </a:pPr>
            <a:r>
              <a:rPr lang="en-US" altLang="en-US" dirty="0">
                <a:solidFill>
                  <a:srgbClr val="00262A"/>
                </a:solidFill>
              </a:rPr>
              <a:t>Invite participants to highlight differences and similarities in the descriptions of Extroversion and Introversion Midzone preferences.</a:t>
            </a:r>
          </a:p>
        </p:txBody>
      </p:sp>
      <p:sp>
        <p:nvSpPr>
          <p:cNvPr id="165892" name="Slide Number Placeholder 3">
            <a:extLst>
              <a:ext uri="{FF2B5EF4-FFF2-40B4-BE49-F238E27FC236}">
                <a16:creationId xmlns:a16="http://schemas.microsoft.com/office/drawing/2014/main" id="{D1EC8C39-3C6C-40EF-ADEA-1A81E4AC9D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a:solidFill>
                  <a:schemeClr val="tx1"/>
                </a:solidFill>
                <a:latin typeface="Open Sans" panose="020B0606030504020204" pitchFamily="34" charset="0"/>
              </a:defRPr>
            </a:lvl1pPr>
            <a:lvl2pPr marL="742950" indent="-285750" defTabSz="919163">
              <a:defRPr>
                <a:solidFill>
                  <a:schemeClr val="tx1"/>
                </a:solidFill>
                <a:latin typeface="Open Sans" panose="020B0606030504020204" pitchFamily="34" charset="0"/>
              </a:defRPr>
            </a:lvl2pPr>
            <a:lvl3pPr marL="1143000" indent="-228600" defTabSz="919163">
              <a:defRPr>
                <a:solidFill>
                  <a:schemeClr val="tx1"/>
                </a:solidFill>
                <a:latin typeface="Open Sans" panose="020B0606030504020204" pitchFamily="34" charset="0"/>
              </a:defRPr>
            </a:lvl3pPr>
            <a:lvl4pPr marL="1600200" indent="-228600" defTabSz="919163">
              <a:defRPr>
                <a:solidFill>
                  <a:schemeClr val="tx1"/>
                </a:solidFill>
                <a:latin typeface="Open Sans" panose="020B0606030504020204" pitchFamily="34" charset="0"/>
              </a:defRPr>
            </a:lvl4pPr>
            <a:lvl5pPr marL="2057400" indent="-228600" defTabSz="919163">
              <a:defRPr>
                <a:solidFill>
                  <a:schemeClr val="tx1"/>
                </a:solidFill>
                <a:latin typeface="Open Sans" panose="020B0606030504020204" pitchFamily="34" charset="0"/>
              </a:defRPr>
            </a:lvl5pPr>
            <a:lvl6pPr marL="2514600" indent="-228600" defTabSz="919163" eaLnBrk="0" fontAlgn="base" hangingPunct="0">
              <a:spcBef>
                <a:spcPct val="0"/>
              </a:spcBef>
              <a:spcAft>
                <a:spcPct val="0"/>
              </a:spcAft>
              <a:defRPr>
                <a:solidFill>
                  <a:schemeClr val="tx1"/>
                </a:solidFill>
                <a:latin typeface="Open Sans" panose="020B0606030504020204" pitchFamily="34" charset="0"/>
              </a:defRPr>
            </a:lvl6pPr>
            <a:lvl7pPr marL="2971800" indent="-228600" defTabSz="919163" eaLnBrk="0" fontAlgn="base" hangingPunct="0">
              <a:spcBef>
                <a:spcPct val="0"/>
              </a:spcBef>
              <a:spcAft>
                <a:spcPct val="0"/>
              </a:spcAft>
              <a:defRPr>
                <a:solidFill>
                  <a:schemeClr val="tx1"/>
                </a:solidFill>
                <a:latin typeface="Open Sans" panose="020B0606030504020204" pitchFamily="34" charset="0"/>
              </a:defRPr>
            </a:lvl7pPr>
            <a:lvl8pPr marL="3429000" indent="-228600" defTabSz="919163" eaLnBrk="0" fontAlgn="base" hangingPunct="0">
              <a:spcBef>
                <a:spcPct val="0"/>
              </a:spcBef>
              <a:spcAft>
                <a:spcPct val="0"/>
              </a:spcAft>
              <a:defRPr>
                <a:solidFill>
                  <a:schemeClr val="tx1"/>
                </a:solidFill>
                <a:latin typeface="Open Sans" panose="020B0606030504020204" pitchFamily="34" charset="0"/>
              </a:defRPr>
            </a:lvl8pPr>
            <a:lvl9pPr marL="3886200" indent="-228600" defTabSz="919163"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4251D0D7-3546-47AE-845C-698CF86BB7F5}" type="slidenum">
              <a:rPr lang="en-GB" altLang="en-US" smtClean="0">
                <a:ea typeface="MS PGothic" panose="020B0600070205080204" pitchFamily="34" charset="-128"/>
              </a:rPr>
              <a:pPr fontAlgn="base">
                <a:spcBef>
                  <a:spcPct val="0"/>
                </a:spcBef>
                <a:spcAft>
                  <a:spcPct val="0"/>
                </a:spcAft>
              </a:pPr>
              <a:t>65</a:t>
            </a:fld>
            <a:endParaRPr lang="en-GB" altLang="en-US" dirty="0">
              <a:ea typeface="MS PGothic" panose="020B0600070205080204" pitchFamily="34" charset="-128"/>
            </a:endParaRPr>
          </a:p>
        </p:txBody>
      </p:sp>
    </p:spTree>
    <p:extLst>
      <p:ext uri="{BB962C8B-B14F-4D97-AF65-F5344CB8AC3E}">
        <p14:creationId xmlns:p14="http://schemas.microsoft.com/office/powerpoint/2010/main" val="5569859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b="1" dirty="0">
                <a:solidFill>
                  <a:srgbClr val="00262A"/>
                </a:solidFill>
              </a:rPr>
              <a:t>DO:</a:t>
            </a:r>
          </a:p>
          <a:p>
            <a:r>
              <a:rPr lang="en-GB" dirty="0">
                <a:solidFill>
                  <a:srgbClr val="00262A"/>
                </a:solidFill>
              </a:rPr>
              <a:t>Invite participants with In-Preference Receiving to share what resonates with them in this description and discuss any thoughts of their own.</a:t>
            </a:r>
          </a:p>
        </p:txBody>
      </p:sp>
      <p:sp>
        <p:nvSpPr>
          <p:cNvPr id="4" name="Slide Number Placeholder 3"/>
          <p:cNvSpPr>
            <a:spLocks noGrp="1"/>
          </p:cNvSpPr>
          <p:nvPr>
            <p:ph type="sldNum" sz="quarter" idx="5"/>
          </p:nvPr>
        </p:nvSpPr>
        <p:spPr/>
        <p:txBody>
          <a:bodyPr/>
          <a:lstStyle/>
          <a:p>
            <a:fld id="{FE894EFA-E324-4620-BA9B-26A0815364E8}" type="slidenum">
              <a:rPr lang="en-GB" smtClean="0"/>
              <a:pPr/>
              <a:t>66</a:t>
            </a:fld>
            <a:endParaRPr lang="en-GB" dirty="0"/>
          </a:p>
        </p:txBody>
      </p:sp>
    </p:spTree>
    <p:extLst>
      <p:ext uri="{BB962C8B-B14F-4D97-AF65-F5344CB8AC3E}">
        <p14:creationId xmlns:p14="http://schemas.microsoft.com/office/powerpoint/2010/main" val="16552473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b="1" dirty="0">
                <a:solidFill>
                  <a:srgbClr val="00262A"/>
                </a:solidFill>
              </a:rPr>
              <a:t>DO:</a:t>
            </a:r>
          </a:p>
          <a:p>
            <a:r>
              <a:rPr lang="en-GB" dirty="0">
                <a:solidFill>
                  <a:srgbClr val="00262A"/>
                </a:solidFill>
              </a:rPr>
              <a:t>Invite participants with Out-of-Preference Receiving to share what resonates with them in this description and discuss any thoughts of their own.</a:t>
            </a:r>
          </a:p>
        </p:txBody>
      </p:sp>
      <p:sp>
        <p:nvSpPr>
          <p:cNvPr id="4" name="Slide Number Placeholder 3"/>
          <p:cNvSpPr>
            <a:spLocks noGrp="1"/>
          </p:cNvSpPr>
          <p:nvPr>
            <p:ph type="sldNum" sz="quarter" idx="5"/>
          </p:nvPr>
        </p:nvSpPr>
        <p:spPr/>
        <p:txBody>
          <a:bodyPr/>
          <a:lstStyle/>
          <a:p>
            <a:fld id="{FE894EFA-E324-4620-BA9B-26A0815364E8}" type="slidenum">
              <a:rPr lang="en-GB" smtClean="0"/>
              <a:pPr/>
              <a:t>67</a:t>
            </a:fld>
            <a:endParaRPr lang="en-GB" dirty="0"/>
          </a:p>
        </p:txBody>
      </p:sp>
    </p:spTree>
    <p:extLst>
      <p:ext uri="{BB962C8B-B14F-4D97-AF65-F5344CB8AC3E}">
        <p14:creationId xmlns:p14="http://schemas.microsoft.com/office/powerpoint/2010/main" val="20404443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 y="750888"/>
            <a:ext cx="6681788" cy="3759200"/>
          </a:xfrm>
        </p:spPr>
        <p:txBody>
          <a:bodyPr/>
          <a:lstStyle/>
          <a:p>
            <a:endParaRPr lang="en-US"/>
          </a:p>
        </p:txBody>
      </p:sp>
      <p:sp>
        <p:nvSpPr>
          <p:cNvPr id="3" name="Notes Placeholder 2"/>
          <p:cNvSpPr>
            <a:spLocks noGrp="1"/>
          </p:cNvSpPr>
          <p:nvPr>
            <p:ph type="body" idx="1"/>
          </p:nvPr>
        </p:nvSpPr>
        <p:spPr>
          <a:xfrm>
            <a:off x="685800" y="4633913"/>
            <a:ext cx="5486400" cy="3600450"/>
          </a:xfrm>
        </p:spPr>
        <p:txBody>
          <a:bodyPr/>
          <a:lstStyle/>
          <a:p>
            <a:endParaRPr lang="en-GB" dirty="0"/>
          </a:p>
        </p:txBody>
      </p:sp>
      <p:sp>
        <p:nvSpPr>
          <p:cNvPr id="4" name="Slide Number Placeholder 3"/>
          <p:cNvSpPr>
            <a:spLocks noGrp="1"/>
          </p:cNvSpPr>
          <p:nvPr>
            <p:ph type="sldNum" sz="quarter" idx="5"/>
          </p:nvPr>
        </p:nvSpPr>
        <p:spPr/>
        <p:txBody>
          <a:bodyPr/>
          <a:lstStyle/>
          <a:p>
            <a:fld id="{B4F43DE3-03C2-4CAD-A391-EC3C472F284A}" type="slidenum">
              <a:rPr lang="en-GB" altLang="en-US" smtClean="0"/>
              <a:pPr/>
              <a:t>68</a:t>
            </a:fld>
            <a:endParaRPr lang="en-GB" altLang="en-US" dirty="0"/>
          </a:p>
        </p:txBody>
      </p:sp>
    </p:spTree>
    <p:extLst>
      <p:ext uri="{BB962C8B-B14F-4D97-AF65-F5344CB8AC3E}">
        <p14:creationId xmlns:p14="http://schemas.microsoft.com/office/powerpoint/2010/main" val="36491971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a:xfrm>
            <a:off x="685800" y="3759201"/>
            <a:ext cx="5486400" cy="3600450"/>
          </a:xfrm>
        </p:spPr>
        <p:txBody>
          <a:bodyPr/>
          <a:lstStyle/>
          <a:p>
            <a:pPr marL="0" indent="0">
              <a:buFont typeface="Arial" panose="020B0604020202020204" pitchFamily="34" charset="0"/>
              <a:buNone/>
            </a:pPr>
            <a:r>
              <a:rPr lang="en-US" sz="1200" b="1" dirty="0">
                <a:solidFill>
                  <a:srgbClr val="00262A"/>
                </a:solidFill>
              </a:rPr>
              <a:t>DO: </a:t>
            </a:r>
          </a:p>
          <a:p>
            <a:pPr marL="0" indent="0">
              <a:buFont typeface="Arial" panose="020B0604020202020204" pitchFamily="34" charset="0"/>
              <a:buNone/>
            </a:pPr>
            <a:r>
              <a:rPr lang="en-US" sz="1200" b="0" dirty="0">
                <a:solidFill>
                  <a:srgbClr val="00262A"/>
                </a:solidFill>
              </a:rPr>
              <a:t>Ask participants to reflect on these questions and update how they’d share that information based on how you conclude this workshop.</a:t>
            </a:r>
          </a:p>
        </p:txBody>
      </p:sp>
    </p:spTree>
    <p:extLst>
      <p:ext uri="{BB962C8B-B14F-4D97-AF65-F5344CB8AC3E}">
        <p14:creationId xmlns:p14="http://schemas.microsoft.com/office/powerpoint/2010/main" val="816545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txBody>
          <a:bodyPr/>
          <a:lstStyle/>
          <a:p>
            <a:endParaRPr lang="en-US"/>
          </a:p>
        </p:txBody>
      </p:sp>
      <p:sp>
        <p:nvSpPr>
          <p:cNvPr id="3" name="Notes Placeholder 2"/>
          <p:cNvSpPr>
            <a:spLocks noGrp="1"/>
          </p:cNvSpPr>
          <p:nvPr>
            <p:ph type="body" idx="1"/>
          </p:nvPr>
        </p:nvSpPr>
        <p:spPr>
          <a:xfrm>
            <a:off x="685800" y="3847657"/>
            <a:ext cx="5486400" cy="3600450"/>
          </a:xfrm>
        </p:spPr>
        <p:txBody>
          <a:bodyPr/>
          <a:lstStyle/>
          <a:p>
            <a:r>
              <a:rPr lang="en-US" sz="1200" b="1" dirty="0">
                <a:solidFill>
                  <a:srgbClr val="00262A"/>
                </a:solidFill>
              </a:rPr>
              <a:t>DO:</a:t>
            </a:r>
          </a:p>
          <a:p>
            <a:r>
              <a:rPr lang="en-US" sz="1200" b="0" dirty="0">
                <a:solidFill>
                  <a:srgbClr val="00262A"/>
                </a:solidFill>
              </a:rPr>
              <a:t>Review the purpose for today’s feedback session.</a:t>
            </a:r>
          </a:p>
          <a:p>
            <a:endParaRPr lang="en-US" sz="1200" b="0" dirty="0">
              <a:solidFill>
                <a:srgbClr val="00262A"/>
              </a:solidFill>
            </a:endParaRPr>
          </a:p>
          <a:p>
            <a:r>
              <a:rPr lang="en-US" sz="1200" b="1" dirty="0">
                <a:solidFill>
                  <a:srgbClr val="00262A"/>
                </a:solidFill>
              </a:rPr>
              <a:t>SAY: </a:t>
            </a:r>
          </a:p>
          <a:p>
            <a:r>
              <a:rPr lang="en-GB" dirty="0">
                <a:solidFill>
                  <a:srgbClr val="00262A"/>
                </a:solidFill>
              </a:rPr>
              <a:t>Today, we’re going to go over the MBTI Step II and look at your own Step II results.</a:t>
            </a:r>
            <a:endParaRPr lang="en-US" sz="1200" b="0" dirty="0">
              <a:solidFill>
                <a:srgbClr val="00262A"/>
              </a:solidFill>
            </a:endParaRPr>
          </a:p>
        </p:txBody>
      </p:sp>
    </p:spTree>
    <p:extLst>
      <p:ext uri="{BB962C8B-B14F-4D97-AF65-F5344CB8AC3E}">
        <p14:creationId xmlns:p14="http://schemas.microsoft.com/office/powerpoint/2010/main" val="28948353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F0DA4-CEE1-6758-CD04-9B7099F85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23D519-42C3-BA2F-6272-AC2E27C6CFBE}"/>
              </a:ext>
            </a:extLst>
          </p:cNvPr>
          <p:cNvSpPr>
            <a:spLocks noGrp="1" noRot="1" noChangeAspect="1"/>
          </p:cNvSpPr>
          <p:nvPr>
            <p:ph type="sldImg"/>
          </p:nvPr>
        </p:nvSpPr>
        <p:spPr>
          <a:xfrm>
            <a:off x="685800" y="498475"/>
            <a:ext cx="5486400" cy="3086100"/>
          </a:xfrm>
        </p:spPr>
      </p:sp>
      <p:sp>
        <p:nvSpPr>
          <p:cNvPr id="3" name="Notes Placeholder 2">
            <a:extLst>
              <a:ext uri="{FF2B5EF4-FFF2-40B4-BE49-F238E27FC236}">
                <a16:creationId xmlns:a16="http://schemas.microsoft.com/office/drawing/2014/main" id="{7F580423-A4DA-2EBC-F3D8-7BA8EDE0F9FC}"/>
              </a:ext>
            </a:extLst>
          </p:cNvPr>
          <p:cNvSpPr>
            <a:spLocks noGrp="1"/>
          </p:cNvSpPr>
          <p:nvPr>
            <p:ph type="body" idx="1"/>
          </p:nvPr>
        </p:nvSpPr>
        <p:spPr/>
        <p:txBody>
          <a:bodyPr/>
          <a:lstStyle/>
          <a:p>
            <a:pPr marL="0" indent="0">
              <a:buFont typeface="Arial" panose="020B0604020202020204" pitchFamily="34" charset="0"/>
              <a:buNone/>
            </a:pPr>
            <a:r>
              <a:rPr lang="en-US" sz="1200" b="1" dirty="0"/>
              <a:t>HIDDEN SLIDE</a:t>
            </a:r>
            <a:endParaRPr lang="en-US" sz="1200" b="0" dirty="0"/>
          </a:p>
        </p:txBody>
      </p:sp>
    </p:spTree>
    <p:extLst>
      <p:ext uri="{BB962C8B-B14F-4D97-AF65-F5344CB8AC3E}">
        <p14:creationId xmlns:p14="http://schemas.microsoft.com/office/powerpoint/2010/main" val="1876741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A8DFA-2630-4B83-F851-F7797B305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DE374-528A-7A43-3CDC-2E54E5B727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5FD05AA-3B1E-9D86-16B1-603CED2A0E8E}"/>
              </a:ext>
            </a:extLst>
          </p:cNvPr>
          <p:cNvSpPr>
            <a:spLocks noGrp="1"/>
          </p:cNvSpPr>
          <p:nvPr>
            <p:ph type="body" idx="1"/>
          </p:nvPr>
        </p:nvSpPr>
        <p:spPr/>
        <p:txBody>
          <a:bodyPr/>
          <a:lstStyle/>
          <a:p>
            <a:r>
              <a:rPr lang="en-US" dirty="0">
                <a:solidFill>
                  <a:srgbClr val="00262A"/>
                </a:solidFill>
              </a:rPr>
              <a:t>Team Type: </a:t>
            </a:r>
          </a:p>
          <a:p>
            <a:pPr marL="228600" indent="-228600">
              <a:buFont typeface="+mj-lt"/>
              <a:buAutoNum type="arabicPeriod"/>
            </a:pPr>
            <a:r>
              <a:rPr lang="en-US" dirty="0">
                <a:solidFill>
                  <a:srgbClr val="00262A"/>
                </a:solidFill>
              </a:rPr>
              <a:t>What do you want to share with your team about your MBTI</a:t>
            </a:r>
            <a:r>
              <a:rPr lang="en-US" baseline="30000" dirty="0">
                <a:solidFill>
                  <a:srgbClr val="00262A"/>
                </a:solidFill>
              </a:rPr>
              <a:t>®</a:t>
            </a:r>
            <a:r>
              <a:rPr lang="en-US" dirty="0">
                <a:solidFill>
                  <a:srgbClr val="00262A"/>
                </a:solidFill>
              </a:rPr>
              <a:t> Step II</a:t>
            </a:r>
            <a:r>
              <a:rPr lang="en-US" baseline="30000" dirty="0">
                <a:solidFill>
                  <a:srgbClr val="00262A"/>
                </a:solidFill>
              </a:rPr>
              <a:t>™</a:t>
            </a:r>
            <a:r>
              <a:rPr lang="en-US" dirty="0">
                <a:solidFill>
                  <a:srgbClr val="00262A"/>
                </a:solidFill>
              </a:rPr>
              <a:t> type?</a:t>
            </a:r>
          </a:p>
          <a:p>
            <a:pPr marL="228600" indent="-228600">
              <a:buFont typeface="+mj-lt"/>
              <a:buAutoNum type="arabicPeriod"/>
            </a:pPr>
            <a:r>
              <a:rPr lang="en-US" dirty="0">
                <a:solidFill>
                  <a:srgbClr val="00262A"/>
                </a:solidFill>
              </a:rPr>
              <a:t>What do you want to ask each other?</a:t>
            </a:r>
          </a:p>
          <a:p>
            <a:pPr marL="228600" indent="-228600">
              <a:buFont typeface="+mj-lt"/>
              <a:buAutoNum type="arabicPeriod"/>
            </a:pPr>
            <a:r>
              <a:rPr lang="en-US" dirty="0">
                <a:solidFill>
                  <a:srgbClr val="00262A"/>
                </a:solidFill>
              </a:rPr>
              <a:t>What are you curious to learn about this team?</a:t>
            </a:r>
          </a:p>
        </p:txBody>
      </p:sp>
      <p:sp>
        <p:nvSpPr>
          <p:cNvPr id="4" name="Slide Number Placeholder 3">
            <a:extLst>
              <a:ext uri="{FF2B5EF4-FFF2-40B4-BE49-F238E27FC236}">
                <a16:creationId xmlns:a16="http://schemas.microsoft.com/office/drawing/2014/main" id="{461031ED-ABEE-80CA-7A5E-884E4A84DE2C}"/>
              </a:ext>
            </a:extLst>
          </p:cNvPr>
          <p:cNvSpPr>
            <a:spLocks noGrp="1"/>
          </p:cNvSpPr>
          <p:nvPr>
            <p:ph type="sldNum" sz="quarter" idx="5"/>
          </p:nvPr>
        </p:nvSpPr>
        <p:spPr/>
        <p:txBody>
          <a:bodyPr/>
          <a:lstStyle/>
          <a:p>
            <a:pPr>
              <a:defRPr/>
            </a:pPr>
            <a:fld id="{9F66CF0C-4CD5-4F7C-BE9F-CF95C6A74F93}" type="slidenum">
              <a:rPr lang="en-US" smtClean="0"/>
              <a:pPr>
                <a:defRPr/>
              </a:pPr>
              <a:t>8</a:t>
            </a:fld>
            <a:endParaRPr lang="en-US" dirty="0"/>
          </a:p>
        </p:txBody>
      </p:sp>
    </p:spTree>
    <p:extLst>
      <p:ext uri="{BB962C8B-B14F-4D97-AF65-F5344CB8AC3E}">
        <p14:creationId xmlns:p14="http://schemas.microsoft.com/office/powerpoint/2010/main" val="157565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DO:</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Explain to participants the various ways that understanding their Step II results can be beneficial to them. Ask them to identify why this may be important or of interest to them by entering it into the chat or raising their virtual hand to share verbally with the group. </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Provide feedback to participants.</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62A"/>
                </a:solidFill>
                <a:effectLst/>
                <a:uLnTx/>
                <a:uFillTx/>
                <a:latin typeface="Open Sans" panose="020B0606030504020204" pitchFamily="34" charset="0"/>
                <a:ea typeface="Open Sans" panose="020B0606030504020204" pitchFamily="34" charset="0"/>
                <a:cs typeface="Open Sans" panose="020B0606030504020204" pitchFamily="34" charset="0"/>
              </a:rPr>
              <a:t>Highlight what they can gain by going through this workshop.</a:t>
            </a:r>
          </a:p>
          <a:p>
            <a:pPr lvl="0"/>
            <a:endParaRPr lang="en-GB" b="1" dirty="0">
              <a:solidFill>
                <a:srgbClr val="00262A"/>
              </a:solidFill>
            </a:endParaRPr>
          </a:p>
          <a:p>
            <a:pPr lvl="0"/>
            <a:r>
              <a:rPr lang="en-GB" b="1" dirty="0">
                <a:solidFill>
                  <a:srgbClr val="00262A"/>
                </a:solidFill>
              </a:rPr>
              <a:t>(</a:t>
            </a:r>
            <a:r>
              <a:rPr lang="en-GB" b="1" i="1" dirty="0">
                <a:solidFill>
                  <a:srgbClr val="00262A"/>
                </a:solidFill>
              </a:rPr>
              <a:t>Optional, only if using resources</a:t>
            </a:r>
            <a:r>
              <a:rPr lang="en-GB" b="1" dirty="0">
                <a:solidFill>
                  <a:srgbClr val="00262A"/>
                </a:solidFill>
              </a:rPr>
              <a:t>) </a:t>
            </a:r>
          </a:p>
          <a:p>
            <a:pPr lvl="0"/>
            <a:r>
              <a:rPr lang="en-GB" b="1" dirty="0">
                <a:solidFill>
                  <a:srgbClr val="00262A"/>
                </a:solidFill>
              </a:rPr>
              <a:t>SAY: </a:t>
            </a:r>
            <a:r>
              <a:rPr lang="en-GB" dirty="0">
                <a:solidFill>
                  <a:srgbClr val="00262A"/>
                </a:solidFill>
              </a:rPr>
              <a:t>The </a:t>
            </a:r>
            <a:r>
              <a:rPr lang="en-GB" i="1" dirty="0">
                <a:solidFill>
                  <a:srgbClr val="00262A"/>
                </a:solidFill>
              </a:rPr>
              <a:t>Understanding Your MBTI</a:t>
            </a:r>
            <a:r>
              <a:rPr lang="en-GB" i="1" baseline="30000" dirty="0">
                <a:solidFill>
                  <a:srgbClr val="00262A"/>
                </a:solidFill>
              </a:rPr>
              <a:t>®</a:t>
            </a:r>
            <a:r>
              <a:rPr lang="en-GB" i="1" dirty="0">
                <a:solidFill>
                  <a:srgbClr val="00262A"/>
                </a:solidFill>
              </a:rPr>
              <a:t> Step II™ Results </a:t>
            </a:r>
            <a:r>
              <a:rPr lang="en-GB" b="0" i="0" dirty="0">
                <a:solidFill>
                  <a:srgbClr val="00262A"/>
                </a:solidFill>
              </a:rPr>
              <a:t>booklet is a helpful guide to have available as we go through our feedback session today. You can also use this after the session as you explore your Step II report in more detail.</a:t>
            </a:r>
          </a:p>
          <a:p>
            <a:pPr lvl="1"/>
            <a:endParaRPr lang="en-GB" b="0" i="0" dirty="0">
              <a:solidFill>
                <a:srgbClr val="00262A"/>
              </a:solidFill>
            </a:endParaRPr>
          </a:p>
          <a:p>
            <a:pPr lvl="0"/>
            <a:r>
              <a:rPr lang="en-GB" dirty="0">
                <a:solidFill>
                  <a:srgbClr val="00262A"/>
                </a:solidFill>
              </a:rPr>
              <a:t>We’ll also refer to the </a:t>
            </a:r>
            <a:r>
              <a:rPr lang="en-GB" i="1" dirty="0">
                <a:solidFill>
                  <a:srgbClr val="00262A"/>
                </a:solidFill>
              </a:rPr>
              <a:t>MBTI</a:t>
            </a:r>
            <a:r>
              <a:rPr lang="en-GB" i="1" baseline="30000" dirty="0">
                <a:solidFill>
                  <a:srgbClr val="00262A"/>
                </a:solidFill>
              </a:rPr>
              <a:t>®</a:t>
            </a:r>
            <a:r>
              <a:rPr lang="en-GB" i="1" dirty="0">
                <a:solidFill>
                  <a:srgbClr val="00262A"/>
                </a:solidFill>
              </a:rPr>
              <a:t> Step II™ Feedback Cards </a:t>
            </a:r>
            <a:r>
              <a:rPr lang="en-GB" dirty="0">
                <a:solidFill>
                  <a:srgbClr val="00262A"/>
                </a:solidFill>
              </a:rPr>
              <a:t>throughout today’s session and look at how you can use these for both one-on-one and group feedback. Note that you may choose to purchase these and use them, particularly for an in-person feedback session.</a:t>
            </a:r>
          </a:p>
        </p:txBody>
      </p:sp>
      <p:sp>
        <p:nvSpPr>
          <p:cNvPr id="4" name="Slide Number Placeholder 3"/>
          <p:cNvSpPr>
            <a:spLocks noGrp="1"/>
          </p:cNvSpPr>
          <p:nvPr>
            <p:ph type="sldNum" sz="quarter" idx="5"/>
          </p:nvPr>
        </p:nvSpPr>
        <p:spPr/>
        <p:txBody>
          <a:bodyPr/>
          <a:lstStyle/>
          <a:p>
            <a:fld id="{FE894EFA-E324-4620-BA9B-26A0815364E8}" type="slidenum">
              <a:rPr lang="en-GB" smtClean="0"/>
              <a:pPr/>
              <a:t>9</a:t>
            </a:fld>
            <a:endParaRPr lang="en-GB" dirty="0"/>
          </a:p>
        </p:txBody>
      </p:sp>
    </p:spTree>
    <p:extLst>
      <p:ext uri="{BB962C8B-B14F-4D97-AF65-F5344CB8AC3E}">
        <p14:creationId xmlns:p14="http://schemas.microsoft.com/office/powerpoint/2010/main" val="1066618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11.emf"/><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1.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3.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11.emf"/><Relationship Id="rId5" Type="http://schemas.openxmlformats.org/officeDocument/2006/relationships/image" Target="../media/image4.png"/><Relationship Id="rId4" Type="http://schemas.openxmlformats.org/officeDocument/2006/relationships/image" Target="../media/image1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emf"/><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1.emf"/><Relationship Id="rId5" Type="http://schemas.openxmlformats.org/officeDocument/2006/relationships/image" Target="../media/image4.png"/><Relationship Id="rId4" Type="http://schemas.openxmlformats.org/officeDocument/2006/relationships/image" Target="../media/image1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sv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11.emf"/><Relationship Id="rId5" Type="http://schemas.openxmlformats.org/officeDocument/2006/relationships/image" Target="../media/image13.sv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4E93446-4301-8650-B2D4-72889C10AF07}"/>
              </a:ext>
            </a:extLst>
          </p:cNvPr>
          <p:cNvPicPr>
            <a:picLocks noChangeAspect="1"/>
          </p:cNvPicPr>
          <p:nvPr/>
        </p:nvPicPr>
        <p:blipFill>
          <a:blip r:embed="rId3">
            <a:extLst>
              <a:ext uri="{96DAC541-7B7A-43D3-8B79-37D633B846F1}">
                <asvg:svgBlip xmlns:asvg="http://schemas.microsoft.com/office/drawing/2016/SVG/main" r:embed="rId4"/>
              </a:ext>
            </a:extLst>
          </a:blip>
          <a:srcRect l="26885" t="22453"/>
          <a:stretch/>
        </p:blipFill>
        <p:spPr>
          <a:xfrm>
            <a:off x="-146304" y="-560832"/>
            <a:ext cx="6458293" cy="4842338"/>
          </a:xfrm>
          <a:prstGeom prst="rect">
            <a:avLst/>
          </a:prstGeom>
        </p:spPr>
      </p:pic>
      <p:sp>
        <p:nvSpPr>
          <p:cNvPr id="2" name="Title 1">
            <a:extLst>
              <a:ext uri="{FF2B5EF4-FFF2-40B4-BE49-F238E27FC236}">
                <a16:creationId xmlns:a16="http://schemas.microsoft.com/office/drawing/2014/main" id="{978AE4D8-3E8D-EB55-3896-04CBE36A6EBE}"/>
              </a:ext>
            </a:extLst>
          </p:cNvPr>
          <p:cNvSpPr>
            <a:spLocks noGrp="1"/>
          </p:cNvSpPr>
          <p:nvPr>
            <p:ph type="ctrTitle" hasCustomPrompt="1"/>
          </p:nvPr>
        </p:nvSpPr>
        <p:spPr>
          <a:xfrm>
            <a:off x="5733710" y="1122363"/>
            <a:ext cx="4934289" cy="2387600"/>
          </a:xfrm>
          <a:prstGeom prst="rect">
            <a:avLst/>
          </a:prstGeom>
        </p:spPr>
        <p:txBody>
          <a:bodyPr anchor="b">
            <a:noAutofit/>
          </a:bodyPr>
          <a:lstStyle>
            <a:lvl1pPr algn="l">
              <a:defRPr sz="4400"/>
            </a:lvl1pPr>
          </a:lstStyle>
          <a:p>
            <a:r>
              <a:rPr lang="en-US"/>
              <a:t>Title Style</a:t>
            </a:r>
            <a:endParaRPr lang="en-GB"/>
          </a:p>
        </p:txBody>
      </p:sp>
      <p:sp>
        <p:nvSpPr>
          <p:cNvPr id="3" name="Subtitle 2">
            <a:extLst>
              <a:ext uri="{FF2B5EF4-FFF2-40B4-BE49-F238E27FC236}">
                <a16:creationId xmlns:a16="http://schemas.microsoft.com/office/drawing/2014/main" id="{C6C0AD05-DD48-DE1F-3CD3-8E7A4F44A700}"/>
              </a:ext>
            </a:extLst>
          </p:cNvPr>
          <p:cNvSpPr>
            <a:spLocks noGrp="1"/>
          </p:cNvSpPr>
          <p:nvPr>
            <p:ph type="subTitle" idx="1" hasCustomPrompt="1"/>
          </p:nvPr>
        </p:nvSpPr>
        <p:spPr>
          <a:xfrm>
            <a:off x="5733710" y="3602038"/>
            <a:ext cx="4934290" cy="1655762"/>
          </a:xfrm>
          <a:prstGeom prst="rect">
            <a:avLst/>
          </a:prstGeom>
        </p:spPr>
        <p:txBody>
          <a:bodyPr>
            <a:noAutofit/>
          </a:bodyPr>
          <a:lstStyle>
            <a:lvl1pPr marL="0" indent="0" algn="l">
              <a:buNone/>
              <a:defRPr sz="3600">
                <a:solidFill>
                  <a:srgbClr val="6B910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Style</a:t>
            </a:r>
            <a:endParaRPr lang="en-GB"/>
          </a:p>
        </p:txBody>
      </p:sp>
      <p:pic>
        <p:nvPicPr>
          <p:cNvPr id="8" name="Picture 7" descr="A group of white rectangles on a black background&#10;&#10;Description automatically generated">
            <a:extLst>
              <a:ext uri="{FF2B5EF4-FFF2-40B4-BE49-F238E27FC236}">
                <a16:creationId xmlns:a16="http://schemas.microsoft.com/office/drawing/2014/main" id="{66F66BBC-D45E-123B-0AEB-2EFFA3FB049B}"/>
              </a:ext>
            </a:extLst>
          </p:cNvPr>
          <p:cNvPicPr>
            <a:picLocks noChangeAspect="1"/>
          </p:cNvPicPr>
          <p:nvPr/>
        </p:nvPicPr>
        <p:blipFill>
          <a:blip r:embed="rId5">
            <a:extLst>
              <a:ext uri="{28A0092B-C50C-407E-A947-70E740481C1C}">
                <a14:useLocalDpi xmlns:a14="http://schemas.microsoft.com/office/drawing/2010/main" val="0"/>
              </a:ext>
            </a:extLst>
          </a:blip>
          <a:srcRect l="38140" t="26535" r="34741" b="46243"/>
          <a:stretch/>
        </p:blipFill>
        <p:spPr>
          <a:xfrm rot="199019">
            <a:off x="1122132" y="420886"/>
            <a:ext cx="4451269" cy="5670152"/>
          </a:xfrm>
          <a:prstGeom prst="rect">
            <a:avLst/>
          </a:prstGeom>
        </p:spPr>
      </p:pic>
      <p:pic>
        <p:nvPicPr>
          <p:cNvPr id="15" name="Picture 14" descr="A green and black text&#10;&#10;Description automatically generated">
            <a:extLst>
              <a:ext uri="{FF2B5EF4-FFF2-40B4-BE49-F238E27FC236}">
                <a16:creationId xmlns:a16="http://schemas.microsoft.com/office/drawing/2014/main" id="{68F1CC33-4547-9DA9-10CB-6D8201123C9C}"/>
              </a:ext>
            </a:extLst>
          </p:cNvPr>
          <p:cNvPicPr>
            <a:picLocks noChangeAspect="1"/>
          </p:cNvPicPr>
          <p:nvPr/>
        </p:nvPicPr>
        <p:blipFill>
          <a:blip r:embed="rId6">
            <a:extLst>
              <a:ext uri="{28A0092B-C50C-407E-A947-70E740481C1C}">
                <a14:useLocalDpi xmlns:a14="http://schemas.microsoft.com/office/drawing/2010/main" val="0"/>
              </a:ext>
            </a:extLst>
          </a:blip>
          <a:srcRect l="61124"/>
          <a:stretch/>
        </p:blipFill>
        <p:spPr>
          <a:xfrm>
            <a:off x="10574612" y="131347"/>
            <a:ext cx="1617388" cy="828714"/>
          </a:xfrm>
          <a:prstGeom prst="rect">
            <a:avLst/>
          </a:prstGeom>
        </p:spPr>
      </p:pic>
      <p:sp>
        <p:nvSpPr>
          <p:cNvPr id="5" name="Picture Placeholder 4">
            <a:extLst>
              <a:ext uri="{FF2B5EF4-FFF2-40B4-BE49-F238E27FC236}">
                <a16:creationId xmlns:a16="http://schemas.microsoft.com/office/drawing/2014/main" id="{B1347B4D-785F-FFFE-3755-9FA862DB21DB}"/>
              </a:ext>
            </a:extLst>
          </p:cNvPr>
          <p:cNvSpPr>
            <a:spLocks noGrp="1"/>
          </p:cNvSpPr>
          <p:nvPr>
            <p:ph type="pic" sz="quarter" idx="10"/>
          </p:nvPr>
        </p:nvSpPr>
        <p:spPr>
          <a:xfrm rot="220905">
            <a:off x="1758268" y="880904"/>
            <a:ext cx="3136900" cy="4488604"/>
          </a:xfrm>
          <a:solidFill>
            <a:schemeClr val="bg1">
              <a:lumMod val="95000"/>
            </a:schemeClr>
          </a:solidFill>
        </p:spPr>
        <p:txBody>
          <a:bodyPr/>
          <a:lstStyle>
            <a:lvl1pPr marL="0" indent="0">
              <a:buNone/>
              <a:defRPr/>
            </a:lvl1pPr>
          </a:lstStyle>
          <a:p>
            <a:r>
              <a:rPr lang="en-US"/>
              <a:t>Click icon to add picture</a:t>
            </a:r>
            <a:endParaRPr lang="en-GB"/>
          </a:p>
        </p:txBody>
      </p:sp>
    </p:spTree>
    <p:custDataLst>
      <p:tags r:id="rId1"/>
    </p:custDataLst>
    <p:extLst>
      <p:ext uri="{BB962C8B-B14F-4D97-AF65-F5344CB8AC3E}">
        <p14:creationId xmlns:p14="http://schemas.microsoft.com/office/powerpoint/2010/main" val="1554301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92ED-1023-87E8-77FF-8E47A6EE8010}"/>
              </a:ext>
            </a:extLst>
          </p:cNvPr>
          <p:cNvSpPr>
            <a:spLocks noGrp="1"/>
          </p:cNvSpPr>
          <p:nvPr>
            <p:ph type="title"/>
          </p:nvPr>
        </p:nvSpPr>
        <p:spPr>
          <a:xfrm>
            <a:off x="1101969" y="790575"/>
            <a:ext cx="10515600" cy="90011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2EF77A-FC0D-6D88-4932-77C73AED4E56}"/>
              </a:ext>
            </a:extLst>
          </p:cNvPr>
          <p:cNvSpPr>
            <a:spLocks noGrp="1"/>
          </p:cNvSpPr>
          <p:nvPr>
            <p:ph sz="half" idx="1"/>
          </p:nvPr>
        </p:nvSpPr>
        <p:spPr>
          <a:xfrm>
            <a:off x="1101968" y="1881061"/>
            <a:ext cx="491783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7C08616-EAC7-1B2A-3410-E737796B254B}"/>
              </a:ext>
            </a:extLst>
          </p:cNvPr>
          <p:cNvSpPr>
            <a:spLocks noGrp="1"/>
          </p:cNvSpPr>
          <p:nvPr>
            <p:ph sz="half" idx="2"/>
          </p:nvPr>
        </p:nvSpPr>
        <p:spPr>
          <a:xfrm>
            <a:off x="6359769" y="1881061"/>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descr="A green and black text&#10;&#10;Description automatically generated">
            <a:extLst>
              <a:ext uri="{FF2B5EF4-FFF2-40B4-BE49-F238E27FC236}">
                <a16:creationId xmlns:a16="http://schemas.microsoft.com/office/drawing/2014/main" id="{F8CBFBD2-4724-8040-6377-3FCA10AFEC0D}"/>
              </a:ext>
            </a:extLst>
          </p:cNvPr>
          <p:cNvPicPr>
            <a:picLocks noChangeAspect="1"/>
          </p:cNvPicPr>
          <p:nvPr/>
        </p:nvPicPr>
        <p:blipFill>
          <a:blip r:embed="rId3">
            <a:extLst>
              <a:ext uri="{28A0092B-C50C-407E-A947-70E740481C1C}">
                <a14:useLocalDpi xmlns:a14="http://schemas.microsoft.com/office/drawing/2010/main" val="0"/>
              </a:ext>
            </a:extLst>
          </a:blip>
          <a:srcRect l="61464"/>
          <a:stretch/>
        </p:blipFill>
        <p:spPr>
          <a:xfrm>
            <a:off x="10588752" y="131347"/>
            <a:ext cx="1603248" cy="828714"/>
          </a:xfrm>
          <a:prstGeom prst="rect">
            <a:avLst/>
          </a:prstGeom>
        </p:spPr>
      </p:pic>
      <p:pic>
        <p:nvPicPr>
          <p:cNvPr id="8" name="Graphic 7">
            <a:extLst>
              <a:ext uri="{FF2B5EF4-FFF2-40B4-BE49-F238E27FC236}">
                <a16:creationId xmlns:a16="http://schemas.microsoft.com/office/drawing/2014/main" id="{00EFFB01-E20B-5D56-5046-F57438EC7A27}"/>
              </a:ext>
            </a:extLst>
          </p:cNvPr>
          <p:cNvPicPr>
            <a:picLocks noChangeAspect="1"/>
          </p:cNvPicPr>
          <p:nvPr/>
        </p:nvPicPr>
        <p:blipFill>
          <a:blip r:embed="rId4">
            <a:extLst>
              <a:ext uri="{96DAC541-7B7A-43D3-8B79-37D633B846F1}">
                <asvg:svgBlip xmlns:asvg="http://schemas.microsoft.com/office/drawing/2016/SVG/main" r:embed="rId5"/>
              </a:ext>
            </a:extLst>
          </a:blip>
          <a:srcRect l="24552" t="12534"/>
          <a:stretch/>
        </p:blipFill>
        <p:spPr>
          <a:xfrm>
            <a:off x="-421758" y="-249763"/>
            <a:ext cx="1840568" cy="3264951"/>
          </a:xfrm>
          <a:prstGeom prst="rect">
            <a:avLst/>
          </a:prstGeom>
        </p:spPr>
      </p:pic>
      <p:pic>
        <p:nvPicPr>
          <p:cNvPr id="5" name="Picture 4">
            <a:extLst>
              <a:ext uri="{FF2B5EF4-FFF2-40B4-BE49-F238E27FC236}">
                <a16:creationId xmlns:a16="http://schemas.microsoft.com/office/drawing/2014/main" id="{A3D768CE-1125-A540-F11D-3F10DD119516}"/>
              </a:ext>
            </a:extLst>
          </p:cNvPr>
          <p:cNvPicPr>
            <a:picLocks noChangeAspect="1"/>
          </p:cNvPicPr>
          <p:nvPr/>
        </p:nvPicPr>
        <p:blipFill>
          <a:blip r:embed="rId6">
            <a:alphaModFix/>
          </a:blip>
          <a:srcRect l="61141" t="61353" b="11847"/>
          <a:stretch/>
        </p:blipFill>
        <p:spPr>
          <a:xfrm rot="10800000">
            <a:off x="8140741" y="4686570"/>
            <a:ext cx="4160364" cy="2232843"/>
          </a:xfrm>
          <a:prstGeom prst="rect">
            <a:avLst/>
          </a:prstGeom>
        </p:spPr>
      </p:pic>
      <p:sp>
        <p:nvSpPr>
          <p:cNvPr id="9" name="TextBox 8">
            <a:extLst>
              <a:ext uri="{FF2B5EF4-FFF2-40B4-BE49-F238E27FC236}">
                <a16:creationId xmlns:a16="http://schemas.microsoft.com/office/drawing/2014/main" id="{6988958A-010D-44AE-0DB6-707C9461DFB6}"/>
              </a:ext>
            </a:extLst>
          </p:cNvPr>
          <p:cNvSpPr txBox="1"/>
          <p:nvPr/>
        </p:nvSpPr>
        <p:spPr>
          <a:xfrm>
            <a:off x="992604" y="6382921"/>
            <a:ext cx="975761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Open Sans" panose="020B0606030504020204" pitchFamily="34" charset="0"/>
              </a:rPr>
              <a:t>© Copyright 2026 by The Myers-Briggs Company</a:t>
            </a:r>
          </a:p>
        </p:txBody>
      </p:sp>
    </p:spTree>
    <p:custDataLst>
      <p:tags r:id="rId1"/>
    </p:custDataLst>
    <p:extLst>
      <p:ext uri="{BB962C8B-B14F-4D97-AF65-F5344CB8AC3E}">
        <p14:creationId xmlns:p14="http://schemas.microsoft.com/office/powerpoint/2010/main" val="3898887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37BB-22DA-4FFD-B144-F3FBC5CCFB14}"/>
              </a:ext>
            </a:extLst>
          </p:cNvPr>
          <p:cNvSpPr>
            <a:spLocks noGrp="1"/>
          </p:cNvSpPr>
          <p:nvPr>
            <p:ph type="ctrTitle" hasCustomPrompt="1"/>
          </p:nvPr>
        </p:nvSpPr>
        <p:spPr>
          <a:xfrm>
            <a:off x="3168379" y="1856580"/>
            <a:ext cx="8694298" cy="1101778"/>
          </a:xfrm>
        </p:spPr>
        <p:txBody>
          <a:bodyPr anchor="t" anchorCtr="0"/>
          <a:lstStyle>
            <a:lvl1pPr algn="l">
              <a:defRPr sz="7000" spc="-200" baseline="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MBTI® Step I</a:t>
            </a:r>
            <a:endParaRPr lang="en-GB"/>
          </a:p>
        </p:txBody>
      </p:sp>
      <p:sp>
        <p:nvSpPr>
          <p:cNvPr id="3" name="Subtitle 2">
            <a:extLst>
              <a:ext uri="{FF2B5EF4-FFF2-40B4-BE49-F238E27FC236}">
                <a16:creationId xmlns:a16="http://schemas.microsoft.com/office/drawing/2014/main" id="{AC71F74B-4F77-4793-972F-2F7F5D9EE05B}"/>
              </a:ext>
            </a:extLst>
          </p:cNvPr>
          <p:cNvSpPr>
            <a:spLocks noGrp="1"/>
          </p:cNvSpPr>
          <p:nvPr>
            <p:ph type="subTitle" idx="1"/>
          </p:nvPr>
        </p:nvSpPr>
        <p:spPr>
          <a:xfrm>
            <a:off x="3168378" y="2917190"/>
            <a:ext cx="8694298" cy="599606"/>
          </a:xfrm>
        </p:spPr>
        <p:txBody>
          <a:bodyPr>
            <a:noAutofit/>
          </a:bodyPr>
          <a:lstStyle>
            <a:lvl1pPr marL="0" indent="0" algn="l">
              <a:buNone/>
              <a:defRPr sz="3800" b="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11" name="Straight Connector 10">
            <a:extLst>
              <a:ext uri="{FF2B5EF4-FFF2-40B4-BE49-F238E27FC236}">
                <a16:creationId xmlns:a16="http://schemas.microsoft.com/office/drawing/2014/main" id="{FB2A86F4-C71B-4E3F-9494-F4FB7EEA8F50}"/>
              </a:ext>
            </a:extLst>
          </p:cNvPr>
          <p:cNvCxnSpPr>
            <a:cxnSpLocks/>
          </p:cNvCxnSpPr>
          <p:nvPr userDrawn="1"/>
        </p:nvCxnSpPr>
        <p:spPr>
          <a:xfrm>
            <a:off x="2658720" y="1456648"/>
            <a:ext cx="0" cy="2121108"/>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29B9E06E-42C2-491B-9AF6-61FD60DC55CC}"/>
              </a:ext>
            </a:extLst>
          </p:cNvPr>
          <p:cNvSpPr>
            <a:spLocks noGrp="1"/>
          </p:cNvSpPr>
          <p:nvPr>
            <p:ph type="body" sz="quarter" idx="10" hasCustomPrompt="1"/>
          </p:nvPr>
        </p:nvSpPr>
        <p:spPr>
          <a:xfrm>
            <a:off x="3168377" y="1496025"/>
            <a:ext cx="8694298" cy="444500"/>
          </a:xfrm>
        </p:spPr>
        <p:txBody>
          <a:bodyPr>
            <a:noAutofit/>
          </a:bodyPr>
          <a:lstStyle>
            <a:lvl1pPr marL="0" indent="0">
              <a:buNone/>
              <a:defRPr sz="1800">
                <a:solidFill>
                  <a:schemeClr val="tx1"/>
                </a:solidFill>
              </a:defRPr>
            </a:lvl1pPr>
          </a:lstStyle>
          <a:p>
            <a:pPr lvl="0"/>
            <a:r>
              <a:rPr lang="en-US"/>
              <a:t>Click to edit surtitle</a:t>
            </a:r>
          </a:p>
        </p:txBody>
      </p:sp>
      <p:pic>
        <p:nvPicPr>
          <p:cNvPr id="18" name="Graphic 17">
            <a:extLst>
              <a:ext uri="{FF2B5EF4-FFF2-40B4-BE49-F238E27FC236}">
                <a16:creationId xmlns:a16="http://schemas.microsoft.com/office/drawing/2014/main" id="{B07CF93A-EA69-4850-88E4-1CD078F74AA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14437" y="5688767"/>
            <a:ext cx="2053165" cy="407722"/>
          </a:xfrm>
          <a:prstGeom prst="rect">
            <a:avLst/>
          </a:prstGeom>
        </p:spPr>
      </p:pic>
      <p:sp>
        <p:nvSpPr>
          <p:cNvPr id="19" name="TextBox 18">
            <a:extLst>
              <a:ext uri="{FF2B5EF4-FFF2-40B4-BE49-F238E27FC236}">
                <a16:creationId xmlns:a16="http://schemas.microsoft.com/office/drawing/2014/main" id="{C6404702-46C2-452C-91C4-3B9DC979E988}"/>
              </a:ext>
            </a:extLst>
          </p:cNvPr>
          <p:cNvSpPr txBox="1"/>
          <p:nvPr userDrawn="1"/>
        </p:nvSpPr>
        <p:spPr>
          <a:xfrm>
            <a:off x="7464331" y="6205928"/>
            <a:ext cx="3897442" cy="200055"/>
          </a:xfrm>
          <a:prstGeom prst="rect">
            <a:avLst/>
          </a:prstGeom>
          <a:noFill/>
        </p:spPr>
        <p:txBody>
          <a:bodyPr wrap="square" rIns="0" rtlCol="0">
            <a:noAutofit/>
          </a:bodyPr>
          <a:lstStyle/>
          <a:p>
            <a:pPr algn="r"/>
            <a:r>
              <a:rPr lang="en-US" sz="700"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rPr>
              <a:t>Copyright 2025 by The Myers-Briggs Company and The Myers-Briggs Company Limited.</a:t>
            </a:r>
            <a:endParaRPr lang="en-GB" sz="700"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 name="Graphic 4">
            <a:extLst>
              <a:ext uri="{FF2B5EF4-FFF2-40B4-BE49-F238E27FC236}">
                <a16:creationId xmlns:a16="http://schemas.microsoft.com/office/drawing/2014/main" id="{39B60011-5396-46CF-81DB-D80704AC2AE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7736" y="1789600"/>
            <a:ext cx="1030769" cy="1455203"/>
          </a:xfrm>
          <a:prstGeom prst="rect">
            <a:avLst/>
          </a:prstGeom>
        </p:spPr>
      </p:pic>
    </p:spTree>
    <p:custDataLst>
      <p:tags r:id="rId1"/>
    </p:custDataLst>
    <p:extLst>
      <p:ext uri="{BB962C8B-B14F-4D97-AF65-F5344CB8AC3E}">
        <p14:creationId xmlns:p14="http://schemas.microsoft.com/office/powerpoint/2010/main" val="3070241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30003-A182-4BCC-979F-787B289F61E5}"/>
              </a:ext>
            </a:extLst>
          </p:cNvPr>
          <p:cNvSpPr>
            <a:spLocks noGrp="1"/>
          </p:cNvSpPr>
          <p:nvPr>
            <p:ph idx="1"/>
          </p:nvPr>
        </p:nvSpPr>
        <p:spPr/>
        <p:txBody>
          <a:bodyPr/>
          <a:lstStyle>
            <a:lvl1pPr>
              <a:defRPr sz="23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E0773347-A2DB-C5A5-5E76-3BF2E1BEFB48}"/>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530092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hasCustomPrompt="1"/>
          </p:nvPr>
        </p:nvSpPr>
        <p:spPr>
          <a:xfrm>
            <a:off x="1390651" y="228600"/>
            <a:ext cx="10566400" cy="5943600"/>
          </a:xfrm>
        </p:spPr>
        <p:txBody>
          <a:bodyPr/>
          <a:lstStyle>
            <a:lvl1pPr>
              <a:defRPr sz="2400"/>
            </a:lvl1pPr>
            <a:lvl2pPr>
              <a:defRPr sz="2400"/>
            </a:lvl2pPr>
            <a:lvl3pPr>
              <a:defRPr sz="2200"/>
            </a:lvl3pPr>
            <a:lvl4pPr>
              <a:defRPr sz="1800"/>
            </a:lvl4pPr>
            <a:lvl5pPr>
              <a:defRPr sz="1800"/>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1"/>
    </p:custDataLst>
    <p:extLst>
      <p:ext uri="{BB962C8B-B14F-4D97-AF65-F5344CB8AC3E}">
        <p14:creationId xmlns:p14="http://schemas.microsoft.com/office/powerpoint/2010/main" val="1295648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EE68C-D4B8-4DE8-86A1-7BD0A421B0AD}"/>
              </a:ext>
            </a:extLst>
          </p:cNvPr>
          <p:cNvSpPr>
            <a:spLocks noGrp="1"/>
          </p:cNvSpPr>
          <p:nvPr>
            <p:ph type="title"/>
          </p:nvPr>
        </p:nvSpPr>
        <p:spPr>
          <a:xfrm>
            <a:off x="3113630" y="1536580"/>
            <a:ext cx="7045352" cy="1874520"/>
          </a:xfrm>
        </p:spPr>
        <p:txBody>
          <a:bodyPr anchor="ctr" anchorCtr="0"/>
          <a:lstStyle>
            <a:lvl1pPr>
              <a:defRPr sz="450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Click to edit Master title style</a:t>
            </a:r>
            <a:endParaRPr lang="en-GB"/>
          </a:p>
        </p:txBody>
      </p:sp>
      <p:pic>
        <p:nvPicPr>
          <p:cNvPr id="5" name="Graphic 4">
            <a:extLst>
              <a:ext uri="{FF2B5EF4-FFF2-40B4-BE49-F238E27FC236}">
                <a16:creationId xmlns:a16="http://schemas.microsoft.com/office/drawing/2014/main" id="{A5F010D0-5A2C-48C9-8496-305BE0ECD1C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10917" y="5694415"/>
            <a:ext cx="1702394" cy="338065"/>
          </a:xfrm>
          <a:prstGeom prst="rect">
            <a:avLst/>
          </a:prstGeom>
        </p:spPr>
      </p:pic>
      <p:sp>
        <p:nvSpPr>
          <p:cNvPr id="6" name="TextBox 5">
            <a:extLst>
              <a:ext uri="{FF2B5EF4-FFF2-40B4-BE49-F238E27FC236}">
                <a16:creationId xmlns:a16="http://schemas.microsoft.com/office/drawing/2014/main" id="{3A722839-906C-4625-B187-14E87F4DD6E3}"/>
              </a:ext>
            </a:extLst>
          </p:cNvPr>
          <p:cNvSpPr txBox="1"/>
          <p:nvPr userDrawn="1"/>
        </p:nvSpPr>
        <p:spPr>
          <a:xfrm>
            <a:off x="7515869" y="6193187"/>
            <a:ext cx="3897442" cy="200055"/>
          </a:xfrm>
          <a:prstGeom prst="rect">
            <a:avLst/>
          </a:prstGeom>
          <a:noFill/>
        </p:spPr>
        <p:txBody>
          <a:bodyPr wrap="square" rIns="0" rtlCol="0">
            <a:noAutofit/>
          </a:bodyPr>
          <a:lstStyle/>
          <a:p>
            <a:pPr algn="r"/>
            <a:r>
              <a:rPr lang="en-US" sz="700"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rPr>
              <a:t>Copyright 2025 by The Myers-Briggs Company and The Myers-Briggs Company Limited.</a:t>
            </a:r>
            <a:endParaRPr lang="en-GB" sz="700"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7" name="Straight Connector 6">
            <a:extLst>
              <a:ext uri="{FF2B5EF4-FFF2-40B4-BE49-F238E27FC236}">
                <a16:creationId xmlns:a16="http://schemas.microsoft.com/office/drawing/2014/main" id="{F2896FDA-AB6C-43CB-B615-313DA5559519}"/>
              </a:ext>
            </a:extLst>
          </p:cNvPr>
          <p:cNvCxnSpPr>
            <a:cxnSpLocks/>
          </p:cNvCxnSpPr>
          <p:nvPr userDrawn="1"/>
        </p:nvCxnSpPr>
        <p:spPr>
          <a:xfrm>
            <a:off x="2658720" y="1609344"/>
            <a:ext cx="0" cy="1719072"/>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5F2F9B18-38EA-49F0-8702-7EFDA391538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1912" y="1846922"/>
            <a:ext cx="881106" cy="1243915"/>
          </a:xfrm>
          <a:prstGeom prst="rect">
            <a:avLst/>
          </a:prstGeom>
        </p:spPr>
      </p:pic>
    </p:spTree>
    <p:custDataLst>
      <p:tags r:id="rId1"/>
    </p:custDataLst>
    <p:extLst>
      <p:ext uri="{BB962C8B-B14F-4D97-AF65-F5344CB8AC3E}">
        <p14:creationId xmlns:p14="http://schemas.microsoft.com/office/powerpoint/2010/main" val="1503435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89379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pyrigh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A8D4-A23F-432B-BBC8-50A7E327B000}"/>
              </a:ext>
            </a:extLst>
          </p:cNvPr>
          <p:cNvSpPr>
            <a:spLocks noGrp="1"/>
          </p:cNvSpPr>
          <p:nvPr>
            <p:ph type="title" hasCustomPrompt="1"/>
          </p:nvPr>
        </p:nvSpPr>
        <p:spPr>
          <a:xfrm>
            <a:off x="2163029" y="2962656"/>
            <a:ext cx="7901677" cy="2624328"/>
          </a:xfrm>
        </p:spPr>
        <p:txBody>
          <a:bodyPr/>
          <a:lstStyle>
            <a:lvl1pPr algn="ctr">
              <a:lnSpc>
                <a:spcPct val="120000"/>
              </a:lnSpc>
              <a:defRPr sz="2000" b="0">
                <a:solidFill>
                  <a:schemeClr val="accent4"/>
                </a:solidFill>
              </a:defRPr>
            </a:lvl1pPr>
          </a:lstStyle>
          <a:p>
            <a:r>
              <a:rPr lang="en-US"/>
              <a:t>Full copyright statement goes here</a:t>
            </a:r>
            <a:endParaRPr lang="en-GB"/>
          </a:p>
        </p:txBody>
      </p:sp>
      <p:pic>
        <p:nvPicPr>
          <p:cNvPr id="6" name="Graphic 5">
            <a:extLst>
              <a:ext uri="{FF2B5EF4-FFF2-40B4-BE49-F238E27FC236}">
                <a16:creationId xmlns:a16="http://schemas.microsoft.com/office/drawing/2014/main" id="{4D5417A3-A81C-4652-BD7E-9150A88E3F2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0193" y="1190605"/>
            <a:ext cx="3168968" cy="638024"/>
          </a:xfrm>
          <a:prstGeom prst="rect">
            <a:avLst/>
          </a:prstGeom>
        </p:spPr>
      </p:pic>
      <p:pic>
        <p:nvPicPr>
          <p:cNvPr id="5" name="Graphic 4">
            <a:extLst>
              <a:ext uri="{FF2B5EF4-FFF2-40B4-BE49-F238E27FC236}">
                <a16:creationId xmlns:a16="http://schemas.microsoft.com/office/drawing/2014/main" id="{D70A3797-069D-4205-A2DE-2E99EAC2729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17278" y="937631"/>
            <a:ext cx="734288" cy="1036642"/>
          </a:xfrm>
          <a:prstGeom prst="rect">
            <a:avLst/>
          </a:prstGeom>
        </p:spPr>
      </p:pic>
    </p:spTree>
    <p:custDataLst>
      <p:tags r:id="rId1"/>
    </p:custDataLst>
    <p:extLst>
      <p:ext uri="{BB962C8B-B14F-4D97-AF65-F5344CB8AC3E}">
        <p14:creationId xmlns:p14="http://schemas.microsoft.com/office/powerpoint/2010/main" val="1132676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FCF62B-88F4-40C5-8D93-455CF18E3706}"/>
              </a:ext>
            </a:extLst>
          </p:cNvPr>
          <p:cNvSpPr txBox="1"/>
          <p:nvPr userDrawn="1"/>
        </p:nvSpPr>
        <p:spPr>
          <a:xfrm>
            <a:off x="7515869" y="6193187"/>
            <a:ext cx="3897442" cy="200055"/>
          </a:xfrm>
          <a:prstGeom prst="rect">
            <a:avLst/>
          </a:prstGeom>
          <a:noFill/>
        </p:spPr>
        <p:txBody>
          <a:bodyPr wrap="square" rIns="0" rtlCol="0">
            <a:noAutofit/>
          </a:bodyPr>
          <a:lstStyle/>
          <a:p>
            <a:pPr algn="r"/>
            <a:r>
              <a:rPr lang="en-US" sz="700"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rPr>
              <a:t>Copyright 2025 by The Myers-Briggs Company and The Myers-Briggs Company Limited.</a:t>
            </a:r>
            <a:endParaRPr lang="en-GB" sz="700"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6" name="Straight Connector 5">
            <a:extLst>
              <a:ext uri="{FF2B5EF4-FFF2-40B4-BE49-F238E27FC236}">
                <a16:creationId xmlns:a16="http://schemas.microsoft.com/office/drawing/2014/main" id="{9E429FE8-EE47-4B4A-A736-2B0F773CE39D}"/>
              </a:ext>
            </a:extLst>
          </p:cNvPr>
          <p:cNvCxnSpPr>
            <a:cxnSpLocks/>
          </p:cNvCxnSpPr>
          <p:nvPr userDrawn="1"/>
        </p:nvCxnSpPr>
        <p:spPr>
          <a:xfrm>
            <a:off x="2658720" y="1609344"/>
            <a:ext cx="0" cy="1719072"/>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5302EE5E-98FB-4BDB-AD36-292A56D0232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11996" y="5354917"/>
            <a:ext cx="2901315" cy="535099"/>
          </a:xfrm>
          <a:prstGeom prst="rect">
            <a:avLst/>
          </a:prstGeom>
        </p:spPr>
      </p:pic>
      <p:sp>
        <p:nvSpPr>
          <p:cNvPr id="9" name="TextBox 8">
            <a:extLst>
              <a:ext uri="{FF2B5EF4-FFF2-40B4-BE49-F238E27FC236}">
                <a16:creationId xmlns:a16="http://schemas.microsoft.com/office/drawing/2014/main" id="{1967C128-9A42-4C19-B9DB-3C8162C2CB88}"/>
              </a:ext>
            </a:extLst>
          </p:cNvPr>
          <p:cNvSpPr txBox="1"/>
          <p:nvPr userDrawn="1"/>
        </p:nvSpPr>
        <p:spPr>
          <a:xfrm>
            <a:off x="3113630" y="2037993"/>
            <a:ext cx="4974336" cy="938719"/>
          </a:xfrm>
          <a:prstGeom prst="rect">
            <a:avLst/>
          </a:prstGeom>
          <a:noFill/>
        </p:spPr>
        <p:txBody>
          <a:bodyPr wrap="square" rtlCol="0">
            <a:noAutofit/>
          </a:bodyPr>
          <a:lstStyle/>
          <a:p>
            <a:r>
              <a:rPr lang="en-US" sz="5500" dirty="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Lunch</a:t>
            </a:r>
            <a:endParaRPr lang="en-GB" sz="5500" dirty="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7" name="Graphic 6">
            <a:extLst>
              <a:ext uri="{FF2B5EF4-FFF2-40B4-BE49-F238E27FC236}">
                <a16:creationId xmlns:a16="http://schemas.microsoft.com/office/drawing/2014/main" id="{9AD7FEDC-53F7-4E25-9A4B-F1401FBB86B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9117" y="1866169"/>
            <a:ext cx="902678" cy="1274369"/>
          </a:xfrm>
          <a:prstGeom prst="rect">
            <a:avLst/>
          </a:prstGeom>
        </p:spPr>
      </p:pic>
    </p:spTree>
    <p:custDataLst>
      <p:tags r:id="rId1"/>
    </p:custDataLst>
    <p:extLst>
      <p:ext uri="{BB962C8B-B14F-4D97-AF65-F5344CB8AC3E}">
        <p14:creationId xmlns:p14="http://schemas.microsoft.com/office/powerpoint/2010/main" val="780265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hank you">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FCF62B-88F4-40C5-8D93-455CF18E3706}"/>
              </a:ext>
            </a:extLst>
          </p:cNvPr>
          <p:cNvSpPr txBox="1"/>
          <p:nvPr userDrawn="1"/>
        </p:nvSpPr>
        <p:spPr>
          <a:xfrm>
            <a:off x="7515869" y="6193187"/>
            <a:ext cx="3897442" cy="200055"/>
          </a:xfrm>
          <a:prstGeom prst="rect">
            <a:avLst/>
          </a:prstGeom>
          <a:noFill/>
        </p:spPr>
        <p:txBody>
          <a:bodyPr wrap="square" rIns="0" rtlCol="0">
            <a:noAutofit/>
          </a:bodyPr>
          <a:lstStyle/>
          <a:p>
            <a:pPr algn="r"/>
            <a:r>
              <a:rPr lang="en-US" sz="700"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rPr>
              <a:t>Copyright 2025 by The Myers-Briggs Company and The Myers-Briggs Company Limited.</a:t>
            </a:r>
            <a:endParaRPr lang="en-GB" sz="700" dirty="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6" name="Straight Connector 5">
            <a:extLst>
              <a:ext uri="{FF2B5EF4-FFF2-40B4-BE49-F238E27FC236}">
                <a16:creationId xmlns:a16="http://schemas.microsoft.com/office/drawing/2014/main" id="{9E429FE8-EE47-4B4A-A736-2B0F773CE39D}"/>
              </a:ext>
            </a:extLst>
          </p:cNvPr>
          <p:cNvCxnSpPr>
            <a:cxnSpLocks/>
          </p:cNvCxnSpPr>
          <p:nvPr userDrawn="1"/>
        </p:nvCxnSpPr>
        <p:spPr>
          <a:xfrm>
            <a:off x="2658720" y="1609344"/>
            <a:ext cx="0" cy="1719072"/>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5302EE5E-98FB-4BDB-AD36-292A56D0232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11996" y="5354917"/>
            <a:ext cx="2901315" cy="535099"/>
          </a:xfrm>
          <a:prstGeom prst="rect">
            <a:avLst/>
          </a:prstGeom>
        </p:spPr>
      </p:pic>
      <p:sp>
        <p:nvSpPr>
          <p:cNvPr id="9" name="TextBox 8">
            <a:extLst>
              <a:ext uri="{FF2B5EF4-FFF2-40B4-BE49-F238E27FC236}">
                <a16:creationId xmlns:a16="http://schemas.microsoft.com/office/drawing/2014/main" id="{1967C128-9A42-4C19-B9DB-3C8162C2CB88}"/>
              </a:ext>
            </a:extLst>
          </p:cNvPr>
          <p:cNvSpPr txBox="1"/>
          <p:nvPr userDrawn="1"/>
        </p:nvSpPr>
        <p:spPr>
          <a:xfrm>
            <a:off x="3113630" y="2037993"/>
            <a:ext cx="4974336" cy="938719"/>
          </a:xfrm>
          <a:prstGeom prst="rect">
            <a:avLst/>
          </a:prstGeom>
          <a:noFill/>
        </p:spPr>
        <p:txBody>
          <a:bodyPr wrap="square" rtlCol="0">
            <a:noAutofit/>
          </a:bodyPr>
          <a:lstStyle/>
          <a:p>
            <a:r>
              <a:rPr lang="en-US" sz="5500" dirty="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Thank you</a:t>
            </a:r>
            <a:endParaRPr lang="en-GB" sz="5500" dirty="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7" name="Graphic 6">
            <a:extLst>
              <a:ext uri="{FF2B5EF4-FFF2-40B4-BE49-F238E27FC236}">
                <a16:creationId xmlns:a16="http://schemas.microsoft.com/office/drawing/2014/main" id="{9AD7FEDC-53F7-4E25-9A4B-F1401FBB86B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9117" y="1866169"/>
            <a:ext cx="902678" cy="1274369"/>
          </a:xfrm>
          <a:prstGeom prst="rect">
            <a:avLst/>
          </a:prstGeom>
        </p:spPr>
      </p:pic>
    </p:spTree>
    <p:custDataLst>
      <p:tags r:id="rId1"/>
    </p:custDataLst>
    <p:extLst>
      <p:ext uri="{BB962C8B-B14F-4D97-AF65-F5344CB8AC3E}">
        <p14:creationId xmlns:p14="http://schemas.microsoft.com/office/powerpoint/2010/main" val="2140380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Divider 2">
    <p:bg>
      <p:bgPr>
        <a:gradFill>
          <a:gsLst>
            <a:gs pos="37000">
              <a:srgbClr val="017E8C"/>
            </a:gs>
            <a:gs pos="61000">
              <a:srgbClr val="26855C"/>
            </a:gs>
            <a:gs pos="100000">
              <a:schemeClr val="accent1"/>
            </a:gs>
          </a:gsLst>
          <a:lin ang="0" scaled="0"/>
        </a:gra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633E69F-1146-BB9D-04E9-5F97B1F9EE93}"/>
              </a:ext>
            </a:extLst>
          </p:cNvPr>
          <p:cNvPicPr>
            <a:picLocks noChangeAspect="1"/>
          </p:cNvPicPr>
          <p:nvPr/>
        </p:nvPicPr>
        <p:blipFill>
          <a:blip r:embed="rId3">
            <a:extLst>
              <a:ext uri="{96DAC541-7B7A-43D3-8B79-37D633B846F1}">
                <asvg:svgBlip xmlns:asvg="http://schemas.microsoft.com/office/drawing/2016/SVG/main" r:embed="rId4"/>
              </a:ext>
            </a:extLst>
          </a:blip>
          <a:srcRect l="24430" t="22453"/>
          <a:stretch/>
        </p:blipFill>
        <p:spPr>
          <a:xfrm>
            <a:off x="-323088" y="-128016"/>
            <a:ext cx="6675178" cy="4842338"/>
          </a:xfrm>
          <a:prstGeom prst="rect">
            <a:avLst/>
          </a:prstGeom>
        </p:spPr>
      </p:pic>
      <p:sp>
        <p:nvSpPr>
          <p:cNvPr id="2" name="Title 1">
            <a:extLst>
              <a:ext uri="{FF2B5EF4-FFF2-40B4-BE49-F238E27FC236}">
                <a16:creationId xmlns:a16="http://schemas.microsoft.com/office/drawing/2014/main" id="{C95AB20B-8C17-6331-7D8B-27BFE9D56876}"/>
              </a:ext>
            </a:extLst>
          </p:cNvPr>
          <p:cNvSpPr>
            <a:spLocks noGrp="1"/>
          </p:cNvSpPr>
          <p:nvPr>
            <p:ph type="title" hasCustomPrompt="1"/>
          </p:nvPr>
        </p:nvSpPr>
        <p:spPr>
          <a:xfrm>
            <a:off x="5709647" y="1582402"/>
            <a:ext cx="9479278" cy="2019635"/>
          </a:xfrm>
          <a:prstGeom prst="rect">
            <a:avLst/>
          </a:prstGeom>
        </p:spPr>
        <p:txBody>
          <a:bodyPr>
            <a:noAutofit/>
          </a:bodyPr>
          <a:lstStyle>
            <a:lvl1pPr>
              <a:defRPr sz="4400">
                <a:solidFill>
                  <a:schemeClr val="bg1"/>
                </a:solidFill>
              </a:defRPr>
            </a:lvl1pPr>
          </a:lstStyle>
          <a:p>
            <a:r>
              <a:rPr lang="en-US"/>
              <a:t>Section Divider</a:t>
            </a:r>
            <a:endParaRPr lang="en-GB"/>
          </a:p>
        </p:txBody>
      </p:sp>
      <p:sp>
        <p:nvSpPr>
          <p:cNvPr id="9" name="Subtitle 2">
            <a:extLst>
              <a:ext uri="{FF2B5EF4-FFF2-40B4-BE49-F238E27FC236}">
                <a16:creationId xmlns:a16="http://schemas.microsoft.com/office/drawing/2014/main" id="{A50E9F3D-0F54-4BEA-86AC-F78709CFD9B6}"/>
              </a:ext>
            </a:extLst>
          </p:cNvPr>
          <p:cNvSpPr>
            <a:spLocks noGrp="1"/>
          </p:cNvSpPr>
          <p:nvPr>
            <p:ph type="subTitle" idx="1" hasCustomPrompt="1"/>
          </p:nvPr>
        </p:nvSpPr>
        <p:spPr>
          <a:xfrm>
            <a:off x="5733710" y="3602038"/>
            <a:ext cx="4934290" cy="1655762"/>
          </a:xfrm>
          <a:prstGeom prst="rect">
            <a:avLst/>
          </a:prstGeom>
        </p:spPr>
        <p:txBody>
          <a:bodyPr>
            <a:noAutofit/>
          </a:bodyPr>
          <a:lstStyle>
            <a:lvl1pPr marL="0" indent="0" algn="l">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Style</a:t>
            </a:r>
            <a:endParaRPr lang="en-GB"/>
          </a:p>
        </p:txBody>
      </p:sp>
      <p:cxnSp>
        <p:nvCxnSpPr>
          <p:cNvPr id="10" name="Straight Connector 9">
            <a:extLst>
              <a:ext uri="{FF2B5EF4-FFF2-40B4-BE49-F238E27FC236}">
                <a16:creationId xmlns:a16="http://schemas.microsoft.com/office/drawing/2014/main" id="{33E4F744-313E-F67B-936F-C3E6B2E7E318}"/>
              </a:ext>
            </a:extLst>
          </p:cNvPr>
          <p:cNvCxnSpPr>
            <a:cxnSpLocks/>
          </p:cNvCxnSpPr>
          <p:nvPr/>
        </p:nvCxnSpPr>
        <p:spPr>
          <a:xfrm flipH="1">
            <a:off x="5733710" y="3602038"/>
            <a:ext cx="3111352"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4" name="Picture 3" descr="A black background with white text&#10;&#10;Description automatically generated">
            <a:extLst>
              <a:ext uri="{FF2B5EF4-FFF2-40B4-BE49-F238E27FC236}">
                <a16:creationId xmlns:a16="http://schemas.microsoft.com/office/drawing/2014/main" id="{93552024-1AF5-1761-591E-B0B1C919F856}"/>
              </a:ext>
            </a:extLst>
          </p:cNvPr>
          <p:cNvPicPr>
            <a:picLocks noChangeAspect="1"/>
          </p:cNvPicPr>
          <p:nvPr/>
        </p:nvPicPr>
        <p:blipFill>
          <a:blip r:embed="rId5">
            <a:extLst>
              <a:ext uri="{28A0092B-C50C-407E-A947-70E740481C1C}">
                <a14:useLocalDpi xmlns:a14="http://schemas.microsoft.com/office/drawing/2010/main" val="0"/>
              </a:ext>
            </a:extLst>
          </a:blip>
          <a:srcRect l="61676"/>
          <a:stretch/>
        </p:blipFill>
        <p:spPr>
          <a:xfrm>
            <a:off x="10454640" y="175923"/>
            <a:ext cx="1488805" cy="773814"/>
          </a:xfrm>
          <a:prstGeom prst="rect">
            <a:avLst/>
          </a:prstGeom>
        </p:spPr>
      </p:pic>
      <p:pic>
        <p:nvPicPr>
          <p:cNvPr id="13" name="Graphic 12">
            <a:extLst>
              <a:ext uri="{FF2B5EF4-FFF2-40B4-BE49-F238E27FC236}">
                <a16:creationId xmlns:a16="http://schemas.microsoft.com/office/drawing/2014/main" id="{262BB34C-8668-297C-99D2-75F900646181}"/>
              </a:ext>
            </a:extLst>
          </p:cNvPr>
          <p:cNvPicPr>
            <a:picLocks noChangeAspect="1"/>
          </p:cNvPicPr>
          <p:nvPr/>
        </p:nvPicPr>
        <p:blipFill>
          <a:blip r:embed="rId6">
            <a:extLst>
              <a:ext uri="{96DAC541-7B7A-43D3-8B79-37D633B846F1}">
                <asvg:svgBlip xmlns:asvg="http://schemas.microsoft.com/office/drawing/2016/SVG/main" r:embed="rId7"/>
              </a:ext>
            </a:extLst>
          </a:blip>
          <a:srcRect l="304" t="22" r="59520" b="38352"/>
          <a:stretch/>
        </p:blipFill>
        <p:spPr>
          <a:xfrm>
            <a:off x="8643209" y="3009811"/>
            <a:ext cx="3548792" cy="3848190"/>
          </a:xfrm>
          <a:prstGeom prst="rect">
            <a:avLst/>
          </a:prstGeom>
        </p:spPr>
      </p:pic>
      <p:pic>
        <p:nvPicPr>
          <p:cNvPr id="5" name="Picture 4">
            <a:extLst>
              <a:ext uri="{FF2B5EF4-FFF2-40B4-BE49-F238E27FC236}">
                <a16:creationId xmlns:a16="http://schemas.microsoft.com/office/drawing/2014/main" id="{12BD190B-92FE-4999-1A1D-BE2DF4761D6F}"/>
              </a:ext>
            </a:extLst>
          </p:cNvPr>
          <p:cNvPicPr>
            <a:picLocks noChangeAspect="1"/>
          </p:cNvPicPr>
          <p:nvPr/>
        </p:nvPicPr>
        <p:blipFill>
          <a:blip r:embed="rId8">
            <a:extLst>
              <a:ext uri="{28A0092B-C50C-407E-A947-70E740481C1C}">
                <a14:useLocalDpi xmlns:a14="http://schemas.microsoft.com/office/drawing/2010/main" val="0"/>
              </a:ext>
            </a:extLst>
          </a:blip>
          <a:srcRect l="30318" r="-454"/>
          <a:stretch>
            <a:fillRect/>
          </a:stretch>
        </p:blipFill>
        <p:spPr>
          <a:xfrm>
            <a:off x="-57631" y="1236974"/>
            <a:ext cx="5636200" cy="4513849"/>
          </a:xfrm>
          <a:prstGeom prst="rect">
            <a:avLst/>
          </a:prstGeom>
          <a:effectLst>
            <a:outerShdw blurRad="50800" dist="38100" dir="2700000" algn="tl" rotWithShape="0">
              <a:prstClr val="black">
                <a:alpha val="40000"/>
              </a:prstClr>
            </a:outerShdw>
          </a:effectLst>
        </p:spPr>
      </p:pic>
      <p:sp>
        <p:nvSpPr>
          <p:cNvPr id="6" name="Picture Placeholder 13">
            <a:extLst>
              <a:ext uri="{FF2B5EF4-FFF2-40B4-BE49-F238E27FC236}">
                <a16:creationId xmlns:a16="http://schemas.microsoft.com/office/drawing/2014/main" id="{82BBEEAB-5CFC-E66E-89A3-A4ABA30631A5}"/>
              </a:ext>
            </a:extLst>
          </p:cNvPr>
          <p:cNvSpPr>
            <a:spLocks noGrp="1"/>
          </p:cNvSpPr>
          <p:nvPr>
            <p:ph type="pic" sz="quarter" idx="11"/>
          </p:nvPr>
        </p:nvSpPr>
        <p:spPr>
          <a:xfrm>
            <a:off x="-464488" y="1433154"/>
            <a:ext cx="5748721" cy="4072161"/>
          </a:xfrm>
          <a:prstGeom prst="roundRect">
            <a:avLst>
              <a:gd name="adj" fmla="val 5078"/>
            </a:avLst>
          </a:prstGeom>
          <a:solidFill>
            <a:schemeClr val="bg1">
              <a:lumMod val="95000"/>
            </a:schemeClr>
          </a:solidFill>
        </p:spPr>
        <p:txBody>
          <a:bodyPr anchor="ctr"/>
          <a:lstStyle>
            <a:lvl1pPr marL="0" indent="0" algn="ctr">
              <a:buNone/>
              <a:defRPr/>
            </a:lvl1pPr>
          </a:lstStyle>
          <a:p>
            <a:r>
              <a:rPr lang="en-US"/>
              <a:t>Click icon to add picture</a:t>
            </a:r>
            <a:endParaRPr lang="en-GB"/>
          </a:p>
        </p:txBody>
      </p:sp>
      <p:sp>
        <p:nvSpPr>
          <p:cNvPr id="3" name="Rectangle 2">
            <a:extLst>
              <a:ext uri="{FF2B5EF4-FFF2-40B4-BE49-F238E27FC236}">
                <a16:creationId xmlns:a16="http://schemas.microsoft.com/office/drawing/2014/main" id="{748066AC-8B20-82C9-23F6-18987E1E7A09}"/>
              </a:ext>
            </a:extLst>
          </p:cNvPr>
          <p:cNvSpPr/>
          <p:nvPr/>
        </p:nvSpPr>
        <p:spPr>
          <a:xfrm>
            <a:off x="5364480" y="4639056"/>
            <a:ext cx="146304" cy="10668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9F831D-A6C7-BAFD-B0BF-2D94F3424E51}"/>
              </a:ext>
            </a:extLst>
          </p:cNvPr>
          <p:cNvSpPr txBox="1"/>
          <p:nvPr/>
        </p:nvSpPr>
        <p:spPr>
          <a:xfrm rot="16200000">
            <a:off x="4785553" y="4765207"/>
            <a:ext cx="1280160" cy="200055"/>
          </a:xfrm>
          <a:prstGeom prst="rect">
            <a:avLst/>
          </a:prstGeom>
          <a:noFill/>
        </p:spPr>
        <p:txBody>
          <a:bodyPr wrap="square" rtlCol="0">
            <a:spAutoFit/>
          </a:bodyPr>
          <a:lstStyle/>
          <a:p>
            <a:r>
              <a:rPr lang="en-US" sz="700">
                <a:solidFill>
                  <a:schemeClr val="bg1">
                    <a:lumMod val="85000"/>
                  </a:schemeClr>
                </a:solidFill>
                <a:latin typeface="Aptos Slab Light" panose="020B0004020202020204" pitchFamily="34" charset="0"/>
              </a:rPr>
              <a:t>GROUP   FEEDBACK</a:t>
            </a:r>
          </a:p>
        </p:txBody>
      </p:sp>
    </p:spTree>
    <p:custDataLst>
      <p:tags r:id="rId1"/>
    </p:custDataLst>
    <p:extLst>
      <p:ext uri="{BB962C8B-B14F-4D97-AF65-F5344CB8AC3E}">
        <p14:creationId xmlns:p14="http://schemas.microsoft.com/office/powerpoint/2010/main" val="239539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only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AAF5CF-2D57-9E44-0B4E-4AF0043FCE35}"/>
              </a:ext>
            </a:extLst>
          </p:cNvPr>
          <p:cNvPicPr>
            <a:picLocks noChangeAspect="1"/>
          </p:cNvPicPr>
          <p:nvPr/>
        </p:nvPicPr>
        <p:blipFill>
          <a:blip r:embed="rId3">
            <a:alphaModFix/>
          </a:blip>
          <a:srcRect l="61141" t="61353" b="11847"/>
          <a:stretch/>
        </p:blipFill>
        <p:spPr>
          <a:xfrm rot="10800000">
            <a:off x="8031636" y="4625157"/>
            <a:ext cx="4160364" cy="2232843"/>
          </a:xfrm>
          <a:prstGeom prst="rect">
            <a:avLst/>
          </a:prstGeom>
        </p:spPr>
      </p:pic>
      <p:pic>
        <p:nvPicPr>
          <p:cNvPr id="6" name="Picture 5" descr="A green and black text&#10;&#10;Description automatically generated">
            <a:extLst>
              <a:ext uri="{FF2B5EF4-FFF2-40B4-BE49-F238E27FC236}">
                <a16:creationId xmlns:a16="http://schemas.microsoft.com/office/drawing/2014/main" id="{4B99922B-CF8A-4609-921F-F3796FB6EBF5}"/>
              </a:ext>
            </a:extLst>
          </p:cNvPr>
          <p:cNvPicPr>
            <a:picLocks noChangeAspect="1"/>
          </p:cNvPicPr>
          <p:nvPr/>
        </p:nvPicPr>
        <p:blipFill>
          <a:blip r:embed="rId4">
            <a:extLst>
              <a:ext uri="{28A0092B-C50C-407E-A947-70E740481C1C}">
                <a14:useLocalDpi xmlns:a14="http://schemas.microsoft.com/office/drawing/2010/main" val="0"/>
              </a:ext>
            </a:extLst>
          </a:blip>
          <a:srcRect l="61464"/>
          <a:stretch/>
        </p:blipFill>
        <p:spPr>
          <a:xfrm>
            <a:off x="10588752" y="131347"/>
            <a:ext cx="1603248" cy="828714"/>
          </a:xfrm>
          <a:prstGeom prst="rect">
            <a:avLst/>
          </a:prstGeom>
        </p:spPr>
      </p:pic>
      <p:sp>
        <p:nvSpPr>
          <p:cNvPr id="7" name="TextBox 6">
            <a:extLst>
              <a:ext uri="{FF2B5EF4-FFF2-40B4-BE49-F238E27FC236}">
                <a16:creationId xmlns:a16="http://schemas.microsoft.com/office/drawing/2014/main" id="{5FCF4FF1-2B69-0C98-7A37-8B72ED3503D7}"/>
              </a:ext>
            </a:extLst>
          </p:cNvPr>
          <p:cNvSpPr txBox="1"/>
          <p:nvPr/>
        </p:nvSpPr>
        <p:spPr>
          <a:xfrm>
            <a:off x="992604" y="6382921"/>
            <a:ext cx="975761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Open Sans" panose="020B0606030504020204" pitchFamily="34" charset="0"/>
              </a:rPr>
              <a:t>© Copyright 2026 by The Myers-Briggs Company</a:t>
            </a:r>
          </a:p>
        </p:txBody>
      </p:sp>
      <p:sp>
        <p:nvSpPr>
          <p:cNvPr id="8" name="Title 1">
            <a:extLst>
              <a:ext uri="{FF2B5EF4-FFF2-40B4-BE49-F238E27FC236}">
                <a16:creationId xmlns:a16="http://schemas.microsoft.com/office/drawing/2014/main" id="{29B83DBF-C815-68A6-8121-A53AC750527E}"/>
              </a:ext>
            </a:extLst>
          </p:cNvPr>
          <p:cNvSpPr>
            <a:spLocks noGrp="1"/>
          </p:cNvSpPr>
          <p:nvPr>
            <p:ph type="title"/>
          </p:nvPr>
        </p:nvSpPr>
        <p:spPr>
          <a:xfrm>
            <a:off x="661737" y="892664"/>
            <a:ext cx="10692063" cy="980098"/>
          </a:xfrm>
          <a:prstGeom prst="rect">
            <a:avLst/>
          </a:prstGeom>
        </p:spPr>
        <p:txBody>
          <a:bodyPr/>
          <a:lstStyle/>
          <a:p>
            <a:r>
              <a:rPr lang="en-US"/>
              <a:t>Click to edit Master title style</a:t>
            </a:r>
            <a:endParaRPr lang="en-GB"/>
          </a:p>
        </p:txBody>
      </p:sp>
      <p:pic>
        <p:nvPicPr>
          <p:cNvPr id="10" name="Graphic 9">
            <a:extLst>
              <a:ext uri="{FF2B5EF4-FFF2-40B4-BE49-F238E27FC236}">
                <a16:creationId xmlns:a16="http://schemas.microsoft.com/office/drawing/2014/main" id="{D5B1500D-0604-5D1A-A301-5F044F8953F8}"/>
              </a:ext>
            </a:extLst>
          </p:cNvPr>
          <p:cNvPicPr>
            <a:picLocks noChangeAspect="1"/>
          </p:cNvPicPr>
          <p:nvPr/>
        </p:nvPicPr>
        <p:blipFill>
          <a:blip r:embed="rId5">
            <a:extLst>
              <a:ext uri="{96DAC541-7B7A-43D3-8B79-37D633B846F1}">
                <asvg:svgBlip xmlns:asvg="http://schemas.microsoft.com/office/drawing/2016/SVG/main" r:embed="rId6"/>
              </a:ext>
            </a:extLst>
          </a:blip>
          <a:srcRect l="24552" t="12534"/>
          <a:stretch/>
        </p:blipFill>
        <p:spPr>
          <a:xfrm>
            <a:off x="-598542" y="-359491"/>
            <a:ext cx="1840568" cy="3264951"/>
          </a:xfrm>
          <a:prstGeom prst="rect">
            <a:avLst/>
          </a:prstGeom>
        </p:spPr>
      </p:pic>
    </p:spTree>
    <p:custDataLst>
      <p:tags r:id="rId1"/>
    </p:custDataLst>
    <p:extLst>
      <p:ext uri="{BB962C8B-B14F-4D97-AF65-F5344CB8AC3E}">
        <p14:creationId xmlns:p14="http://schemas.microsoft.com/office/powerpoint/2010/main" val="4069013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without dots">
    <p:spTree>
      <p:nvGrpSpPr>
        <p:cNvPr id="1" name=""/>
        <p:cNvGrpSpPr/>
        <p:nvPr/>
      </p:nvGrpSpPr>
      <p:grpSpPr>
        <a:xfrm>
          <a:off x="0" y="0"/>
          <a:ext cx="0" cy="0"/>
          <a:chOff x="0" y="0"/>
          <a:chExt cx="0" cy="0"/>
        </a:xfrm>
      </p:grpSpPr>
      <p:pic>
        <p:nvPicPr>
          <p:cNvPr id="6" name="Picture 5" descr="A green and black text&#10;&#10;Description automatically generated">
            <a:extLst>
              <a:ext uri="{FF2B5EF4-FFF2-40B4-BE49-F238E27FC236}">
                <a16:creationId xmlns:a16="http://schemas.microsoft.com/office/drawing/2014/main" id="{4B99922B-CF8A-4609-921F-F3796FB6EBF5}"/>
              </a:ext>
            </a:extLst>
          </p:cNvPr>
          <p:cNvPicPr>
            <a:picLocks noChangeAspect="1"/>
          </p:cNvPicPr>
          <p:nvPr/>
        </p:nvPicPr>
        <p:blipFill>
          <a:blip r:embed="rId3">
            <a:extLst>
              <a:ext uri="{28A0092B-C50C-407E-A947-70E740481C1C}">
                <a14:useLocalDpi xmlns:a14="http://schemas.microsoft.com/office/drawing/2010/main" val="0"/>
              </a:ext>
            </a:extLst>
          </a:blip>
          <a:srcRect l="61610"/>
          <a:stretch/>
        </p:blipFill>
        <p:spPr>
          <a:xfrm>
            <a:off x="10594848" y="131347"/>
            <a:ext cx="1597152" cy="828714"/>
          </a:xfrm>
          <a:prstGeom prst="rect">
            <a:avLst/>
          </a:prstGeom>
        </p:spPr>
      </p:pic>
      <p:sp>
        <p:nvSpPr>
          <p:cNvPr id="8" name="Title 1">
            <a:extLst>
              <a:ext uri="{FF2B5EF4-FFF2-40B4-BE49-F238E27FC236}">
                <a16:creationId xmlns:a16="http://schemas.microsoft.com/office/drawing/2014/main" id="{29B83DBF-C815-68A6-8121-A53AC750527E}"/>
              </a:ext>
            </a:extLst>
          </p:cNvPr>
          <p:cNvSpPr>
            <a:spLocks noGrp="1"/>
          </p:cNvSpPr>
          <p:nvPr>
            <p:ph type="title"/>
          </p:nvPr>
        </p:nvSpPr>
        <p:spPr>
          <a:xfrm>
            <a:off x="653143" y="892664"/>
            <a:ext cx="10700657" cy="980098"/>
          </a:xfrm>
          <a:prstGeom prst="rect">
            <a:avLst/>
          </a:prstGeom>
        </p:spPr>
        <p:txBody>
          <a:bodyPr/>
          <a:lstStyle/>
          <a:p>
            <a:r>
              <a:rPr lang="en-US"/>
              <a:t>Click to edit Master title style</a:t>
            </a:r>
            <a:endParaRPr lang="en-GB"/>
          </a:p>
        </p:txBody>
      </p:sp>
      <p:sp>
        <p:nvSpPr>
          <p:cNvPr id="2" name="TextBox 1">
            <a:extLst>
              <a:ext uri="{FF2B5EF4-FFF2-40B4-BE49-F238E27FC236}">
                <a16:creationId xmlns:a16="http://schemas.microsoft.com/office/drawing/2014/main" id="{69E37EE3-B097-E979-87F8-5AF4EB440068}"/>
              </a:ext>
            </a:extLst>
          </p:cNvPr>
          <p:cNvSpPr txBox="1"/>
          <p:nvPr/>
        </p:nvSpPr>
        <p:spPr>
          <a:xfrm>
            <a:off x="992604" y="6382921"/>
            <a:ext cx="975761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Open Sans" panose="020B0606030504020204" pitchFamily="34" charset="0"/>
              </a:rPr>
              <a:t>© Copyright 2026 by The Myers-Briggs Company</a:t>
            </a:r>
          </a:p>
        </p:txBody>
      </p:sp>
    </p:spTree>
    <p:custDataLst>
      <p:tags r:id="rId1"/>
    </p:custDataLst>
    <p:extLst>
      <p:ext uri="{BB962C8B-B14F-4D97-AF65-F5344CB8AC3E}">
        <p14:creationId xmlns:p14="http://schemas.microsoft.com/office/powerpoint/2010/main" val="3845380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and Tex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8C1619B-B3B4-034D-F8B4-A467FBF0A4DF}"/>
              </a:ext>
            </a:extLst>
          </p:cNvPr>
          <p:cNvPicPr>
            <a:picLocks noChangeAspect="1"/>
          </p:cNvPicPr>
          <p:nvPr/>
        </p:nvPicPr>
        <p:blipFill>
          <a:blip r:embed="rId3">
            <a:extLst>
              <a:ext uri="{96DAC541-7B7A-43D3-8B79-37D633B846F1}">
                <asvg:svgBlip xmlns:asvg="http://schemas.microsoft.com/office/drawing/2016/SVG/main" r:embed="rId4"/>
              </a:ext>
            </a:extLst>
          </a:blip>
          <a:srcRect l="24552" t="12534"/>
          <a:stretch/>
        </p:blipFill>
        <p:spPr>
          <a:xfrm>
            <a:off x="-421758" y="-249763"/>
            <a:ext cx="1840568" cy="3264951"/>
          </a:xfrm>
          <a:prstGeom prst="rect">
            <a:avLst/>
          </a:prstGeom>
        </p:spPr>
      </p:pic>
      <p:sp>
        <p:nvSpPr>
          <p:cNvPr id="2" name="Title 1">
            <a:extLst>
              <a:ext uri="{FF2B5EF4-FFF2-40B4-BE49-F238E27FC236}">
                <a16:creationId xmlns:a16="http://schemas.microsoft.com/office/drawing/2014/main" id="{2959B65E-DCE5-78E8-38A2-8B0BD8EE8C00}"/>
              </a:ext>
            </a:extLst>
          </p:cNvPr>
          <p:cNvSpPr>
            <a:spLocks noGrp="1"/>
          </p:cNvSpPr>
          <p:nvPr>
            <p:ph type="title" hasCustomPrompt="1"/>
          </p:nvPr>
        </p:nvSpPr>
        <p:spPr>
          <a:xfrm>
            <a:off x="1106904" y="892664"/>
            <a:ext cx="10246896" cy="980098"/>
          </a:xfrm>
          <a:prstGeom prst="rect">
            <a:avLst/>
          </a:prstGeom>
        </p:spPr>
        <p:txBody>
          <a:bodyPr/>
          <a:lstStyle>
            <a:lvl1pPr>
              <a:defRPr/>
            </a:lvl1pPr>
          </a:lstStyle>
          <a:p>
            <a:r>
              <a:rPr lang="en-US"/>
              <a:t>Title </a:t>
            </a:r>
            <a:endParaRPr lang="en-GB"/>
          </a:p>
        </p:txBody>
      </p:sp>
      <p:sp>
        <p:nvSpPr>
          <p:cNvPr id="3" name="Content Placeholder 2">
            <a:extLst>
              <a:ext uri="{FF2B5EF4-FFF2-40B4-BE49-F238E27FC236}">
                <a16:creationId xmlns:a16="http://schemas.microsoft.com/office/drawing/2014/main" id="{38F1E168-25DE-15C9-2325-C22368353502}"/>
              </a:ext>
            </a:extLst>
          </p:cNvPr>
          <p:cNvSpPr>
            <a:spLocks noGrp="1"/>
          </p:cNvSpPr>
          <p:nvPr>
            <p:ph idx="1"/>
          </p:nvPr>
        </p:nvSpPr>
        <p:spPr>
          <a:xfrm>
            <a:off x="1106904" y="2031583"/>
            <a:ext cx="10246895" cy="4214812"/>
          </a:xfrm>
          <a:prstGeom prst="rect">
            <a:avLst/>
          </a:prstGeom>
        </p:spPr>
        <p:txBody>
          <a:bodyPr/>
          <a:lstStyle>
            <a:lvl2pPr marL="715963" indent="-357188">
              <a:buSzPct val="90000"/>
              <a:buFont typeface="Courier New" panose="02070309020205020404" pitchFamily="49" charset="0"/>
              <a:buChar char="o"/>
              <a:defRPr sz="1800"/>
            </a:lvl2pPr>
            <a:lvl3pPr>
              <a:buSzPct val="90000"/>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green and black text&#10;&#10;Description automatically generated">
            <a:extLst>
              <a:ext uri="{FF2B5EF4-FFF2-40B4-BE49-F238E27FC236}">
                <a16:creationId xmlns:a16="http://schemas.microsoft.com/office/drawing/2014/main" id="{119E070F-DAB4-579F-6C17-8638FDE83123}"/>
              </a:ext>
            </a:extLst>
          </p:cNvPr>
          <p:cNvPicPr>
            <a:picLocks noChangeAspect="1"/>
          </p:cNvPicPr>
          <p:nvPr/>
        </p:nvPicPr>
        <p:blipFill>
          <a:blip r:embed="rId5">
            <a:extLst>
              <a:ext uri="{28A0092B-C50C-407E-A947-70E740481C1C}">
                <a14:useLocalDpi xmlns:a14="http://schemas.microsoft.com/office/drawing/2010/main" val="0"/>
              </a:ext>
            </a:extLst>
          </a:blip>
          <a:srcRect l="61610"/>
          <a:stretch/>
        </p:blipFill>
        <p:spPr>
          <a:xfrm>
            <a:off x="10594848" y="131347"/>
            <a:ext cx="1597152" cy="828714"/>
          </a:xfrm>
          <a:prstGeom prst="rect">
            <a:avLst/>
          </a:prstGeom>
        </p:spPr>
      </p:pic>
      <p:pic>
        <p:nvPicPr>
          <p:cNvPr id="5" name="Picture 4">
            <a:extLst>
              <a:ext uri="{FF2B5EF4-FFF2-40B4-BE49-F238E27FC236}">
                <a16:creationId xmlns:a16="http://schemas.microsoft.com/office/drawing/2014/main" id="{52747B93-5899-6240-31DE-1208D7A4EB07}"/>
              </a:ext>
            </a:extLst>
          </p:cNvPr>
          <p:cNvPicPr>
            <a:picLocks noChangeAspect="1"/>
          </p:cNvPicPr>
          <p:nvPr/>
        </p:nvPicPr>
        <p:blipFill>
          <a:blip r:embed="rId6">
            <a:alphaModFix/>
          </a:blip>
          <a:srcRect l="61141" t="61353" b="11847"/>
          <a:stretch/>
        </p:blipFill>
        <p:spPr>
          <a:xfrm rot="10800000">
            <a:off x="8140741" y="4686570"/>
            <a:ext cx="4160364" cy="2232843"/>
          </a:xfrm>
          <a:prstGeom prst="rect">
            <a:avLst/>
          </a:prstGeom>
        </p:spPr>
      </p:pic>
      <p:sp>
        <p:nvSpPr>
          <p:cNvPr id="7" name="TextBox 6">
            <a:extLst>
              <a:ext uri="{FF2B5EF4-FFF2-40B4-BE49-F238E27FC236}">
                <a16:creationId xmlns:a16="http://schemas.microsoft.com/office/drawing/2014/main" id="{82EB5511-FB70-7C22-D92B-3A091AA40674}"/>
              </a:ext>
            </a:extLst>
          </p:cNvPr>
          <p:cNvSpPr txBox="1"/>
          <p:nvPr/>
        </p:nvSpPr>
        <p:spPr>
          <a:xfrm>
            <a:off x="992604" y="6382921"/>
            <a:ext cx="975761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Open Sans" panose="020B0606030504020204" pitchFamily="34" charset="0"/>
              </a:rPr>
              <a:t>© Copyright 2026 by The Myers-Briggs Company</a:t>
            </a:r>
          </a:p>
        </p:txBody>
      </p:sp>
    </p:spTree>
    <p:custDataLst>
      <p:tags r:id="rId1"/>
    </p:custDataLst>
    <p:extLst>
      <p:ext uri="{BB962C8B-B14F-4D97-AF65-F5344CB8AC3E}">
        <p14:creationId xmlns:p14="http://schemas.microsoft.com/office/powerpoint/2010/main" val="110831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ext with image 2">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08078DD-1056-4514-0E8A-7CC2994D987A}"/>
              </a:ext>
            </a:extLst>
          </p:cNvPr>
          <p:cNvPicPr>
            <a:picLocks noChangeAspect="1"/>
          </p:cNvPicPr>
          <p:nvPr/>
        </p:nvPicPr>
        <p:blipFill>
          <a:blip r:embed="rId3">
            <a:extLst>
              <a:ext uri="{96DAC541-7B7A-43D3-8B79-37D633B846F1}">
                <asvg:svgBlip xmlns:asvg="http://schemas.microsoft.com/office/drawing/2016/SVG/main" r:embed="rId4"/>
              </a:ext>
            </a:extLst>
          </a:blip>
          <a:srcRect l="24552" t="12534"/>
          <a:stretch/>
        </p:blipFill>
        <p:spPr>
          <a:xfrm>
            <a:off x="-421758" y="-249763"/>
            <a:ext cx="1840568" cy="3264951"/>
          </a:xfrm>
          <a:prstGeom prst="rect">
            <a:avLst/>
          </a:prstGeom>
        </p:spPr>
      </p:pic>
      <p:sp>
        <p:nvSpPr>
          <p:cNvPr id="2" name="Title 1">
            <a:extLst>
              <a:ext uri="{FF2B5EF4-FFF2-40B4-BE49-F238E27FC236}">
                <a16:creationId xmlns:a16="http://schemas.microsoft.com/office/drawing/2014/main" id="{2959B65E-DCE5-78E8-38A2-8B0BD8EE8C00}"/>
              </a:ext>
            </a:extLst>
          </p:cNvPr>
          <p:cNvSpPr>
            <a:spLocks noGrp="1"/>
          </p:cNvSpPr>
          <p:nvPr>
            <p:ph type="title"/>
          </p:nvPr>
        </p:nvSpPr>
        <p:spPr>
          <a:xfrm>
            <a:off x="1106904" y="892664"/>
            <a:ext cx="10246896" cy="98009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F1E168-25DE-15C9-2325-C22368353502}"/>
              </a:ext>
            </a:extLst>
          </p:cNvPr>
          <p:cNvSpPr>
            <a:spLocks noGrp="1"/>
          </p:cNvSpPr>
          <p:nvPr>
            <p:ph idx="1"/>
          </p:nvPr>
        </p:nvSpPr>
        <p:spPr>
          <a:xfrm>
            <a:off x="4528039" y="2073561"/>
            <a:ext cx="6825761" cy="4214812"/>
          </a:xfrm>
          <a:prstGeom prst="rect">
            <a:avLst/>
          </a:prstGeom>
        </p:spPr>
        <p:txBody>
          <a:bodyPr/>
          <a:lstStyle>
            <a:lvl2pPr marL="715963" indent="-357188">
              <a:buSzPct val="90000"/>
              <a:buFont typeface="Courier New" panose="02070309020205020404" pitchFamily="49" charset="0"/>
              <a:buChar char="o"/>
              <a:defRPr sz="1800"/>
            </a:lvl2pPr>
            <a:lvl3pPr>
              <a:buSzPct val="90000"/>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green and black text&#10;&#10;Description automatically generated">
            <a:extLst>
              <a:ext uri="{FF2B5EF4-FFF2-40B4-BE49-F238E27FC236}">
                <a16:creationId xmlns:a16="http://schemas.microsoft.com/office/drawing/2014/main" id="{119E070F-DAB4-579F-6C17-8638FDE83123}"/>
              </a:ext>
            </a:extLst>
          </p:cNvPr>
          <p:cNvPicPr>
            <a:picLocks noChangeAspect="1"/>
          </p:cNvPicPr>
          <p:nvPr/>
        </p:nvPicPr>
        <p:blipFill>
          <a:blip r:embed="rId5">
            <a:extLst>
              <a:ext uri="{28A0092B-C50C-407E-A947-70E740481C1C}">
                <a14:useLocalDpi xmlns:a14="http://schemas.microsoft.com/office/drawing/2010/main" val="0"/>
              </a:ext>
            </a:extLst>
          </a:blip>
          <a:srcRect l="61317"/>
          <a:stretch/>
        </p:blipFill>
        <p:spPr>
          <a:xfrm>
            <a:off x="10582656" y="131347"/>
            <a:ext cx="1609344" cy="828714"/>
          </a:xfrm>
          <a:prstGeom prst="rect">
            <a:avLst/>
          </a:prstGeom>
        </p:spPr>
      </p:pic>
      <p:pic>
        <p:nvPicPr>
          <p:cNvPr id="5" name="Picture 4" descr="A group of white rectangles on a black background&#10;&#10;Description automatically generated">
            <a:extLst>
              <a:ext uri="{FF2B5EF4-FFF2-40B4-BE49-F238E27FC236}">
                <a16:creationId xmlns:a16="http://schemas.microsoft.com/office/drawing/2014/main" id="{41F5FBAC-F46C-BE41-B791-B6D1751B5243}"/>
              </a:ext>
            </a:extLst>
          </p:cNvPr>
          <p:cNvPicPr>
            <a:picLocks noChangeAspect="1"/>
          </p:cNvPicPr>
          <p:nvPr/>
        </p:nvPicPr>
        <p:blipFill>
          <a:blip r:embed="rId6">
            <a:extLst>
              <a:ext uri="{28A0092B-C50C-407E-A947-70E740481C1C}">
                <a14:useLocalDpi xmlns:a14="http://schemas.microsoft.com/office/drawing/2010/main" val="0"/>
              </a:ext>
            </a:extLst>
          </a:blip>
          <a:srcRect l="38140" t="26535" r="34741" b="46243"/>
          <a:stretch/>
        </p:blipFill>
        <p:spPr>
          <a:xfrm rot="199019">
            <a:off x="732125" y="1873181"/>
            <a:ext cx="3586722" cy="4568867"/>
          </a:xfrm>
          <a:prstGeom prst="rect">
            <a:avLst/>
          </a:prstGeom>
        </p:spPr>
      </p:pic>
      <p:sp>
        <p:nvSpPr>
          <p:cNvPr id="8" name="Picture Placeholder 4">
            <a:extLst>
              <a:ext uri="{FF2B5EF4-FFF2-40B4-BE49-F238E27FC236}">
                <a16:creationId xmlns:a16="http://schemas.microsoft.com/office/drawing/2014/main" id="{F16981A8-0D2C-7BAA-34E4-7939869B1F8C}"/>
              </a:ext>
            </a:extLst>
          </p:cNvPr>
          <p:cNvSpPr>
            <a:spLocks noGrp="1"/>
          </p:cNvSpPr>
          <p:nvPr>
            <p:ph type="pic" sz="quarter" idx="11"/>
          </p:nvPr>
        </p:nvSpPr>
        <p:spPr>
          <a:xfrm rot="220905">
            <a:off x="1261667" y="2231327"/>
            <a:ext cx="2527636" cy="3616805"/>
          </a:xfrm>
          <a:solidFill>
            <a:schemeClr val="bg1">
              <a:lumMod val="95000"/>
            </a:schemeClr>
          </a:solidFill>
        </p:spPr>
        <p:txBody>
          <a:bodyPr anchor="ctr"/>
          <a:lstStyle>
            <a:lvl1pPr marL="0" indent="0" algn="ctr">
              <a:buNone/>
              <a:defRPr/>
            </a:lvl1pPr>
          </a:lstStyle>
          <a:p>
            <a:r>
              <a:rPr lang="en-US"/>
              <a:t>Click icon to add picture</a:t>
            </a:r>
            <a:endParaRPr lang="en-GB"/>
          </a:p>
        </p:txBody>
      </p:sp>
      <p:pic>
        <p:nvPicPr>
          <p:cNvPr id="13" name="Picture 12">
            <a:extLst>
              <a:ext uri="{FF2B5EF4-FFF2-40B4-BE49-F238E27FC236}">
                <a16:creationId xmlns:a16="http://schemas.microsoft.com/office/drawing/2014/main" id="{FEF3A3BD-478E-DC1B-B3C8-AE88BD5D03BE}"/>
              </a:ext>
            </a:extLst>
          </p:cNvPr>
          <p:cNvPicPr>
            <a:picLocks noChangeAspect="1"/>
          </p:cNvPicPr>
          <p:nvPr/>
        </p:nvPicPr>
        <p:blipFill>
          <a:blip r:embed="rId7">
            <a:alphaModFix/>
          </a:blip>
          <a:srcRect l="61141" t="61353" b="11847"/>
          <a:stretch/>
        </p:blipFill>
        <p:spPr>
          <a:xfrm rot="10800000">
            <a:off x="8140741" y="4686570"/>
            <a:ext cx="4160364" cy="2232843"/>
          </a:xfrm>
          <a:prstGeom prst="rect">
            <a:avLst/>
          </a:prstGeom>
        </p:spPr>
      </p:pic>
      <p:sp>
        <p:nvSpPr>
          <p:cNvPr id="15" name="TextBox 14">
            <a:extLst>
              <a:ext uri="{FF2B5EF4-FFF2-40B4-BE49-F238E27FC236}">
                <a16:creationId xmlns:a16="http://schemas.microsoft.com/office/drawing/2014/main" id="{4735395D-1434-3764-F3BE-01F4ECE92639}"/>
              </a:ext>
            </a:extLst>
          </p:cNvPr>
          <p:cNvSpPr txBox="1"/>
          <p:nvPr/>
        </p:nvSpPr>
        <p:spPr>
          <a:xfrm>
            <a:off x="992604" y="6382921"/>
            <a:ext cx="975761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Open Sans" panose="020B0606030504020204" pitchFamily="34" charset="0"/>
              </a:rPr>
              <a:t>© Copyright 2026 by The Myers-Briggs Company</a:t>
            </a:r>
          </a:p>
        </p:txBody>
      </p:sp>
    </p:spTree>
    <p:custDataLst>
      <p:tags r:id="rId1"/>
    </p:custDataLst>
    <p:extLst>
      <p:ext uri="{BB962C8B-B14F-4D97-AF65-F5344CB8AC3E}">
        <p14:creationId xmlns:p14="http://schemas.microsoft.com/office/powerpoint/2010/main" val="453413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wo pictures and text">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760BFB7-4BB6-AE27-367B-7861D44979F2}"/>
              </a:ext>
            </a:extLst>
          </p:cNvPr>
          <p:cNvPicPr>
            <a:picLocks noChangeAspect="1"/>
          </p:cNvPicPr>
          <p:nvPr/>
        </p:nvPicPr>
        <p:blipFill>
          <a:blip r:embed="rId3">
            <a:extLst>
              <a:ext uri="{96DAC541-7B7A-43D3-8B79-37D633B846F1}">
                <asvg:svgBlip xmlns:asvg="http://schemas.microsoft.com/office/drawing/2016/SVG/main" r:embed="rId4"/>
              </a:ext>
            </a:extLst>
          </a:blip>
          <a:srcRect l="24552" t="12534"/>
          <a:stretch/>
        </p:blipFill>
        <p:spPr>
          <a:xfrm>
            <a:off x="-421758" y="-249763"/>
            <a:ext cx="1840568" cy="3264951"/>
          </a:xfrm>
          <a:prstGeom prst="rect">
            <a:avLst/>
          </a:prstGeom>
        </p:spPr>
      </p:pic>
      <p:sp>
        <p:nvSpPr>
          <p:cNvPr id="2" name="Title 1">
            <a:extLst>
              <a:ext uri="{FF2B5EF4-FFF2-40B4-BE49-F238E27FC236}">
                <a16:creationId xmlns:a16="http://schemas.microsoft.com/office/drawing/2014/main" id="{2959B65E-DCE5-78E8-38A2-8B0BD8EE8C00}"/>
              </a:ext>
            </a:extLst>
          </p:cNvPr>
          <p:cNvSpPr>
            <a:spLocks noGrp="1"/>
          </p:cNvSpPr>
          <p:nvPr>
            <p:ph type="title"/>
          </p:nvPr>
        </p:nvSpPr>
        <p:spPr>
          <a:xfrm>
            <a:off x="1106904" y="892664"/>
            <a:ext cx="10246896" cy="98009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F1E168-25DE-15C9-2325-C22368353502}"/>
              </a:ext>
            </a:extLst>
          </p:cNvPr>
          <p:cNvSpPr>
            <a:spLocks noGrp="1"/>
          </p:cNvSpPr>
          <p:nvPr>
            <p:ph idx="1"/>
          </p:nvPr>
        </p:nvSpPr>
        <p:spPr>
          <a:xfrm>
            <a:off x="4528038" y="2031583"/>
            <a:ext cx="6825761" cy="4214812"/>
          </a:xfrm>
          <a:prstGeom prst="rect">
            <a:avLst/>
          </a:prstGeom>
        </p:spPr>
        <p:txBody>
          <a:bodyPr/>
          <a:lstStyle>
            <a:lvl2pPr marL="715963" indent="-357188">
              <a:buSzPct val="90000"/>
              <a:buFont typeface="Courier New" panose="02070309020205020404" pitchFamily="49" charset="0"/>
              <a:buChar char="o"/>
              <a:defRPr sz="1800"/>
            </a:lvl2pPr>
            <a:lvl3pPr>
              <a:buSzPct val="90000"/>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green and black text&#10;&#10;Description automatically generated">
            <a:extLst>
              <a:ext uri="{FF2B5EF4-FFF2-40B4-BE49-F238E27FC236}">
                <a16:creationId xmlns:a16="http://schemas.microsoft.com/office/drawing/2014/main" id="{119E070F-DAB4-579F-6C17-8638FDE83123}"/>
              </a:ext>
            </a:extLst>
          </p:cNvPr>
          <p:cNvPicPr>
            <a:picLocks noChangeAspect="1"/>
          </p:cNvPicPr>
          <p:nvPr/>
        </p:nvPicPr>
        <p:blipFill>
          <a:blip r:embed="rId5">
            <a:extLst>
              <a:ext uri="{28A0092B-C50C-407E-A947-70E740481C1C}">
                <a14:useLocalDpi xmlns:a14="http://schemas.microsoft.com/office/drawing/2010/main" val="0"/>
              </a:ext>
            </a:extLst>
          </a:blip>
          <a:srcRect l="61464"/>
          <a:stretch/>
        </p:blipFill>
        <p:spPr>
          <a:xfrm>
            <a:off x="10588752" y="131347"/>
            <a:ext cx="1603248" cy="828714"/>
          </a:xfrm>
          <a:prstGeom prst="rect">
            <a:avLst/>
          </a:prstGeom>
        </p:spPr>
      </p:pic>
      <p:sp>
        <p:nvSpPr>
          <p:cNvPr id="24" name="Picture Placeholder 22">
            <a:extLst>
              <a:ext uri="{FF2B5EF4-FFF2-40B4-BE49-F238E27FC236}">
                <a16:creationId xmlns:a16="http://schemas.microsoft.com/office/drawing/2014/main" id="{E3E39C04-3503-7493-7812-EA169E014B5C}"/>
              </a:ext>
            </a:extLst>
          </p:cNvPr>
          <p:cNvSpPr>
            <a:spLocks noGrp="1"/>
          </p:cNvSpPr>
          <p:nvPr>
            <p:ph type="pic" sz="quarter" idx="12"/>
          </p:nvPr>
        </p:nvSpPr>
        <p:spPr>
          <a:xfrm rot="225373">
            <a:off x="505412" y="2142335"/>
            <a:ext cx="2086740" cy="2167261"/>
          </a:xfrm>
          <a:solidFill>
            <a:schemeClr val="bg1">
              <a:lumMod val="85000"/>
            </a:schemeClr>
          </a:solidFill>
        </p:spPr>
        <p:txBody>
          <a:bodyPr/>
          <a:lstStyle>
            <a:lvl1pPr marL="0" indent="0">
              <a:buNone/>
              <a:defRPr/>
            </a:lvl1pPr>
          </a:lstStyle>
          <a:p>
            <a:r>
              <a:rPr lang="en-US"/>
              <a:t>Click icon to add picture</a:t>
            </a:r>
            <a:endParaRPr lang="en-GB"/>
          </a:p>
        </p:txBody>
      </p:sp>
      <p:sp>
        <p:nvSpPr>
          <p:cNvPr id="23" name="Picture Placeholder 22">
            <a:extLst>
              <a:ext uri="{FF2B5EF4-FFF2-40B4-BE49-F238E27FC236}">
                <a16:creationId xmlns:a16="http://schemas.microsoft.com/office/drawing/2014/main" id="{69E925DF-1F8D-E2FC-DBC7-5ECC45E4A81A}"/>
              </a:ext>
            </a:extLst>
          </p:cNvPr>
          <p:cNvSpPr>
            <a:spLocks noGrp="1"/>
          </p:cNvSpPr>
          <p:nvPr>
            <p:ph type="pic" sz="quarter" idx="11"/>
          </p:nvPr>
        </p:nvSpPr>
        <p:spPr>
          <a:xfrm rot="21447051">
            <a:off x="2294423" y="3175607"/>
            <a:ext cx="2035502" cy="2120900"/>
          </a:xfrm>
          <a:solidFill>
            <a:schemeClr val="bg1">
              <a:lumMod val="85000"/>
            </a:schemeClr>
          </a:solidFill>
        </p:spPr>
        <p:txBody>
          <a:bodyPr/>
          <a:lstStyle>
            <a:lvl1pPr marL="0" indent="0">
              <a:buNone/>
              <a:defRPr/>
            </a:lvl1pPr>
          </a:lstStyle>
          <a:p>
            <a:r>
              <a:rPr lang="en-US"/>
              <a:t>Click icon to add picture</a:t>
            </a:r>
            <a:endParaRPr lang="en-GB"/>
          </a:p>
        </p:txBody>
      </p:sp>
      <p:pic>
        <p:nvPicPr>
          <p:cNvPr id="25" name="Picture 24">
            <a:extLst>
              <a:ext uri="{FF2B5EF4-FFF2-40B4-BE49-F238E27FC236}">
                <a16:creationId xmlns:a16="http://schemas.microsoft.com/office/drawing/2014/main" id="{393D1693-7FD5-216B-1FF3-D74EB3E455EE}"/>
              </a:ext>
            </a:extLst>
          </p:cNvPr>
          <p:cNvPicPr>
            <a:picLocks noChangeAspect="1"/>
          </p:cNvPicPr>
          <p:nvPr/>
        </p:nvPicPr>
        <p:blipFill>
          <a:blip r:embed="rId6">
            <a:alphaModFix/>
          </a:blip>
          <a:srcRect l="61141" t="61353" b="11847"/>
          <a:stretch/>
        </p:blipFill>
        <p:spPr>
          <a:xfrm rot="10800000">
            <a:off x="8140741" y="4686570"/>
            <a:ext cx="4160364" cy="2232843"/>
          </a:xfrm>
          <a:prstGeom prst="rect">
            <a:avLst/>
          </a:prstGeom>
        </p:spPr>
      </p:pic>
      <p:sp>
        <p:nvSpPr>
          <p:cNvPr id="26" name="TextBox 25">
            <a:extLst>
              <a:ext uri="{FF2B5EF4-FFF2-40B4-BE49-F238E27FC236}">
                <a16:creationId xmlns:a16="http://schemas.microsoft.com/office/drawing/2014/main" id="{67C84DB6-4AB3-BDE2-0196-0986BF19BA75}"/>
              </a:ext>
            </a:extLst>
          </p:cNvPr>
          <p:cNvSpPr txBox="1"/>
          <p:nvPr/>
        </p:nvSpPr>
        <p:spPr>
          <a:xfrm>
            <a:off x="992604" y="6382921"/>
            <a:ext cx="975761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Open Sans" panose="020B0606030504020204" pitchFamily="34" charset="0"/>
              </a:rPr>
              <a:t>© Copyright 2026 by The Myers-Briggs Company</a:t>
            </a:r>
          </a:p>
        </p:txBody>
      </p:sp>
    </p:spTree>
    <p:custDataLst>
      <p:tags r:id="rId1"/>
    </p:custDataLst>
    <p:extLst>
      <p:ext uri="{BB962C8B-B14F-4D97-AF65-F5344CB8AC3E}">
        <p14:creationId xmlns:p14="http://schemas.microsoft.com/office/powerpoint/2010/main" val="1612835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Learning Objective">
    <p:bg>
      <p:bgPr>
        <a:gradFill>
          <a:gsLst>
            <a:gs pos="37000">
              <a:srgbClr val="017E8C"/>
            </a:gs>
            <a:gs pos="61000">
              <a:srgbClr val="26855C"/>
            </a:gs>
            <a:gs pos="100000">
              <a:schemeClr val="accent1"/>
            </a:gs>
          </a:gsLst>
          <a:lin ang="0" scaled="0"/>
        </a:gra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4F70007-1637-6628-445D-9520175A753A}"/>
              </a:ext>
            </a:extLst>
          </p:cNvPr>
          <p:cNvPicPr>
            <a:picLocks noChangeAspect="1"/>
          </p:cNvPicPr>
          <p:nvPr/>
        </p:nvPicPr>
        <p:blipFill>
          <a:blip r:embed="rId3">
            <a:extLst>
              <a:ext uri="{96DAC541-7B7A-43D3-8B79-37D633B846F1}">
                <asvg:svgBlip xmlns:asvg="http://schemas.microsoft.com/office/drawing/2016/SVG/main" r:embed="rId4"/>
              </a:ext>
            </a:extLst>
          </a:blip>
          <a:srcRect r="38199" b="20718"/>
          <a:stretch/>
        </p:blipFill>
        <p:spPr>
          <a:xfrm rot="15416600" flipV="1">
            <a:off x="-1025059" y="-249542"/>
            <a:ext cx="6141163" cy="5569446"/>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93552024-1AF5-1761-591E-B0B1C919F856}"/>
              </a:ext>
            </a:extLst>
          </p:cNvPr>
          <p:cNvPicPr>
            <a:picLocks noChangeAspect="1"/>
          </p:cNvPicPr>
          <p:nvPr/>
        </p:nvPicPr>
        <p:blipFill>
          <a:blip r:embed="rId5">
            <a:extLst>
              <a:ext uri="{28A0092B-C50C-407E-A947-70E740481C1C}">
                <a14:useLocalDpi xmlns:a14="http://schemas.microsoft.com/office/drawing/2010/main" val="0"/>
              </a:ext>
            </a:extLst>
          </a:blip>
          <a:srcRect l="61519"/>
          <a:stretch/>
        </p:blipFill>
        <p:spPr>
          <a:xfrm>
            <a:off x="10448544" y="175923"/>
            <a:ext cx="1494901" cy="773814"/>
          </a:xfrm>
          <a:prstGeom prst="rect">
            <a:avLst/>
          </a:prstGeom>
        </p:spPr>
      </p:pic>
      <p:sp>
        <p:nvSpPr>
          <p:cNvPr id="13" name="Oval 12">
            <a:extLst>
              <a:ext uri="{FF2B5EF4-FFF2-40B4-BE49-F238E27FC236}">
                <a16:creationId xmlns:a16="http://schemas.microsoft.com/office/drawing/2014/main" id="{4A13C681-EA37-351A-BADF-5560E0F4DE60}"/>
              </a:ext>
            </a:extLst>
          </p:cNvPr>
          <p:cNvSpPr/>
          <p:nvPr/>
        </p:nvSpPr>
        <p:spPr>
          <a:xfrm>
            <a:off x="511157" y="2123523"/>
            <a:ext cx="2910253" cy="2910253"/>
          </a:xfrm>
          <a:prstGeom prst="ellipse">
            <a:avLst/>
          </a:prstGeom>
          <a:solidFill>
            <a:srgbClr val="017E8C"/>
          </a:solidFill>
          <a:ln w="317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3" name="Title 1">
            <a:extLst>
              <a:ext uri="{FF2B5EF4-FFF2-40B4-BE49-F238E27FC236}">
                <a16:creationId xmlns:a16="http://schemas.microsoft.com/office/drawing/2014/main" id="{AC9CA7DC-B103-2A12-90E6-0444CBDDFF50}"/>
              </a:ext>
            </a:extLst>
          </p:cNvPr>
          <p:cNvSpPr>
            <a:spLocks noGrp="1"/>
          </p:cNvSpPr>
          <p:nvPr>
            <p:ph type="title" hasCustomPrompt="1"/>
          </p:nvPr>
        </p:nvSpPr>
        <p:spPr>
          <a:xfrm>
            <a:off x="211948" y="3066813"/>
            <a:ext cx="3465096" cy="980098"/>
          </a:xfrm>
          <a:prstGeom prst="rect">
            <a:avLst/>
          </a:prstGeom>
        </p:spPr>
        <p:txBody>
          <a:bodyPr/>
          <a:lstStyle>
            <a:lvl1pPr algn="ctr">
              <a:defRPr>
                <a:solidFill>
                  <a:schemeClr val="bg1"/>
                </a:solidFill>
              </a:defRPr>
            </a:lvl1pPr>
          </a:lstStyle>
          <a:p>
            <a:r>
              <a:rPr lang="en-US"/>
              <a:t>Learning Objective</a:t>
            </a:r>
            <a:endParaRPr lang="en-GB"/>
          </a:p>
        </p:txBody>
      </p:sp>
      <p:sp>
        <p:nvSpPr>
          <p:cNvPr id="12" name="Oval 11">
            <a:extLst>
              <a:ext uri="{FF2B5EF4-FFF2-40B4-BE49-F238E27FC236}">
                <a16:creationId xmlns:a16="http://schemas.microsoft.com/office/drawing/2014/main" id="{1F3E703C-F60F-9A0B-01BD-C3D49B1D01A9}"/>
              </a:ext>
            </a:extLst>
          </p:cNvPr>
          <p:cNvSpPr/>
          <p:nvPr/>
        </p:nvSpPr>
        <p:spPr>
          <a:xfrm>
            <a:off x="361026" y="1973392"/>
            <a:ext cx="3210514" cy="3210514"/>
          </a:xfrm>
          <a:prstGeom prst="ellipse">
            <a:avLst/>
          </a:prstGeom>
          <a:noFill/>
          <a:ln w="3175">
            <a:solidFill>
              <a:schemeClr val="bg1"/>
            </a:solidFill>
          </a:ln>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grpSp>
        <p:nvGrpSpPr>
          <p:cNvPr id="16" name="Group 15">
            <a:extLst>
              <a:ext uri="{FF2B5EF4-FFF2-40B4-BE49-F238E27FC236}">
                <a16:creationId xmlns:a16="http://schemas.microsoft.com/office/drawing/2014/main" id="{EB2FF820-04F5-6DE9-EC21-73E4CBA96FB9}"/>
              </a:ext>
            </a:extLst>
          </p:cNvPr>
          <p:cNvGrpSpPr/>
          <p:nvPr/>
        </p:nvGrpSpPr>
        <p:grpSpPr>
          <a:xfrm>
            <a:off x="4221510" y="1314630"/>
            <a:ext cx="302530" cy="302530"/>
            <a:chOff x="4584264" y="2125792"/>
            <a:chExt cx="3210514" cy="3210514"/>
          </a:xfrm>
        </p:grpSpPr>
        <p:sp>
          <p:nvSpPr>
            <p:cNvPr id="14" name="Oval 13">
              <a:extLst>
                <a:ext uri="{FF2B5EF4-FFF2-40B4-BE49-F238E27FC236}">
                  <a16:creationId xmlns:a16="http://schemas.microsoft.com/office/drawing/2014/main" id="{B586E9A3-1554-950D-1A0B-F8F90403CFFE}"/>
                </a:ext>
              </a:extLst>
            </p:cNvPr>
            <p:cNvSpPr/>
            <p:nvPr userDrawn="1"/>
          </p:nvSpPr>
          <p:spPr>
            <a:xfrm>
              <a:off x="4584264" y="2125792"/>
              <a:ext cx="3210514" cy="3210514"/>
            </a:xfrm>
            <a:prstGeom prst="ellipse">
              <a:avLst/>
            </a:prstGeom>
            <a:solidFill>
              <a:schemeClr val="bg1"/>
            </a:solidFill>
            <a:ln w="3175">
              <a:solidFill>
                <a:schemeClr val="bg1"/>
              </a:solidFill>
            </a:ln>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15" name="Oval 14">
              <a:extLst>
                <a:ext uri="{FF2B5EF4-FFF2-40B4-BE49-F238E27FC236}">
                  <a16:creationId xmlns:a16="http://schemas.microsoft.com/office/drawing/2014/main" id="{BC32A162-6071-9D20-CE09-00F289FFCD53}"/>
                </a:ext>
              </a:extLst>
            </p:cNvPr>
            <p:cNvSpPr/>
            <p:nvPr userDrawn="1"/>
          </p:nvSpPr>
          <p:spPr>
            <a:xfrm>
              <a:off x="4734395" y="2275923"/>
              <a:ext cx="2910253" cy="2910253"/>
            </a:xfrm>
            <a:prstGeom prst="ellipse">
              <a:avLst/>
            </a:prstGeom>
            <a:noFill/>
            <a:ln w="317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grpSp>
      <p:cxnSp>
        <p:nvCxnSpPr>
          <p:cNvPr id="18" name="Connector: Elbow 17">
            <a:extLst>
              <a:ext uri="{FF2B5EF4-FFF2-40B4-BE49-F238E27FC236}">
                <a16:creationId xmlns:a16="http://schemas.microsoft.com/office/drawing/2014/main" id="{8D72AD44-9227-B56D-AC20-F14FE2AC61F2}"/>
              </a:ext>
            </a:extLst>
          </p:cNvPr>
          <p:cNvCxnSpPr>
            <a:cxnSpLocks/>
            <a:endCxn id="14" idx="4"/>
          </p:cNvCxnSpPr>
          <p:nvPr/>
        </p:nvCxnSpPr>
        <p:spPr>
          <a:xfrm flipV="1">
            <a:off x="3124200" y="1617160"/>
            <a:ext cx="1248575" cy="1097465"/>
          </a:xfrm>
          <a:prstGeom prst="bentConnector2">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
        <p:nvSpPr>
          <p:cNvPr id="19" name="Content Placeholder 2">
            <a:extLst>
              <a:ext uri="{FF2B5EF4-FFF2-40B4-BE49-F238E27FC236}">
                <a16:creationId xmlns:a16="http://schemas.microsoft.com/office/drawing/2014/main" id="{04926099-0FCF-4965-5BC8-57D08B04DBCB}"/>
              </a:ext>
            </a:extLst>
          </p:cNvPr>
          <p:cNvSpPr>
            <a:spLocks noGrp="1"/>
          </p:cNvSpPr>
          <p:nvPr>
            <p:ph idx="1" hasCustomPrompt="1"/>
          </p:nvPr>
        </p:nvSpPr>
        <p:spPr>
          <a:xfrm>
            <a:off x="4680574" y="1314630"/>
            <a:ext cx="5507944" cy="1243932"/>
          </a:xfrm>
          <a:prstGeom prst="rect">
            <a:avLst/>
          </a:prstGeom>
        </p:spPr>
        <p:txBody>
          <a:bodyPr>
            <a:normAutofit/>
          </a:bodyPr>
          <a:lstStyle>
            <a:lvl1pPr marL="0" indent="0">
              <a:lnSpc>
                <a:spcPct val="100000"/>
              </a:lnSpc>
              <a:buNone/>
              <a:defRPr sz="1800">
                <a:solidFill>
                  <a:schemeClr val="bg1"/>
                </a:solidFill>
              </a:defRPr>
            </a:lvl1pPr>
            <a:lvl2pPr marL="0" indent="0">
              <a:lnSpc>
                <a:spcPct val="100000"/>
              </a:lnSpc>
              <a:buSzPct val="90000"/>
              <a:buFont typeface="Courier New" panose="02070309020205020404" pitchFamily="49" charset="0"/>
              <a:buNone/>
              <a:defRPr sz="1800">
                <a:solidFill>
                  <a:schemeClr val="bg1"/>
                </a:solidFill>
              </a:defRPr>
            </a:lvl2pPr>
            <a:lvl3pPr marL="0" indent="0">
              <a:lnSpc>
                <a:spcPct val="100000"/>
              </a:lnSpc>
              <a:buSzPct val="90000"/>
              <a:buNone/>
              <a:defRPr sz="1800">
                <a:solidFill>
                  <a:schemeClr val="bg1"/>
                </a:solidFill>
              </a:defRPr>
            </a:lvl3pPr>
            <a:lvl4pPr marL="0" indent="0">
              <a:lnSpc>
                <a:spcPct val="100000"/>
              </a:lnSpc>
              <a:buNone/>
              <a:defRPr sz="1800">
                <a:solidFill>
                  <a:schemeClr val="bg1"/>
                </a:solidFill>
              </a:defRPr>
            </a:lvl4pPr>
            <a:lvl5pPr marL="0" indent="0">
              <a:lnSpc>
                <a:spcPct val="100000"/>
              </a:lnSpc>
              <a:buNone/>
              <a:defRPr sz="1800">
                <a:solidFill>
                  <a:schemeClr val="bg1"/>
                </a:solidFill>
              </a:defRPr>
            </a:lvl5pPr>
          </a:lstStyle>
          <a:p>
            <a:pPr lvl="0"/>
            <a:r>
              <a:rPr lang="en-US"/>
              <a:t>Copy paste lines and continue adding LOs</a:t>
            </a:r>
            <a:endParaRPr lang="en-GB"/>
          </a:p>
        </p:txBody>
      </p:sp>
      <p:pic>
        <p:nvPicPr>
          <p:cNvPr id="2" name="Graphic 1">
            <a:extLst>
              <a:ext uri="{FF2B5EF4-FFF2-40B4-BE49-F238E27FC236}">
                <a16:creationId xmlns:a16="http://schemas.microsoft.com/office/drawing/2014/main" id="{9E981B4B-E2D0-7994-8901-6C4B6911DD91}"/>
              </a:ext>
            </a:extLst>
          </p:cNvPr>
          <p:cNvPicPr>
            <a:picLocks noChangeAspect="1"/>
          </p:cNvPicPr>
          <p:nvPr/>
        </p:nvPicPr>
        <p:blipFill>
          <a:blip r:embed="rId6">
            <a:extLst>
              <a:ext uri="{96DAC541-7B7A-43D3-8B79-37D633B846F1}">
                <asvg:svgBlip xmlns:asvg="http://schemas.microsoft.com/office/drawing/2016/SVG/main" r:embed="rId7"/>
              </a:ext>
            </a:extLst>
          </a:blip>
          <a:srcRect l="304" t="22" r="59520" b="38352"/>
          <a:stretch/>
        </p:blipFill>
        <p:spPr>
          <a:xfrm>
            <a:off x="8643209" y="3009811"/>
            <a:ext cx="3548792" cy="3848190"/>
          </a:xfrm>
          <a:prstGeom prst="rect">
            <a:avLst/>
          </a:prstGeom>
        </p:spPr>
      </p:pic>
    </p:spTree>
    <p:custDataLst>
      <p:tags r:id="rId1"/>
    </p:custDataLst>
    <p:extLst>
      <p:ext uri="{BB962C8B-B14F-4D97-AF65-F5344CB8AC3E}">
        <p14:creationId xmlns:p14="http://schemas.microsoft.com/office/powerpoint/2010/main" val="63453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Questions">
    <p:spTree>
      <p:nvGrpSpPr>
        <p:cNvPr id="1" name=""/>
        <p:cNvGrpSpPr/>
        <p:nvPr/>
      </p:nvGrpSpPr>
      <p:grpSpPr>
        <a:xfrm>
          <a:off x="0" y="0"/>
          <a:ext cx="0" cy="0"/>
          <a:chOff x="0" y="0"/>
          <a:chExt cx="0" cy="0"/>
        </a:xfrm>
      </p:grpSpPr>
      <p:pic>
        <p:nvPicPr>
          <p:cNvPr id="8" name="Picture 7" descr="A green and black text&#10;&#10;Description automatically generated">
            <a:extLst>
              <a:ext uri="{FF2B5EF4-FFF2-40B4-BE49-F238E27FC236}">
                <a16:creationId xmlns:a16="http://schemas.microsoft.com/office/drawing/2014/main" id="{60031CD5-259A-5FED-25E5-FC7F912A8ED4}"/>
              </a:ext>
            </a:extLst>
          </p:cNvPr>
          <p:cNvPicPr>
            <a:picLocks noChangeAspect="1"/>
          </p:cNvPicPr>
          <p:nvPr/>
        </p:nvPicPr>
        <p:blipFill>
          <a:blip r:embed="rId3">
            <a:extLst>
              <a:ext uri="{28A0092B-C50C-407E-A947-70E740481C1C}">
                <a14:useLocalDpi xmlns:a14="http://schemas.microsoft.com/office/drawing/2010/main" val="0"/>
              </a:ext>
            </a:extLst>
          </a:blip>
          <a:srcRect l="61757"/>
          <a:stretch/>
        </p:blipFill>
        <p:spPr>
          <a:xfrm>
            <a:off x="10600944" y="131347"/>
            <a:ext cx="1591056" cy="828714"/>
          </a:xfrm>
          <a:prstGeom prst="rect">
            <a:avLst/>
          </a:prstGeom>
        </p:spPr>
      </p:pic>
      <p:sp>
        <p:nvSpPr>
          <p:cNvPr id="2" name="TextBox 1">
            <a:extLst>
              <a:ext uri="{FF2B5EF4-FFF2-40B4-BE49-F238E27FC236}">
                <a16:creationId xmlns:a16="http://schemas.microsoft.com/office/drawing/2014/main" id="{D884C8A1-916A-AFA1-D07F-243B99276496}"/>
              </a:ext>
            </a:extLst>
          </p:cNvPr>
          <p:cNvSpPr txBox="1"/>
          <p:nvPr/>
        </p:nvSpPr>
        <p:spPr>
          <a:xfrm>
            <a:off x="1218387" y="1283343"/>
            <a:ext cx="1569660" cy="4708981"/>
          </a:xfrm>
          <a:prstGeom prst="rect">
            <a:avLst/>
          </a:prstGeom>
          <a:noFill/>
        </p:spPr>
        <p:txBody>
          <a:bodyPr wrap="none" rtlCol="0">
            <a:spAutoFit/>
          </a:bodyPr>
          <a:lstStyle/>
          <a:p>
            <a:pPr>
              <a:tabLst/>
            </a:pPr>
            <a:r>
              <a:rPr lang="en-GB" sz="30000">
                <a:ln w="3175">
                  <a:solidFill>
                    <a:srgbClr val="F0F0F0"/>
                  </a:solidFill>
                </a:ln>
                <a:solidFill>
                  <a:schemeClr val="bg1"/>
                </a:solidFill>
                <a:effectLst>
                  <a:glow rad="63500">
                    <a:schemeClr val="accent4">
                      <a:satMod val="175000"/>
                      <a:alpha val="40000"/>
                    </a:schemeClr>
                  </a:glow>
                </a:effectLst>
                <a:latin typeface="Source Sans Pro Black" panose="020B0803030403020204" pitchFamily="34" charset="0"/>
                <a:ea typeface="Open Sans ExtraBold" panose="020B0906030804020204" pitchFamily="34" charset="0"/>
                <a:cs typeface="Open Sans ExtraBold" panose="020B0906030804020204" pitchFamily="34" charset="0"/>
              </a:rPr>
              <a:t>!</a:t>
            </a:r>
          </a:p>
        </p:txBody>
      </p:sp>
      <p:cxnSp>
        <p:nvCxnSpPr>
          <p:cNvPr id="4" name="Straight Connector 3">
            <a:extLst>
              <a:ext uri="{FF2B5EF4-FFF2-40B4-BE49-F238E27FC236}">
                <a16:creationId xmlns:a16="http://schemas.microsoft.com/office/drawing/2014/main" id="{7A125AC5-DD71-019E-381E-ADF5A68B7B7E}"/>
              </a:ext>
            </a:extLst>
          </p:cNvPr>
          <p:cNvCxnSpPr>
            <a:cxnSpLocks/>
          </p:cNvCxnSpPr>
          <p:nvPr/>
        </p:nvCxnSpPr>
        <p:spPr>
          <a:xfrm>
            <a:off x="1344546" y="5033531"/>
            <a:ext cx="1317342" cy="0"/>
          </a:xfrm>
          <a:prstGeom prst="line">
            <a:avLst/>
          </a:prstGeom>
          <a:ln w="3175">
            <a:solidFill>
              <a:srgbClr val="59ADAF">
                <a:alpha val="23000"/>
              </a:srgbClr>
            </a:solidFill>
          </a:ln>
          <a:effectLst>
            <a:glow rad="63500">
              <a:schemeClr val="accent4">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83B9B734-16A8-AB3A-59C5-8D8B388E181C}"/>
              </a:ext>
            </a:extLst>
          </p:cNvPr>
          <p:cNvSpPr>
            <a:spLocks noGrp="1"/>
          </p:cNvSpPr>
          <p:nvPr>
            <p:ph type="title" hasCustomPrompt="1"/>
          </p:nvPr>
        </p:nvSpPr>
        <p:spPr>
          <a:xfrm>
            <a:off x="1237852" y="606538"/>
            <a:ext cx="9544050" cy="980098"/>
          </a:xfrm>
          <a:prstGeom prst="rect">
            <a:avLst/>
          </a:prstGeom>
        </p:spPr>
        <p:txBody>
          <a:bodyPr/>
          <a:lstStyle>
            <a:lvl1pPr>
              <a:defRPr/>
            </a:lvl1pPr>
          </a:lstStyle>
          <a:p>
            <a:r>
              <a:rPr lang="en-US"/>
              <a:t>Questions and Answers</a:t>
            </a:r>
            <a:endParaRPr lang="en-GB"/>
          </a:p>
        </p:txBody>
      </p:sp>
      <p:sp>
        <p:nvSpPr>
          <p:cNvPr id="10" name="Content Placeholder 2">
            <a:extLst>
              <a:ext uri="{FF2B5EF4-FFF2-40B4-BE49-F238E27FC236}">
                <a16:creationId xmlns:a16="http://schemas.microsoft.com/office/drawing/2014/main" id="{A9E39BF3-66B6-0CBE-2CA9-4E244B9A61DE}"/>
              </a:ext>
            </a:extLst>
          </p:cNvPr>
          <p:cNvSpPr>
            <a:spLocks noGrp="1"/>
          </p:cNvSpPr>
          <p:nvPr>
            <p:ph idx="1"/>
          </p:nvPr>
        </p:nvSpPr>
        <p:spPr>
          <a:xfrm>
            <a:off x="1651276" y="1604392"/>
            <a:ext cx="10085004" cy="4659759"/>
          </a:xfrm>
          <a:prstGeom prst="rect">
            <a:avLst/>
          </a:prstGeom>
        </p:spPr>
        <p:txBody>
          <a:bodyPr/>
          <a:lstStyle>
            <a:lvl1pPr>
              <a:lnSpc>
                <a:spcPts val="2400"/>
              </a:lnSpc>
              <a:spcBef>
                <a:spcPts val="400"/>
              </a:spcBef>
              <a:defRPr sz="1800" kern="0" baseline="0"/>
            </a:lvl1pPr>
            <a:lvl2pPr marL="715963" indent="-357188">
              <a:lnSpc>
                <a:spcPts val="2400"/>
              </a:lnSpc>
              <a:spcBef>
                <a:spcPts val="400"/>
              </a:spcBef>
              <a:buSzPct val="90000"/>
              <a:buFont typeface="Courier New" panose="02070309020205020404" pitchFamily="49" charset="0"/>
              <a:buChar char="o"/>
              <a:defRPr sz="1800" kern="0" baseline="0"/>
            </a:lvl2pPr>
            <a:lvl3pPr>
              <a:lnSpc>
                <a:spcPts val="2400"/>
              </a:lnSpc>
              <a:spcBef>
                <a:spcPts val="400"/>
              </a:spcBef>
              <a:buSzPct val="90000"/>
              <a:defRPr sz="1800" kern="0" baseline="0"/>
            </a:lvl3pPr>
            <a:lvl4pPr>
              <a:lnSpc>
                <a:spcPts val="2400"/>
              </a:lnSpc>
              <a:spcBef>
                <a:spcPts val="400"/>
              </a:spcBef>
              <a:defRPr sz="1800" kern="0" baseline="0"/>
            </a:lvl4pPr>
            <a:lvl5pPr>
              <a:lnSpc>
                <a:spcPts val="2400"/>
              </a:lnSpc>
              <a:spcBef>
                <a:spcPts val="400"/>
              </a:spcBef>
              <a:defRPr sz="1800" kern="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Graphic 10">
            <a:extLst>
              <a:ext uri="{FF2B5EF4-FFF2-40B4-BE49-F238E27FC236}">
                <a16:creationId xmlns:a16="http://schemas.microsoft.com/office/drawing/2014/main" id="{C3650334-B3E2-729F-9A95-B0B6D1FA3C95}"/>
              </a:ext>
            </a:extLst>
          </p:cNvPr>
          <p:cNvPicPr>
            <a:picLocks noChangeAspect="1"/>
          </p:cNvPicPr>
          <p:nvPr/>
        </p:nvPicPr>
        <p:blipFill>
          <a:blip r:embed="rId4">
            <a:extLst>
              <a:ext uri="{96DAC541-7B7A-43D3-8B79-37D633B846F1}">
                <asvg:svgBlip xmlns:asvg="http://schemas.microsoft.com/office/drawing/2016/SVG/main" r:embed="rId5"/>
              </a:ext>
            </a:extLst>
          </a:blip>
          <a:srcRect l="24552" t="12534"/>
          <a:stretch/>
        </p:blipFill>
        <p:spPr>
          <a:xfrm>
            <a:off x="-421758" y="-249763"/>
            <a:ext cx="1840568" cy="3264951"/>
          </a:xfrm>
          <a:prstGeom prst="rect">
            <a:avLst/>
          </a:prstGeom>
        </p:spPr>
      </p:pic>
      <p:pic>
        <p:nvPicPr>
          <p:cNvPr id="3" name="Picture 2">
            <a:extLst>
              <a:ext uri="{FF2B5EF4-FFF2-40B4-BE49-F238E27FC236}">
                <a16:creationId xmlns:a16="http://schemas.microsoft.com/office/drawing/2014/main" id="{D87DEB68-04AF-4929-38A0-08CAB292B773}"/>
              </a:ext>
            </a:extLst>
          </p:cNvPr>
          <p:cNvPicPr>
            <a:picLocks noChangeAspect="1"/>
          </p:cNvPicPr>
          <p:nvPr/>
        </p:nvPicPr>
        <p:blipFill>
          <a:blip r:embed="rId6">
            <a:alphaModFix/>
          </a:blip>
          <a:srcRect l="61141" t="61353" b="11847"/>
          <a:stretch/>
        </p:blipFill>
        <p:spPr>
          <a:xfrm rot="10800000">
            <a:off x="8140741" y="4686570"/>
            <a:ext cx="4160364" cy="2232843"/>
          </a:xfrm>
          <a:prstGeom prst="rect">
            <a:avLst/>
          </a:prstGeom>
        </p:spPr>
      </p:pic>
      <p:sp>
        <p:nvSpPr>
          <p:cNvPr id="7" name="TextBox 6">
            <a:extLst>
              <a:ext uri="{FF2B5EF4-FFF2-40B4-BE49-F238E27FC236}">
                <a16:creationId xmlns:a16="http://schemas.microsoft.com/office/drawing/2014/main" id="{E777C981-FE59-1CFF-BDFD-41224F70D8D1}"/>
              </a:ext>
            </a:extLst>
          </p:cNvPr>
          <p:cNvSpPr txBox="1"/>
          <p:nvPr/>
        </p:nvSpPr>
        <p:spPr>
          <a:xfrm>
            <a:off x="992604" y="6382921"/>
            <a:ext cx="975761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Open Sans" panose="020B0606030504020204" pitchFamily="34" charset="0"/>
              </a:rPr>
              <a:t>© Copyright 2026 by The Myers-Briggs Company</a:t>
            </a:r>
          </a:p>
        </p:txBody>
      </p:sp>
    </p:spTree>
    <p:custDataLst>
      <p:tags r:id="rId1"/>
    </p:custDataLst>
    <p:extLst>
      <p:ext uri="{BB962C8B-B14F-4D97-AF65-F5344CB8AC3E}">
        <p14:creationId xmlns:p14="http://schemas.microsoft.com/office/powerpoint/2010/main" val="1194184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063739-818C-4CC2-B094-32B56F71762C}"/>
              </a:ext>
            </a:extLst>
          </p:cNvPr>
          <p:cNvSpPr>
            <a:spLocks noGrp="1"/>
          </p:cNvSpPr>
          <p:nvPr>
            <p:ph type="title"/>
          </p:nvPr>
        </p:nvSpPr>
        <p:spPr>
          <a:xfrm>
            <a:off x="661737" y="365125"/>
            <a:ext cx="10955832" cy="1325563"/>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42A76FA-4BAA-AE31-9D7E-B51D7E676134}"/>
              </a:ext>
            </a:extLst>
          </p:cNvPr>
          <p:cNvSpPr>
            <a:spLocks noGrp="1"/>
          </p:cNvSpPr>
          <p:nvPr>
            <p:ph type="body" idx="1"/>
          </p:nvPr>
        </p:nvSpPr>
        <p:spPr>
          <a:xfrm>
            <a:off x="661737" y="1825625"/>
            <a:ext cx="10955832"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Box 3">
            <a:extLst>
              <a:ext uri="{FF2B5EF4-FFF2-40B4-BE49-F238E27FC236}">
                <a16:creationId xmlns:a16="http://schemas.microsoft.com/office/drawing/2014/main" id="{A0350D0E-4333-57D9-4AB7-1E858AD37F9A}"/>
              </a:ext>
            </a:extLst>
          </p:cNvPr>
          <p:cNvSpPr txBox="1"/>
          <p:nvPr userDrawn="1"/>
        </p:nvSpPr>
        <p:spPr>
          <a:xfrm>
            <a:off x="883536" y="6356350"/>
            <a:ext cx="9202030" cy="365125"/>
          </a:xfrm>
          <a:prstGeom prst="rect">
            <a:avLst/>
          </a:prstGeom>
          <a:noFill/>
        </p:spPr>
        <p:txBody>
          <a:bodyPr wrap="square" l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dirty="0"/>
              <a:t>MBTI</a:t>
            </a:r>
            <a:r>
              <a:rPr lang="en-GB" sz="800" b="0" baseline="30000" dirty="0"/>
              <a:t>®</a:t>
            </a:r>
            <a:r>
              <a:rPr lang="en-GB" sz="800" b="0" dirty="0"/>
              <a:t> Step II™ Group Feedback  |</a:t>
            </a:r>
            <a:r>
              <a:rPr lang="en-GB" sz="8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800" b="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Copyright 2025 by The Myers-Briggs Company and The Myers-Briggs Company Limited.</a:t>
            </a:r>
            <a:endParaRPr lang="en-GB" sz="800" b="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AA46D325-8A64-F7DC-5A1A-0C90FE997901}"/>
              </a:ext>
            </a:extLst>
          </p:cNvPr>
          <p:cNvSpPr txBox="1"/>
          <p:nvPr userDrawn="1"/>
        </p:nvSpPr>
        <p:spPr>
          <a:xfrm>
            <a:off x="485935" y="6356491"/>
            <a:ext cx="315686" cy="366472"/>
          </a:xfrm>
          <a:prstGeom prst="rect">
            <a:avLst/>
          </a:prstGeom>
          <a:noFill/>
        </p:spPr>
        <p:txBody>
          <a:bodyPr wrap="square" rIns="0" rtlCol="0" anchor="ctr" anchorCtr="0">
            <a:noAutofit/>
          </a:bodyPr>
          <a:lstStyle/>
          <a:p>
            <a:pPr algn="r"/>
            <a:fld id="{6360CC5A-B6CD-4B6A-BF71-F0BE33907405}" type="slidenum">
              <a:rPr lang="en-GB" sz="800" b="1" smtClean="0"/>
              <a:pPr algn="r"/>
              <a:t>‹#›</a:t>
            </a:fld>
            <a:endParaRPr lang="en-GB" sz="800" b="1" dirty="0"/>
          </a:p>
        </p:txBody>
      </p:sp>
    </p:spTree>
    <p:custDataLst>
      <p:tags r:id="rId20"/>
    </p:custDataLst>
    <p:extLst>
      <p:ext uri="{BB962C8B-B14F-4D97-AF65-F5344CB8AC3E}">
        <p14:creationId xmlns:p14="http://schemas.microsoft.com/office/powerpoint/2010/main" val="24088623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9" r:id="rId12"/>
    <p:sldLayoutId id="2147483680" r:id="rId13"/>
    <p:sldLayoutId id="2147483681" r:id="rId14"/>
    <p:sldLayoutId id="2147483683" r:id="rId15"/>
    <p:sldLayoutId id="2147483657" r:id="rId16"/>
    <p:sldLayoutId id="2147483656" r:id="rId17"/>
    <p:sldLayoutId id="2147483662" r:id="rId18"/>
  </p:sldLayoutIdLst>
  <p:txStyles>
    <p:titleStyle>
      <a:lvl1pPr algn="l" defTabSz="914400" rtl="0" eaLnBrk="1" latinLnBrk="0" hangingPunct="1">
        <a:lnSpc>
          <a:spcPct val="90000"/>
        </a:lnSpc>
        <a:spcBef>
          <a:spcPct val="0"/>
        </a:spcBef>
        <a:buNone/>
        <a:defRPr sz="4400" b="1" kern="1200">
          <a:solidFill>
            <a:schemeClr val="bg2"/>
          </a:solidFill>
          <a:latin typeface="Open Sans bold" panose="020B0806030504020204" pitchFamily="34" charset="0"/>
          <a:ea typeface="Open Sans bold" panose="020B0806030504020204" pitchFamily="34" charset="0"/>
          <a:cs typeface="Open Sans bold" panose="020B0806030504020204" pitchFamily="34" charset="0"/>
        </a:defRPr>
      </a:lvl1pPr>
    </p:titleStyle>
    <p:bodyStyle>
      <a:lvl1pPr marL="358775" indent="-358775" algn="l" defTabSz="914400" rtl="0" eaLnBrk="1" latinLnBrk="0" hangingPunct="1">
        <a:lnSpc>
          <a:spcPct val="90000"/>
        </a:lnSpc>
        <a:spcBef>
          <a:spcPts val="1000"/>
        </a:spcBef>
        <a:buClr>
          <a:schemeClr val="tx1"/>
        </a:buClr>
        <a:buSzPct val="120000"/>
        <a:buFont typeface="Arial" panose="020B0604020202020204" pitchFamily="34" charset="0"/>
        <a:buChar char="•"/>
        <a:defRPr sz="2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715963" indent="-357188" algn="l" defTabSz="914400" rtl="0" eaLnBrk="1" latinLnBrk="0" hangingPunct="1">
        <a:lnSpc>
          <a:spcPct val="90000"/>
        </a:lnSpc>
        <a:spcBef>
          <a:spcPts val="500"/>
        </a:spcBef>
        <a:buClr>
          <a:schemeClr val="accent1"/>
        </a:buClr>
        <a:buSzPct val="120000"/>
        <a:buFont typeface="Arial" panose="020B0604020202020204" pitchFamily="34" charset="0"/>
        <a:buChar char="•"/>
        <a:defRPr sz="24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357188" algn="l" defTabSz="914400" rtl="0" eaLnBrk="1" latinLnBrk="0" hangingPunct="1">
        <a:lnSpc>
          <a:spcPct val="90000"/>
        </a:lnSpc>
        <a:spcBef>
          <a:spcPts val="500"/>
        </a:spcBef>
        <a:buClr>
          <a:schemeClr val="tx1"/>
        </a:buClr>
        <a:buSzPct val="110000"/>
        <a:buFont typeface="Courier New" panose="02070309020205020404" pitchFamily="49" charset="0"/>
        <a:buChar char="o"/>
        <a:defRPr sz="20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715963" indent="-357188" algn="l" defTabSz="914400" rtl="0" eaLnBrk="1" latinLnBrk="0" hangingPunct="1">
        <a:lnSpc>
          <a:spcPct val="90000"/>
        </a:lnSpc>
        <a:spcBef>
          <a:spcPts val="500"/>
        </a:spcBef>
        <a:buClr>
          <a:schemeClr val="accent2"/>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715963" indent="-357188" algn="l" defTabSz="914400" rtl="0" eaLnBrk="1" latinLnBrk="0" hangingPunct="1">
        <a:lnSpc>
          <a:spcPct val="90000"/>
        </a:lnSpc>
        <a:spcBef>
          <a:spcPts val="500"/>
        </a:spcBef>
        <a:buClr>
          <a:schemeClr val="accent6"/>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2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30.xml"/><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31.xml"/><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32.xml"/><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33.xml"/><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42.xml"/><Relationship Id="rId5" Type="http://schemas.microsoft.com/office/2007/relationships/hdphoto" Target="../media/hdphoto2.wdp"/><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45.xml"/></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notesSlide" Target="../notesSlides/notesSlide29.xml"/><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slideLayout" Target="../slideLayouts/slideLayout3.xml"/><Relationship Id="rId16" Type="http://schemas.openxmlformats.org/officeDocument/2006/relationships/image" Target="../media/image66.png"/><Relationship Id="rId1" Type="http://schemas.openxmlformats.org/officeDocument/2006/relationships/tags" Target="../tags/tag46.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hyperlink" Target="https://www.themyersbriggs.com/en-US/Support/Ethical-Principles-for-MBTI-Practitioners"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7.xml"/><Relationship Id="rId5" Type="http://schemas.openxmlformats.org/officeDocument/2006/relationships/image" Target="../media/image69.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48.xml"/><Relationship Id="rId5" Type="http://schemas.openxmlformats.org/officeDocument/2006/relationships/image" Target="../media/image71.jpeg"/><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9.xml"/><Relationship Id="rId5" Type="http://schemas.openxmlformats.org/officeDocument/2006/relationships/image" Target="../media/image73.jpe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50.xml"/><Relationship Id="rId5" Type="http://schemas.openxmlformats.org/officeDocument/2006/relationships/image" Target="../media/image75.jpe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51.xml"/><Relationship Id="rId5" Type="http://schemas.openxmlformats.org/officeDocument/2006/relationships/image" Target="../media/image77.jpeg"/><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5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53.xml"/><Relationship Id="rId4" Type="http://schemas.openxmlformats.org/officeDocument/2006/relationships/image" Target="../media/image78.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55.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56.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57.xml"/><Relationship Id="rId5" Type="http://schemas.openxmlformats.org/officeDocument/2006/relationships/image" Target="../media/image81.jpeg"/><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58.xml"/><Relationship Id="rId5" Type="http://schemas.openxmlformats.org/officeDocument/2006/relationships/image" Target="../media/image83.jpeg"/><Relationship Id="rId4"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59.xml"/><Relationship Id="rId5" Type="http://schemas.openxmlformats.org/officeDocument/2006/relationships/image" Target="../media/image85.jpeg"/><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60.xml"/><Relationship Id="rId5" Type="http://schemas.openxmlformats.org/officeDocument/2006/relationships/image" Target="../media/image87.jpeg"/><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61.xml"/><Relationship Id="rId5" Type="http://schemas.openxmlformats.org/officeDocument/2006/relationships/image" Target="../media/image89.jpeg"/><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xml"/><Relationship Id="rId1" Type="http://schemas.openxmlformats.org/officeDocument/2006/relationships/tags" Target="../tags/tag6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5.xml"/><Relationship Id="rId1" Type="http://schemas.openxmlformats.org/officeDocument/2006/relationships/tags" Target="../tags/tag63.xml"/><Relationship Id="rId4" Type="http://schemas.openxmlformats.org/officeDocument/2006/relationships/image" Target="../media/image90.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65.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6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6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68.xml"/><Relationship Id="rId5" Type="http://schemas.openxmlformats.org/officeDocument/2006/relationships/image" Target="../media/image93.jpeg"/><Relationship Id="rId4" Type="http://schemas.openxmlformats.org/officeDocument/2006/relationships/image" Target="../media/image92.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69.xml"/><Relationship Id="rId5" Type="http://schemas.openxmlformats.org/officeDocument/2006/relationships/image" Target="../media/image95.jpeg"/><Relationship Id="rId4" Type="http://schemas.openxmlformats.org/officeDocument/2006/relationships/image" Target="../media/image94.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70.xml"/><Relationship Id="rId5" Type="http://schemas.openxmlformats.org/officeDocument/2006/relationships/image" Target="../media/image97.jpeg"/><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71.xml"/><Relationship Id="rId5" Type="http://schemas.openxmlformats.org/officeDocument/2006/relationships/image" Target="../media/image99.jpeg"/><Relationship Id="rId4" Type="http://schemas.openxmlformats.org/officeDocument/2006/relationships/image" Target="../media/image98.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72.xml"/><Relationship Id="rId5" Type="http://schemas.openxmlformats.org/officeDocument/2006/relationships/image" Target="../media/image101.jpeg"/><Relationship Id="rId4" Type="http://schemas.openxmlformats.org/officeDocument/2006/relationships/image" Target="../media/image100.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xml"/><Relationship Id="rId1" Type="http://schemas.openxmlformats.org/officeDocument/2006/relationships/tags" Target="../tags/tag7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5.xml"/><Relationship Id="rId1" Type="http://schemas.openxmlformats.org/officeDocument/2006/relationships/tags" Target="../tags/tag74.xml"/><Relationship Id="rId4" Type="http://schemas.openxmlformats.org/officeDocument/2006/relationships/image" Target="../media/image102.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5.sv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xml"/><Relationship Id="rId1" Type="http://schemas.openxmlformats.org/officeDocument/2006/relationships/tags" Target="../tags/tag7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xml"/><Relationship Id="rId1" Type="http://schemas.openxmlformats.org/officeDocument/2006/relationships/tags" Target="../tags/tag7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79.xml"/><Relationship Id="rId4" Type="http://schemas.openxmlformats.org/officeDocument/2006/relationships/image" Target="../media/image10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tags" Target="../tags/tag80.xml"/><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xml"/><Relationship Id="rId1" Type="http://schemas.openxmlformats.org/officeDocument/2006/relationships/tags" Target="../tags/tag8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xml"/><Relationship Id="rId1" Type="http://schemas.openxmlformats.org/officeDocument/2006/relationships/tags" Target="../tags/tag8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xml"/><Relationship Id="rId1" Type="http://schemas.openxmlformats.org/officeDocument/2006/relationships/tags" Target="../tags/tag83.xml"/><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xml"/><Relationship Id="rId1" Type="http://schemas.openxmlformats.org/officeDocument/2006/relationships/tags" Target="../tags/tag84.xml"/><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08.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9.xml"/><Relationship Id="rId1" Type="http://schemas.openxmlformats.org/officeDocument/2006/relationships/tags" Target="../tags/tag8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2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xml"/><Relationship Id="rId1" Type="http://schemas.openxmlformats.org/officeDocument/2006/relationships/tags" Target="../tags/tag8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2.xml"/><Relationship Id="rId2" Type="http://schemas.openxmlformats.org/officeDocument/2006/relationships/slideLayout" Target="../slideLayouts/slideLayout13.xml"/><Relationship Id="rId1" Type="http://schemas.openxmlformats.org/officeDocument/2006/relationships/tags" Target="../tags/tag2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7463DE-081D-76C9-2ECA-2BA3BCC4F486}"/>
              </a:ext>
            </a:extLst>
          </p:cNvPr>
          <p:cNvSpPr>
            <a:spLocks noGrp="1"/>
          </p:cNvSpPr>
          <p:nvPr>
            <p:ph type="ctrTitle"/>
          </p:nvPr>
        </p:nvSpPr>
        <p:spPr>
          <a:xfrm>
            <a:off x="5733709" y="1648804"/>
            <a:ext cx="5110903" cy="2387600"/>
          </a:xfrm>
        </p:spPr>
        <p:txBody>
          <a:bodyPr/>
          <a:lstStyle/>
          <a:p>
            <a:pPr>
              <a:lnSpc>
                <a:spcPts val="5500"/>
              </a:lnSpc>
            </a:pPr>
            <a:r>
              <a:rPr lang="en-GB" dirty="0"/>
              <a:t>Welcome to</a:t>
            </a:r>
            <a:br>
              <a:rPr lang="en-GB" dirty="0"/>
            </a:br>
            <a:r>
              <a:rPr lang="en-GB" dirty="0"/>
              <a:t>MBTI</a:t>
            </a:r>
            <a:r>
              <a:rPr lang="en-US" baseline="30000" dirty="0"/>
              <a:t>®</a:t>
            </a:r>
            <a:r>
              <a:rPr lang="en-US" dirty="0"/>
              <a:t> STEP II</a:t>
            </a:r>
            <a:r>
              <a:rPr lang="en-US" baseline="30000" dirty="0"/>
              <a:t>™</a:t>
            </a:r>
            <a:endParaRPr lang="en-GB" baseline="30000" dirty="0"/>
          </a:p>
        </p:txBody>
      </p:sp>
      <p:sp>
        <p:nvSpPr>
          <p:cNvPr id="9" name="Subtitle 8">
            <a:extLst>
              <a:ext uri="{FF2B5EF4-FFF2-40B4-BE49-F238E27FC236}">
                <a16:creationId xmlns:a16="http://schemas.microsoft.com/office/drawing/2014/main" id="{7D33261C-8420-1CAB-2DEE-C11A4754AAA8}"/>
              </a:ext>
            </a:extLst>
          </p:cNvPr>
          <p:cNvSpPr>
            <a:spLocks noGrp="1"/>
          </p:cNvSpPr>
          <p:nvPr>
            <p:ph type="subTitle" idx="1"/>
          </p:nvPr>
        </p:nvSpPr>
        <p:spPr>
          <a:xfrm>
            <a:off x="5733710" y="4116788"/>
            <a:ext cx="4934290" cy="1476860"/>
          </a:xfrm>
        </p:spPr>
        <p:txBody>
          <a:bodyPr/>
          <a:lstStyle/>
          <a:p>
            <a:r>
              <a:rPr lang="en-US" dirty="0"/>
              <a:t>Group Feedback</a:t>
            </a:r>
            <a:endParaRPr lang="en-GB" dirty="0"/>
          </a:p>
        </p:txBody>
      </p:sp>
      <p:pic>
        <p:nvPicPr>
          <p:cNvPr id="15" name="Picture Placeholder 14" descr="A group of people sitting in chairs&#10;&#10;AI-generated content may be incorrect.">
            <a:extLst>
              <a:ext uri="{FF2B5EF4-FFF2-40B4-BE49-F238E27FC236}">
                <a16:creationId xmlns:a16="http://schemas.microsoft.com/office/drawing/2014/main" id="{B1283F8C-F64C-EAA3-C545-2E91AF153F0C}"/>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553" r="2553"/>
          <a:stretch>
            <a:fillRect/>
          </a:stretch>
        </p:blipFill>
        <p:spPr/>
      </p:pic>
      <p:pic>
        <p:nvPicPr>
          <p:cNvPr id="5" name="Graphic 4">
            <a:extLst>
              <a:ext uri="{FF2B5EF4-FFF2-40B4-BE49-F238E27FC236}">
                <a16:creationId xmlns:a16="http://schemas.microsoft.com/office/drawing/2014/main" id="{7F82CC2A-90A9-5102-E505-4A1BED6E39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52979" y="1392732"/>
            <a:ext cx="657151" cy="926442"/>
          </a:xfrm>
          <a:prstGeom prst="rect">
            <a:avLst/>
          </a:prstGeom>
        </p:spPr>
      </p:pic>
      <p:cxnSp>
        <p:nvCxnSpPr>
          <p:cNvPr id="6" name="Straight Connector 5">
            <a:extLst>
              <a:ext uri="{FF2B5EF4-FFF2-40B4-BE49-F238E27FC236}">
                <a16:creationId xmlns:a16="http://schemas.microsoft.com/office/drawing/2014/main" id="{763F98E4-7515-CAE6-1A82-D7BEFE15B1A2}"/>
              </a:ext>
            </a:extLst>
          </p:cNvPr>
          <p:cNvCxnSpPr>
            <a:cxnSpLocks/>
          </p:cNvCxnSpPr>
          <p:nvPr/>
        </p:nvCxnSpPr>
        <p:spPr>
          <a:xfrm flipH="1">
            <a:off x="5852979" y="4036404"/>
            <a:ext cx="3763294" cy="0"/>
          </a:xfrm>
          <a:prstGeom prst="line">
            <a:avLst/>
          </a:prstGeom>
          <a:ln w="12700">
            <a:solidFill>
              <a:schemeClr val="accent5"/>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E60E836D-45F3-56CF-C6EB-9E6A6DB22FCD}"/>
              </a:ext>
            </a:extLst>
          </p:cNvPr>
          <p:cNvSpPr txBox="1"/>
          <p:nvPr/>
        </p:nvSpPr>
        <p:spPr>
          <a:xfrm>
            <a:off x="1988001" y="6304209"/>
            <a:ext cx="8215998" cy="400110"/>
          </a:xfrm>
          <a:prstGeom prst="rect">
            <a:avLst/>
          </a:prstGeom>
          <a:noFill/>
        </p:spPr>
        <p:txBody>
          <a:bodyPr wrap="square" lIns="91440" tIns="45720" rIns="91440" bIns="45720" anchor="t">
            <a:spAutoFit/>
          </a:bodyPr>
          <a:lstStyle/>
          <a:p>
            <a:r>
              <a:rPr lang="en-US" sz="1000" dirty="0">
                <a:solidFill>
                  <a:schemeClr val="bg2"/>
                </a:solidFill>
              </a:rPr>
              <a:t>Copyright 2026 by The Myers-Briggs Company. Myers-Briggs Type Indicator, Myers-Briggs, MBTI, Step I, the MBTI logo, and The Myers-Briggs Company logo are trademarks or registered trademarks of Myers &amp; Briggs Foundation, Inc., in the United States and other countries.</a:t>
            </a:r>
          </a:p>
        </p:txBody>
      </p:sp>
    </p:spTree>
    <p:custDataLst>
      <p:tags r:id="rId1"/>
    </p:custDataLst>
    <p:extLst>
      <p:ext uri="{BB962C8B-B14F-4D97-AF65-F5344CB8AC3E}">
        <p14:creationId xmlns:p14="http://schemas.microsoft.com/office/powerpoint/2010/main" val="3664040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7379EC-74DE-4C66-BDAF-6E0AC8419A11}"/>
              </a:ext>
            </a:extLst>
          </p:cNvPr>
          <p:cNvSpPr>
            <a:spLocks noGrp="1"/>
          </p:cNvSpPr>
          <p:nvPr>
            <p:ph type="title"/>
          </p:nvPr>
        </p:nvSpPr>
        <p:spPr>
          <a:xfrm>
            <a:off x="5709647" y="1950702"/>
            <a:ext cx="6482353" cy="2019635"/>
          </a:xfrm>
        </p:spPr>
        <p:txBody>
          <a:bodyPr>
            <a:noAutofit/>
          </a:bodyPr>
          <a:lstStyle/>
          <a:p>
            <a:r>
              <a:rPr lang="en-GB" dirty="0"/>
              <a:t>MBTI</a:t>
            </a:r>
            <a:r>
              <a:rPr lang="en-GB" baseline="30000" dirty="0"/>
              <a:t>®</a:t>
            </a:r>
            <a:r>
              <a:rPr lang="en-GB" dirty="0"/>
              <a:t> Step II</a:t>
            </a:r>
            <a:r>
              <a:rPr lang="en-GB" baseline="30000" dirty="0"/>
              <a:t>™</a:t>
            </a:r>
            <a:r>
              <a:rPr lang="en-GB" baseline="52000" dirty="0"/>
              <a:t> </a:t>
            </a:r>
            <a:r>
              <a:rPr lang="en-GB" dirty="0"/>
              <a:t> Assessment</a:t>
            </a:r>
          </a:p>
        </p:txBody>
      </p:sp>
      <p:sp>
        <p:nvSpPr>
          <p:cNvPr id="2" name="Subtitle 1">
            <a:extLst>
              <a:ext uri="{FF2B5EF4-FFF2-40B4-BE49-F238E27FC236}">
                <a16:creationId xmlns:a16="http://schemas.microsoft.com/office/drawing/2014/main" id="{5E71AD8E-3CCB-6B1F-2EA5-0104F0120DD8}"/>
              </a:ext>
            </a:extLst>
          </p:cNvPr>
          <p:cNvSpPr>
            <a:spLocks noGrp="1"/>
          </p:cNvSpPr>
          <p:nvPr>
            <p:ph type="subTitle" idx="1"/>
          </p:nvPr>
        </p:nvSpPr>
        <p:spPr/>
        <p:txBody>
          <a:bodyPr/>
          <a:lstStyle/>
          <a:p>
            <a:r>
              <a:rPr lang="en-US" dirty="0"/>
              <a:t>Overview</a:t>
            </a:r>
          </a:p>
        </p:txBody>
      </p:sp>
      <p:pic>
        <p:nvPicPr>
          <p:cNvPr id="2050" name="Picture 2" descr="A person and person looking at a piece of paper&#10;&#10;AI-generated content may be incorrect.">
            <a:extLst>
              <a:ext uri="{FF2B5EF4-FFF2-40B4-BE49-F238E27FC236}">
                <a16:creationId xmlns:a16="http://schemas.microsoft.com/office/drawing/2014/main" id="{967F5201-E382-6E73-6FE6-B6FE1AA0A582}"/>
              </a:ext>
            </a:extLst>
          </p:cNvPr>
          <p:cNvPicPr>
            <a:picLocks noGrp="1" noChangeAspect="1" noChangeArrowheads="1"/>
          </p:cNvPicPr>
          <p:nvPr>
            <p:ph type="pic" sz="quarter" idx="11"/>
          </p:nvPr>
        </p:nvPicPr>
        <p:blipFill>
          <a:blip r:embed="rId4">
            <a:extLst>
              <a:ext uri="{28A0092B-C50C-407E-A947-70E740481C1C}">
                <a14:useLocalDpi xmlns:a14="http://schemas.microsoft.com/office/drawing/2010/main" val="0"/>
              </a:ext>
            </a:extLst>
          </a:blip>
          <a:srcRect t="102" b="10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5936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D3045-FA23-C3D4-1EC3-CADFDF4B5210}"/>
              </a:ext>
            </a:extLst>
          </p:cNvPr>
          <p:cNvSpPr>
            <a:spLocks noGrp="1"/>
          </p:cNvSpPr>
          <p:nvPr>
            <p:ph type="title"/>
          </p:nvPr>
        </p:nvSpPr>
        <p:spPr/>
        <p:txBody>
          <a:bodyPr anchor="ctr">
            <a:normAutofit/>
          </a:bodyPr>
          <a:lstStyle/>
          <a:p>
            <a:r>
              <a:rPr lang="en-GB" dirty="0"/>
              <a:t>MBTI</a:t>
            </a:r>
            <a:r>
              <a:rPr lang="en-GB" baseline="30000" dirty="0"/>
              <a:t>®</a:t>
            </a:r>
            <a:r>
              <a:rPr lang="en-GB" dirty="0"/>
              <a:t> Global Step II</a:t>
            </a:r>
            <a:r>
              <a:rPr lang="en-GB" baseline="30000" dirty="0"/>
              <a:t>™</a:t>
            </a:r>
            <a:r>
              <a:rPr lang="en-GB" dirty="0"/>
              <a:t> Assessment</a:t>
            </a:r>
          </a:p>
        </p:txBody>
      </p:sp>
      <p:sp>
        <p:nvSpPr>
          <p:cNvPr id="3" name="Content Placeholder 2">
            <a:extLst>
              <a:ext uri="{FF2B5EF4-FFF2-40B4-BE49-F238E27FC236}">
                <a16:creationId xmlns:a16="http://schemas.microsoft.com/office/drawing/2014/main" id="{EBE46EBE-6D56-E53A-F361-72BDA2224220}"/>
              </a:ext>
            </a:extLst>
          </p:cNvPr>
          <p:cNvSpPr>
            <a:spLocks noGrp="1"/>
          </p:cNvSpPr>
          <p:nvPr>
            <p:ph idx="1"/>
          </p:nvPr>
        </p:nvSpPr>
        <p:spPr>
          <a:xfrm>
            <a:off x="972552" y="1872762"/>
            <a:ext cx="10246895" cy="4214812"/>
          </a:xfrm>
        </p:spPr>
        <p:txBody>
          <a:bodyPr>
            <a:noAutofit/>
          </a:bodyPr>
          <a:lstStyle/>
          <a:p>
            <a:pPr marL="457200" lvl="1" indent="-457200">
              <a:lnSpc>
                <a:spcPct val="100000"/>
              </a:lnSpc>
              <a:spcBef>
                <a:spcPts val="0"/>
              </a:spcBef>
              <a:buClr>
                <a:schemeClr val="accent2"/>
              </a:buClr>
              <a:buSzPct val="120000"/>
              <a:buFont typeface="Arial" panose="020B0604020202020204" pitchFamily="34" charset="0"/>
              <a:buChar char="•"/>
            </a:pPr>
            <a:r>
              <a:rPr lang="en-GB" sz="2800" dirty="0"/>
              <a:t>Provides your four-letter Step I™ type, plus information about the attributes that underlie type preference for a deeper exploration of personality preferences</a:t>
            </a:r>
          </a:p>
          <a:p>
            <a:pPr marL="457200" lvl="1" indent="-457200">
              <a:lnSpc>
                <a:spcPct val="100000"/>
              </a:lnSpc>
              <a:spcBef>
                <a:spcPts val="0"/>
              </a:spcBef>
              <a:buClr>
                <a:schemeClr val="accent2"/>
              </a:buClr>
              <a:buSzPct val="120000"/>
              <a:buFont typeface="Arial" panose="020B0604020202020204" pitchFamily="34" charset="0"/>
              <a:buChar char="•"/>
            </a:pPr>
            <a:r>
              <a:rPr lang="en-GB" sz="2800" dirty="0"/>
              <a:t>Explores 20 facets of personality type—five facets for each Step I preference pair</a:t>
            </a:r>
          </a:p>
          <a:p>
            <a:pPr marL="457200" lvl="1" indent="-457200">
              <a:lnSpc>
                <a:spcPct val="100000"/>
              </a:lnSpc>
              <a:spcBef>
                <a:spcPts val="0"/>
              </a:spcBef>
              <a:buClr>
                <a:schemeClr val="accent2"/>
              </a:buClr>
              <a:buSzPct val="120000"/>
              <a:buFont typeface="Arial" panose="020B0604020202020204" pitchFamily="34" charset="0"/>
              <a:buChar char="•"/>
            </a:pPr>
            <a:r>
              <a:rPr lang="en-GB" sz="2800" dirty="0"/>
              <a:t>Reveals the unique expression of your four-letter type</a:t>
            </a:r>
          </a:p>
          <a:p>
            <a:pPr marL="461772" lvl="1" indent="-457200">
              <a:lnSpc>
                <a:spcPct val="100000"/>
              </a:lnSpc>
              <a:spcBef>
                <a:spcPts val="0"/>
              </a:spcBef>
              <a:buClr>
                <a:schemeClr val="accent2"/>
              </a:buClr>
              <a:buFont typeface="Wingdings" panose="05000000000000000000" pitchFamily="2" charset="2"/>
              <a:buChar char="§"/>
            </a:pPr>
            <a:r>
              <a:rPr lang="en-US" sz="2800" dirty="0">
                <a:cs typeface="Helvetica" pitchFamily="2" charset="0"/>
                <a:sym typeface="Lucida Grande" charset="0"/>
              </a:rPr>
              <a:t>Examines expressed behavior in contrast with Step I</a:t>
            </a:r>
            <a:r>
              <a:rPr lang="en-GB" sz="2800" baseline="30000" dirty="0"/>
              <a:t>™</a:t>
            </a:r>
            <a:r>
              <a:rPr lang="en-US" sz="2800" dirty="0">
                <a:cs typeface="Helvetica" pitchFamily="2" charset="0"/>
                <a:sym typeface="Lucida Grande" charset="0"/>
              </a:rPr>
              <a:t>, which looks at your preference</a:t>
            </a:r>
          </a:p>
          <a:p>
            <a:pPr marL="461772" lvl="1" indent="-457200">
              <a:lnSpc>
                <a:spcPct val="100000"/>
              </a:lnSpc>
              <a:spcBef>
                <a:spcPts val="0"/>
              </a:spcBef>
              <a:buClr>
                <a:schemeClr val="accent2"/>
              </a:buClr>
              <a:buFont typeface="Wingdings" panose="05000000000000000000" pitchFamily="2" charset="2"/>
              <a:buChar char="§"/>
            </a:pPr>
            <a:endParaRPr lang="en-US" sz="2800" dirty="0">
              <a:cs typeface="Helvetica" pitchFamily="2" charset="0"/>
              <a:sym typeface="Lucida Grande" charset="0"/>
            </a:endParaRPr>
          </a:p>
          <a:p>
            <a:pPr marL="4572" lvl="1" indent="0">
              <a:lnSpc>
                <a:spcPct val="100000"/>
              </a:lnSpc>
              <a:spcBef>
                <a:spcPts val="0"/>
              </a:spcBef>
              <a:buClr>
                <a:schemeClr val="accent2"/>
              </a:buClr>
              <a:buNone/>
            </a:pPr>
            <a:r>
              <a:rPr lang="en-US" sz="2800" dirty="0">
                <a:cs typeface="Helvetica" pitchFamily="2" charset="0"/>
                <a:sym typeface="Lucida Grande" charset="0"/>
              </a:rPr>
              <a:t>There are no right or wrong, better or worse profiles.</a:t>
            </a:r>
            <a:endParaRPr lang="en-US" sz="2800" dirty="0">
              <a:cs typeface="Helvetica" pitchFamily="2" charset="0"/>
            </a:endParaRPr>
          </a:p>
          <a:p>
            <a:pPr marL="457200" lvl="1" indent="-457200">
              <a:lnSpc>
                <a:spcPct val="100000"/>
              </a:lnSpc>
              <a:spcBef>
                <a:spcPts val="0"/>
              </a:spcBef>
              <a:buClr>
                <a:schemeClr val="accent2"/>
              </a:buClr>
              <a:buSzPct val="120000"/>
              <a:buFont typeface="Arial" panose="020B0604020202020204" pitchFamily="34" charset="0"/>
              <a:buChar char="•"/>
            </a:pPr>
            <a:endParaRPr lang="en-GB" sz="2800" dirty="0"/>
          </a:p>
          <a:p>
            <a:pPr marL="457200" lvl="1" indent="-457200">
              <a:lnSpc>
                <a:spcPct val="100000"/>
              </a:lnSpc>
              <a:spcBef>
                <a:spcPts val="0"/>
              </a:spcBef>
              <a:buClr>
                <a:schemeClr val="accent2"/>
              </a:buClr>
              <a:buSzPct val="120000"/>
              <a:buFont typeface="Arial" panose="020B0604020202020204" pitchFamily="34" charset="0"/>
              <a:buChar char="•"/>
            </a:pPr>
            <a:endParaRPr lang="en-GB" sz="2800" dirty="0"/>
          </a:p>
        </p:txBody>
      </p:sp>
    </p:spTree>
    <p:custDataLst>
      <p:tags r:id="rId1"/>
    </p:custDataLst>
    <p:extLst>
      <p:ext uri="{BB962C8B-B14F-4D97-AF65-F5344CB8AC3E}">
        <p14:creationId xmlns:p14="http://schemas.microsoft.com/office/powerpoint/2010/main" val="1921776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47D1D-F3D2-7D3C-2A8A-A842FC21E79D}"/>
              </a:ext>
            </a:extLst>
          </p:cNvPr>
          <p:cNvSpPr>
            <a:spLocks noGrp="1"/>
          </p:cNvSpPr>
          <p:nvPr>
            <p:ph type="title"/>
          </p:nvPr>
        </p:nvSpPr>
        <p:spPr>
          <a:xfrm>
            <a:off x="1101969" y="790575"/>
            <a:ext cx="10201822" cy="1090486"/>
          </a:xfrm>
        </p:spPr>
        <p:txBody>
          <a:bodyPr anchor="ctr">
            <a:noAutofit/>
          </a:bodyPr>
          <a:lstStyle/>
          <a:p>
            <a:r>
              <a:rPr lang="en-GB" dirty="0"/>
              <a:t>Benefits of the MBTI</a:t>
            </a:r>
            <a:r>
              <a:rPr lang="en-GB" baseline="30000" dirty="0"/>
              <a:t>®</a:t>
            </a:r>
            <a:r>
              <a:rPr lang="en-GB" dirty="0"/>
              <a:t> Step II</a:t>
            </a:r>
            <a:r>
              <a:rPr lang="en-GB" baseline="30000" dirty="0"/>
              <a:t>™</a:t>
            </a:r>
            <a:r>
              <a:rPr lang="en-GB" dirty="0"/>
              <a:t> Assessment</a:t>
            </a:r>
          </a:p>
        </p:txBody>
      </p:sp>
      <p:sp>
        <p:nvSpPr>
          <p:cNvPr id="3" name="Content Placeholder 2">
            <a:extLst>
              <a:ext uri="{FF2B5EF4-FFF2-40B4-BE49-F238E27FC236}">
                <a16:creationId xmlns:a16="http://schemas.microsoft.com/office/drawing/2014/main" id="{2162AD77-72D9-9EA8-0F99-E06126E802BE}"/>
              </a:ext>
            </a:extLst>
          </p:cNvPr>
          <p:cNvSpPr>
            <a:spLocks noGrp="1"/>
          </p:cNvSpPr>
          <p:nvPr>
            <p:ph sz="half" idx="1"/>
          </p:nvPr>
        </p:nvSpPr>
        <p:spPr>
          <a:xfrm>
            <a:off x="1101969" y="2066315"/>
            <a:ext cx="10201822" cy="4351338"/>
          </a:xfrm>
        </p:spPr>
        <p:txBody>
          <a:bodyPr>
            <a:normAutofit/>
          </a:bodyPr>
          <a:lstStyle/>
          <a:p>
            <a:pPr marL="347472" lvl="1" indent="-342900">
              <a:lnSpc>
                <a:spcPct val="100000"/>
              </a:lnSpc>
              <a:spcBef>
                <a:spcPts val="0"/>
              </a:spcBef>
              <a:buClr>
                <a:schemeClr val="accent2"/>
              </a:buClr>
            </a:pPr>
            <a:r>
              <a:rPr lang="en-US" sz="2800" dirty="0"/>
              <a:t>Clarify or address questions or doubts you may have about your four basic MBTI</a:t>
            </a:r>
            <a:r>
              <a:rPr lang="en-GB" sz="2800" baseline="30000" dirty="0"/>
              <a:t>®</a:t>
            </a:r>
            <a:r>
              <a:rPr lang="en-US" sz="2800" dirty="0"/>
              <a:t> type preferences</a:t>
            </a:r>
          </a:p>
          <a:p>
            <a:pPr marL="4572" lvl="1" indent="0">
              <a:lnSpc>
                <a:spcPct val="100000"/>
              </a:lnSpc>
              <a:spcBef>
                <a:spcPts val="0"/>
              </a:spcBef>
              <a:buClr>
                <a:schemeClr val="accent2"/>
              </a:buClr>
              <a:buNone/>
            </a:pPr>
            <a:endParaRPr lang="en-US" sz="2800" dirty="0"/>
          </a:p>
          <a:p>
            <a:pPr marL="347472" lvl="1" indent="-342900">
              <a:lnSpc>
                <a:spcPct val="100000"/>
              </a:lnSpc>
              <a:spcBef>
                <a:spcPts val="0"/>
              </a:spcBef>
              <a:buClr>
                <a:schemeClr val="accent2"/>
              </a:buClr>
            </a:pPr>
            <a:r>
              <a:rPr lang="en-GB" sz="2800" dirty="0"/>
              <a:t>Explain and explore differences between people with the same preferences or four-letter type</a:t>
            </a:r>
          </a:p>
          <a:p>
            <a:pPr marL="4572" lvl="1" indent="0">
              <a:lnSpc>
                <a:spcPct val="100000"/>
              </a:lnSpc>
              <a:spcBef>
                <a:spcPts val="0"/>
              </a:spcBef>
              <a:buClr>
                <a:schemeClr val="accent2"/>
              </a:buClr>
              <a:buNone/>
            </a:pPr>
            <a:endParaRPr lang="en-GB" sz="2800" dirty="0"/>
          </a:p>
          <a:p>
            <a:pPr marL="347472" lvl="1" indent="-342900">
              <a:lnSpc>
                <a:spcPct val="100000"/>
              </a:lnSpc>
              <a:spcBef>
                <a:spcPts val="0"/>
              </a:spcBef>
              <a:buClr>
                <a:schemeClr val="accent2"/>
              </a:buClr>
            </a:pPr>
            <a:r>
              <a:rPr lang="en-US" sz="2800" dirty="0"/>
              <a:t>Affirm and deepen your understanding of how you uniquely experience your personality type.</a:t>
            </a:r>
            <a:endParaRPr lang="en-GB" sz="2600" dirty="0"/>
          </a:p>
        </p:txBody>
      </p:sp>
    </p:spTree>
    <p:custDataLst>
      <p:tags r:id="rId1"/>
    </p:custDataLst>
    <p:extLst>
      <p:ext uri="{BB962C8B-B14F-4D97-AF65-F5344CB8AC3E}">
        <p14:creationId xmlns:p14="http://schemas.microsoft.com/office/powerpoint/2010/main" val="1233577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783CC-1D0F-4CAD-BC06-20FE2DBEAC2C}"/>
              </a:ext>
            </a:extLst>
          </p:cNvPr>
          <p:cNvSpPr>
            <a:spLocks noGrp="1"/>
          </p:cNvSpPr>
          <p:nvPr>
            <p:ph type="title"/>
          </p:nvPr>
        </p:nvSpPr>
        <p:spPr>
          <a:xfrm>
            <a:off x="260847" y="275212"/>
            <a:ext cx="11670306" cy="1325563"/>
          </a:xfrm>
        </p:spPr>
        <p:txBody>
          <a:bodyPr/>
          <a:lstStyle/>
          <a:p>
            <a:r>
              <a:rPr lang="en-GB" dirty="0"/>
              <a:t>Relationship Between Step I</a:t>
            </a:r>
            <a:r>
              <a:rPr lang="en-GB" baseline="30000" dirty="0"/>
              <a:t>™</a:t>
            </a:r>
            <a:r>
              <a:rPr lang="en-GB" dirty="0"/>
              <a:t> and Step II</a:t>
            </a:r>
            <a:r>
              <a:rPr lang="en-GB" baseline="30000" dirty="0"/>
              <a:t>™</a:t>
            </a:r>
          </a:p>
        </p:txBody>
      </p:sp>
      <p:grpSp>
        <p:nvGrpSpPr>
          <p:cNvPr id="6" name="Group 5">
            <a:extLst>
              <a:ext uri="{FF2B5EF4-FFF2-40B4-BE49-F238E27FC236}">
                <a16:creationId xmlns:a16="http://schemas.microsoft.com/office/drawing/2014/main" id="{4F996393-BE2E-4644-FB04-01EE2032903D}"/>
              </a:ext>
            </a:extLst>
          </p:cNvPr>
          <p:cNvGrpSpPr/>
          <p:nvPr/>
        </p:nvGrpSpPr>
        <p:grpSpPr>
          <a:xfrm>
            <a:off x="1819512" y="1592042"/>
            <a:ext cx="8552975" cy="3673915"/>
            <a:chOff x="2294095" y="1684021"/>
            <a:chExt cx="8552975" cy="3673915"/>
          </a:xfrm>
        </p:grpSpPr>
        <p:pic>
          <p:nvPicPr>
            <p:cNvPr id="4" name="Picture 1">
              <a:extLst>
                <a:ext uri="{FF2B5EF4-FFF2-40B4-BE49-F238E27FC236}">
                  <a16:creationId xmlns:a16="http://schemas.microsoft.com/office/drawing/2014/main" id="{092A742A-EB65-3104-E2A5-491145BE52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2294095" y="2207780"/>
              <a:ext cx="3141124" cy="284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5" name="Picture 2">
              <a:extLst>
                <a:ext uri="{FF2B5EF4-FFF2-40B4-BE49-F238E27FC236}">
                  <a16:creationId xmlns:a16="http://schemas.microsoft.com/office/drawing/2014/main" id="{2D5C22C1-D350-0AB0-186D-EC6C9ACCAC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396990" y="1684021"/>
              <a:ext cx="4450080" cy="367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7330B896-8753-606B-4784-BA0651CDA121}"/>
              </a:ext>
            </a:extLst>
          </p:cNvPr>
          <p:cNvSpPr txBox="1"/>
          <p:nvPr/>
        </p:nvSpPr>
        <p:spPr>
          <a:xfrm>
            <a:off x="1819512" y="5264312"/>
            <a:ext cx="3141124" cy="461665"/>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Step I</a:t>
            </a:r>
            <a:r>
              <a:rPr lang="en-GB" sz="2400" dirty="0">
                <a:latin typeface="Open Sans" panose="020B0606030504020204" pitchFamily="34" charset="0"/>
                <a:ea typeface="Open Sans" panose="020B0606030504020204" pitchFamily="34" charset="0"/>
                <a:cs typeface="Open Sans" panose="020B0606030504020204" pitchFamily="34" charset="0"/>
              </a:rPr>
              <a:t>™</a:t>
            </a:r>
            <a:r>
              <a:rPr lang="en-US" sz="2400" dirty="0">
                <a:latin typeface="Open Sans" panose="020B0606030504020204" pitchFamily="34" charset="0"/>
                <a:ea typeface="Open Sans" panose="020B0606030504020204" pitchFamily="34" charset="0"/>
                <a:cs typeface="Open Sans" panose="020B0606030504020204" pitchFamily="34" charset="0"/>
              </a:rPr>
              <a:t> Assessment</a:t>
            </a:r>
          </a:p>
        </p:txBody>
      </p:sp>
      <p:sp>
        <p:nvSpPr>
          <p:cNvPr id="7" name="TextBox 6">
            <a:extLst>
              <a:ext uri="{FF2B5EF4-FFF2-40B4-BE49-F238E27FC236}">
                <a16:creationId xmlns:a16="http://schemas.microsoft.com/office/drawing/2014/main" id="{9EDB5CEC-B8A7-B6B3-F64F-2DA367CE6D45}"/>
              </a:ext>
            </a:extLst>
          </p:cNvPr>
          <p:cNvSpPr txBox="1"/>
          <p:nvPr/>
        </p:nvSpPr>
        <p:spPr>
          <a:xfrm>
            <a:off x="6576885" y="5264312"/>
            <a:ext cx="3141124" cy="461665"/>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Step II</a:t>
            </a:r>
            <a:r>
              <a:rPr lang="en-GB" sz="2400" dirty="0">
                <a:latin typeface="Open Sans" panose="020B0606030504020204" pitchFamily="34" charset="0"/>
                <a:ea typeface="Open Sans" panose="020B0606030504020204" pitchFamily="34" charset="0"/>
                <a:cs typeface="Open Sans" panose="020B0606030504020204" pitchFamily="34" charset="0"/>
              </a:rPr>
              <a:t>™</a:t>
            </a:r>
            <a:r>
              <a:rPr lang="en-US" sz="2400" dirty="0">
                <a:latin typeface="Open Sans" panose="020B0606030504020204" pitchFamily="34" charset="0"/>
                <a:ea typeface="Open Sans" panose="020B0606030504020204" pitchFamily="34" charset="0"/>
                <a:cs typeface="Open Sans" panose="020B0606030504020204" pitchFamily="34" charset="0"/>
              </a:rPr>
              <a:t> Assessment</a:t>
            </a:r>
          </a:p>
        </p:txBody>
      </p:sp>
    </p:spTree>
    <p:custDataLst>
      <p:tags r:id="rId1"/>
    </p:custDataLst>
    <p:extLst>
      <p:ext uri="{BB962C8B-B14F-4D97-AF65-F5344CB8AC3E}">
        <p14:creationId xmlns:p14="http://schemas.microsoft.com/office/powerpoint/2010/main" val="45307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4D489-643C-93D0-DACC-D67625315496}"/>
              </a:ext>
            </a:extLst>
          </p:cNvPr>
          <p:cNvSpPr>
            <a:spLocks noGrp="1"/>
          </p:cNvSpPr>
          <p:nvPr>
            <p:ph type="title"/>
          </p:nvPr>
        </p:nvSpPr>
        <p:spPr/>
        <p:txBody>
          <a:bodyPr/>
          <a:lstStyle/>
          <a:p>
            <a:r>
              <a:rPr lang="en-GB" dirty="0"/>
              <a:t>Step II</a:t>
            </a:r>
            <a:r>
              <a:rPr lang="en-GB" baseline="30000" dirty="0"/>
              <a:t>™</a:t>
            </a:r>
            <a:r>
              <a:rPr lang="en-GB" dirty="0"/>
              <a:t> In-Preference Results</a:t>
            </a:r>
            <a:endParaRPr lang="en-GB" sz="1600" dirty="0"/>
          </a:p>
        </p:txBody>
      </p:sp>
      <p:pic>
        <p:nvPicPr>
          <p:cNvPr id="4" name="Picture 2">
            <a:extLst>
              <a:ext uri="{FF2B5EF4-FFF2-40B4-BE49-F238E27FC236}">
                <a16:creationId xmlns:a16="http://schemas.microsoft.com/office/drawing/2014/main" id="{76DAB34F-DFFA-54CA-C60D-E618119AC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59393" y="1690688"/>
            <a:ext cx="10073215" cy="46828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498F0DAC-AFCD-966C-F553-D99B18B68F99}"/>
              </a:ext>
            </a:extLst>
          </p:cNvPr>
          <p:cNvSpPr/>
          <p:nvPr/>
        </p:nvSpPr>
        <p:spPr>
          <a:xfrm>
            <a:off x="6552760" y="2850061"/>
            <a:ext cx="1956719" cy="186651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1"/>
                </a:solidFill>
              </a:rPr>
              <a:t>in-preference</a:t>
            </a:r>
          </a:p>
        </p:txBody>
      </p:sp>
    </p:spTree>
    <p:custDataLst>
      <p:tags r:id="rId1"/>
    </p:custDataLst>
    <p:extLst>
      <p:ext uri="{BB962C8B-B14F-4D97-AF65-F5344CB8AC3E}">
        <p14:creationId xmlns:p14="http://schemas.microsoft.com/office/powerpoint/2010/main" val="39790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4D489-643C-93D0-DACC-D67625315496}"/>
              </a:ext>
            </a:extLst>
          </p:cNvPr>
          <p:cNvSpPr>
            <a:spLocks noGrp="1"/>
          </p:cNvSpPr>
          <p:nvPr>
            <p:ph type="title"/>
          </p:nvPr>
        </p:nvSpPr>
        <p:spPr/>
        <p:txBody>
          <a:bodyPr/>
          <a:lstStyle/>
          <a:p>
            <a:r>
              <a:rPr lang="en-GB" dirty="0"/>
              <a:t>Step II</a:t>
            </a:r>
            <a:r>
              <a:rPr lang="en-GB" baseline="30000" dirty="0"/>
              <a:t>™</a:t>
            </a:r>
            <a:r>
              <a:rPr lang="en-GB" dirty="0"/>
              <a:t> Out-of-Preference Results</a:t>
            </a:r>
            <a:endParaRPr lang="en-GB" sz="1600" dirty="0"/>
          </a:p>
        </p:txBody>
      </p:sp>
      <p:pic>
        <p:nvPicPr>
          <p:cNvPr id="4" name="Picture 2">
            <a:extLst>
              <a:ext uri="{FF2B5EF4-FFF2-40B4-BE49-F238E27FC236}">
                <a16:creationId xmlns:a16="http://schemas.microsoft.com/office/drawing/2014/main" id="{76DAB34F-DFFA-54CA-C60D-E618119AC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60595" y="1669355"/>
            <a:ext cx="10070810" cy="468172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F20D3BA-F9E6-EAF2-DAFC-FE2D2F14470D}"/>
              </a:ext>
            </a:extLst>
          </p:cNvPr>
          <p:cNvGrpSpPr/>
          <p:nvPr/>
        </p:nvGrpSpPr>
        <p:grpSpPr>
          <a:xfrm>
            <a:off x="3938407" y="3429000"/>
            <a:ext cx="2917710" cy="639887"/>
            <a:chOff x="3938407" y="3429000"/>
            <a:chExt cx="2917710" cy="639887"/>
          </a:xfrm>
        </p:grpSpPr>
        <p:sp>
          <p:nvSpPr>
            <p:cNvPr id="7" name="Rectangle: Rounded Corners 6">
              <a:extLst>
                <a:ext uri="{FF2B5EF4-FFF2-40B4-BE49-F238E27FC236}">
                  <a16:creationId xmlns:a16="http://schemas.microsoft.com/office/drawing/2014/main" id="{0225F3ED-7C1C-6AAC-93EF-060538F03E10}"/>
                </a:ext>
              </a:extLst>
            </p:cNvPr>
            <p:cNvSpPr/>
            <p:nvPr/>
          </p:nvSpPr>
          <p:spPr>
            <a:xfrm>
              <a:off x="3938407" y="3429000"/>
              <a:ext cx="697230" cy="639887"/>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E89604BD-6A58-AD93-E4D4-DF8884144C7F}"/>
                </a:ext>
              </a:extLst>
            </p:cNvPr>
            <p:cNvSpPr txBox="1"/>
            <p:nvPr/>
          </p:nvSpPr>
          <p:spPr>
            <a:xfrm>
              <a:off x="4635637" y="3559235"/>
              <a:ext cx="2220480" cy="369332"/>
            </a:xfrm>
            <a:prstGeom prst="rect">
              <a:avLst/>
            </a:prstGeom>
            <a:noFill/>
          </p:spPr>
          <p:txBody>
            <a:bodyPr wrap="none" rtlCol="0">
              <a:spAutoFit/>
            </a:bodyPr>
            <a:lstStyle/>
            <a:p>
              <a:r>
                <a:rPr lang="en-GB" b="1" dirty="0">
                  <a:solidFill>
                    <a:schemeClr val="accent1"/>
                  </a:solidFill>
                </a:rPr>
                <a:t>out-of-preference</a:t>
              </a:r>
            </a:p>
          </p:txBody>
        </p:sp>
      </p:grpSp>
    </p:spTree>
    <p:custDataLst>
      <p:tags r:id="rId1"/>
    </p:custDataLst>
    <p:extLst>
      <p:ext uri="{BB962C8B-B14F-4D97-AF65-F5344CB8AC3E}">
        <p14:creationId xmlns:p14="http://schemas.microsoft.com/office/powerpoint/2010/main" val="132967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4D489-643C-93D0-DACC-D67625315496}"/>
              </a:ext>
            </a:extLst>
          </p:cNvPr>
          <p:cNvSpPr>
            <a:spLocks noGrp="1"/>
          </p:cNvSpPr>
          <p:nvPr>
            <p:ph type="title"/>
          </p:nvPr>
        </p:nvSpPr>
        <p:spPr/>
        <p:txBody>
          <a:bodyPr/>
          <a:lstStyle/>
          <a:p>
            <a:r>
              <a:rPr lang="en-GB" dirty="0"/>
              <a:t>Step II</a:t>
            </a:r>
            <a:r>
              <a:rPr lang="en-GB" baseline="30000" dirty="0"/>
              <a:t>™</a:t>
            </a:r>
            <a:r>
              <a:rPr lang="en-GB" dirty="0"/>
              <a:t> Midzone Results</a:t>
            </a:r>
            <a:endParaRPr lang="en-GB" sz="1600" dirty="0"/>
          </a:p>
        </p:txBody>
      </p:sp>
      <p:pic>
        <p:nvPicPr>
          <p:cNvPr id="4" name="Picture 2">
            <a:extLst>
              <a:ext uri="{FF2B5EF4-FFF2-40B4-BE49-F238E27FC236}">
                <a16:creationId xmlns:a16="http://schemas.microsoft.com/office/drawing/2014/main" id="{76DAB34F-DFFA-54CA-C60D-E618119AC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60595" y="1669355"/>
            <a:ext cx="10070810" cy="468172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367F3C3C-CCA1-80C5-3A33-357508E1F193}"/>
              </a:ext>
            </a:extLst>
          </p:cNvPr>
          <p:cNvGrpSpPr/>
          <p:nvPr/>
        </p:nvGrpSpPr>
        <p:grpSpPr>
          <a:xfrm>
            <a:off x="5812067" y="4214475"/>
            <a:ext cx="2568971" cy="1579007"/>
            <a:chOff x="5932118" y="4214475"/>
            <a:chExt cx="1170513" cy="1579007"/>
          </a:xfrm>
        </p:grpSpPr>
        <p:sp>
          <p:nvSpPr>
            <p:cNvPr id="8" name="Rectangle: Rounded Corners 7">
              <a:extLst>
                <a:ext uri="{FF2B5EF4-FFF2-40B4-BE49-F238E27FC236}">
                  <a16:creationId xmlns:a16="http://schemas.microsoft.com/office/drawing/2014/main" id="{C5AFEFDE-8853-00EF-3DAF-CE1CD4E46229}"/>
                </a:ext>
              </a:extLst>
            </p:cNvPr>
            <p:cNvSpPr/>
            <p:nvPr/>
          </p:nvSpPr>
          <p:spPr>
            <a:xfrm>
              <a:off x="5990281" y="4583807"/>
              <a:ext cx="411480" cy="1209675"/>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73EBFEF0-018E-507E-48A6-AEFB37607C5C}"/>
                </a:ext>
              </a:extLst>
            </p:cNvPr>
            <p:cNvSpPr txBox="1"/>
            <p:nvPr/>
          </p:nvSpPr>
          <p:spPr>
            <a:xfrm>
              <a:off x="5932118" y="4214475"/>
              <a:ext cx="1170513" cy="369332"/>
            </a:xfrm>
            <a:prstGeom prst="rect">
              <a:avLst/>
            </a:prstGeom>
            <a:noFill/>
          </p:spPr>
          <p:txBody>
            <a:bodyPr wrap="none" rtlCol="0">
              <a:spAutoFit/>
            </a:bodyPr>
            <a:lstStyle/>
            <a:p>
              <a:r>
                <a:rPr lang="en-GB" b="1" dirty="0">
                  <a:solidFill>
                    <a:schemeClr val="accent1"/>
                  </a:solidFill>
                </a:rPr>
                <a:t>midzone</a:t>
              </a:r>
            </a:p>
          </p:txBody>
        </p:sp>
      </p:grpSp>
    </p:spTree>
    <p:custDataLst>
      <p:tags r:id="rId1"/>
    </p:custDataLst>
    <p:extLst>
      <p:ext uri="{BB962C8B-B14F-4D97-AF65-F5344CB8AC3E}">
        <p14:creationId xmlns:p14="http://schemas.microsoft.com/office/powerpoint/2010/main" val="329137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213623-00B7-421C-8960-367795F6C6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84174" y="228600"/>
            <a:ext cx="7823651" cy="6400800"/>
          </a:xfrm>
          <a:prstGeom prst="rect">
            <a:avLst/>
          </a:prstGeom>
          <a:ln>
            <a:solidFill>
              <a:schemeClr val="accent4"/>
            </a:solidFill>
          </a:ln>
        </p:spPr>
      </p:pic>
      <p:sp>
        <p:nvSpPr>
          <p:cNvPr id="2" name="TextBox 1">
            <a:extLst>
              <a:ext uri="{FF2B5EF4-FFF2-40B4-BE49-F238E27FC236}">
                <a16:creationId xmlns:a16="http://schemas.microsoft.com/office/drawing/2014/main" id="{FC6FA9E9-3347-C64A-100B-FA5FEF6FE808}"/>
              </a:ext>
            </a:extLst>
          </p:cNvPr>
          <p:cNvSpPr txBox="1"/>
          <p:nvPr/>
        </p:nvSpPr>
        <p:spPr>
          <a:xfrm>
            <a:off x="10007824" y="2413337"/>
            <a:ext cx="2184175" cy="1015663"/>
          </a:xfrm>
          <a:prstGeom prst="rect">
            <a:avLst/>
          </a:prstGeom>
          <a:noFill/>
          <a:ln w="12700">
            <a:solidFill>
              <a:schemeClr val="accent1"/>
            </a:solidFill>
          </a:ln>
        </p:spPr>
        <p:txBody>
          <a:bodyPr wrap="square" rtlCol="0">
            <a:spAutoFit/>
          </a:bodyPr>
          <a:lstStyle/>
          <a:p>
            <a:r>
              <a:rPr lang="en-GB" sz="2000" dirty="0">
                <a:solidFill>
                  <a:schemeClr val="tx2"/>
                </a:solidFill>
              </a:rPr>
              <a:t>MBTI</a:t>
            </a:r>
            <a:r>
              <a:rPr lang="en-GB" sz="2000" baseline="30000" dirty="0">
                <a:solidFill>
                  <a:schemeClr val="tx2"/>
                </a:solidFill>
              </a:rPr>
              <a:t>®</a:t>
            </a:r>
            <a:r>
              <a:rPr lang="en-GB" sz="2000" dirty="0">
                <a:solidFill>
                  <a:schemeClr val="tx2"/>
                </a:solidFill>
              </a:rPr>
              <a:t> Step II™ Interpretive Report (</a:t>
            </a:r>
            <a:r>
              <a:rPr lang="en-GB" sz="2000" b="1" dirty="0">
                <a:solidFill>
                  <a:schemeClr val="tx2"/>
                </a:solidFill>
              </a:rPr>
              <a:t>page 5)</a:t>
            </a:r>
          </a:p>
        </p:txBody>
      </p:sp>
    </p:spTree>
    <p:custDataLst>
      <p:tags r:id="rId1"/>
    </p:custDataLst>
    <p:extLst>
      <p:ext uri="{BB962C8B-B14F-4D97-AF65-F5344CB8AC3E}">
        <p14:creationId xmlns:p14="http://schemas.microsoft.com/office/powerpoint/2010/main" val="379223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Initiating–Receiving Activity</a:t>
            </a:r>
          </a:p>
        </p:txBody>
      </p:sp>
      <p:sp>
        <p:nvSpPr>
          <p:cNvPr id="14" name="Content Placeholder 3">
            <a:extLst>
              <a:ext uri="{FF2B5EF4-FFF2-40B4-BE49-F238E27FC236}">
                <a16:creationId xmlns:a16="http://schemas.microsoft.com/office/drawing/2014/main" id="{EC3F1D6C-F0A7-0E1B-01FE-395DF415CAAD}"/>
              </a:ext>
            </a:extLst>
          </p:cNvPr>
          <p:cNvSpPr>
            <a:spLocks noGrp="1"/>
          </p:cNvSpPr>
          <p:nvPr>
            <p:ph idx="1"/>
          </p:nvPr>
        </p:nvSpPr>
        <p:spPr>
          <a:xfrm>
            <a:off x="971101" y="1884436"/>
            <a:ext cx="10246895" cy="4214812"/>
          </a:xfrm>
        </p:spPr>
        <p:txBody>
          <a:bodyPr rtlCol="0">
            <a:noAutofit/>
          </a:bodyPr>
          <a:lstStyle/>
          <a:p>
            <a:pPr marL="0" lvl="1" indent="0" eaLnBrk="1" fontAlgn="auto" hangingPunct="1">
              <a:spcAft>
                <a:spcPts val="0"/>
              </a:spcAft>
              <a:buSzPct val="85000"/>
              <a:buFont typeface="Open Sans Extrabold" panose="020B0906030804020204" pitchFamily="34" charset="0"/>
              <a:buNone/>
              <a:defRPr/>
            </a:pPr>
            <a:r>
              <a:rPr lang="en-AU" sz="2400" dirty="0">
                <a:solidFill>
                  <a:schemeClr val="bg2"/>
                </a:solidFill>
                <a:cs typeface="Helvetica" pitchFamily="2" charset="0"/>
              </a:rPr>
              <a:t>You are going to a networking event after work. You don’t know anyone there except the organizer who invited you</a:t>
            </a:r>
            <a:r>
              <a:rPr lang="en-AU" sz="2400" b="1" dirty="0">
                <a:solidFill>
                  <a:schemeClr val="bg2"/>
                </a:solidFill>
                <a:cs typeface="Helvetica" pitchFamily="2" charset="0"/>
              </a:rPr>
              <a:t>.</a:t>
            </a:r>
          </a:p>
          <a:p>
            <a:pPr marL="0" lvl="1" indent="0" eaLnBrk="1" fontAlgn="auto" hangingPunct="1">
              <a:spcAft>
                <a:spcPts val="0"/>
              </a:spcAft>
              <a:buSzPct val="85000"/>
              <a:buFont typeface="Open Sans Extrabold" panose="020B0906030804020204" pitchFamily="34" charset="0"/>
              <a:buNone/>
              <a:defRPr/>
            </a:pPr>
            <a:endParaRPr lang="en-US" dirty="0">
              <a:solidFill>
                <a:schemeClr val="bg2"/>
              </a:solidFill>
              <a:cs typeface="Helvetica" pitchFamily="2" charset="0"/>
            </a:endParaRPr>
          </a:p>
          <a:p>
            <a:pPr marL="432000" lvl="1" indent="-342000" eaLnBrk="1" fontAlgn="auto" hangingPunct="1">
              <a:spcAft>
                <a:spcPts val="0"/>
              </a:spcAft>
              <a:buClr>
                <a:schemeClr val="accent2"/>
              </a:buClr>
              <a:defRPr/>
            </a:pPr>
            <a:r>
              <a:rPr lang="en-AU" sz="2000" dirty="0"/>
              <a:t>What do you think or feel about the event? </a:t>
            </a:r>
          </a:p>
          <a:p>
            <a:pPr marL="432000" lvl="1" indent="-342000" eaLnBrk="1" fontAlgn="auto" hangingPunct="1">
              <a:spcAft>
                <a:spcPts val="0"/>
              </a:spcAft>
              <a:buClr>
                <a:schemeClr val="accent2"/>
              </a:buClr>
              <a:defRPr/>
            </a:pPr>
            <a:r>
              <a:rPr lang="en-US" sz="2000" dirty="0"/>
              <a:t>What strategies do you have?</a:t>
            </a:r>
          </a:p>
          <a:p>
            <a:pPr marL="432000" lvl="1" indent="-342000" eaLnBrk="1" fontAlgn="auto" hangingPunct="1">
              <a:spcAft>
                <a:spcPts val="0"/>
              </a:spcAft>
              <a:buClr>
                <a:schemeClr val="accent2"/>
              </a:buClr>
              <a:defRPr/>
            </a:pPr>
            <a:r>
              <a:rPr lang="en-US" sz="2000" dirty="0"/>
              <a:t>What are you likely to do when you are there?</a:t>
            </a:r>
          </a:p>
          <a:p>
            <a:pPr marL="432000" lvl="1" indent="-342000" eaLnBrk="1" fontAlgn="auto" hangingPunct="1">
              <a:spcAft>
                <a:spcPts val="0"/>
              </a:spcAft>
              <a:buClr>
                <a:schemeClr val="accent2"/>
              </a:buClr>
              <a:defRPr/>
            </a:pPr>
            <a:r>
              <a:rPr lang="en-US" sz="2000" dirty="0"/>
              <a:t>When do you leave?</a:t>
            </a:r>
            <a:endParaRPr lang="en-US" dirty="0">
              <a:solidFill>
                <a:schemeClr val="accent4"/>
              </a:solidFill>
            </a:endParaRPr>
          </a:p>
          <a:p>
            <a:pPr marL="0" lvl="1" indent="0" eaLnBrk="1" fontAlgn="auto" hangingPunct="1">
              <a:spcAft>
                <a:spcPts val="0"/>
              </a:spcAft>
              <a:buSzPct val="85000"/>
              <a:buFont typeface="Open Sans Extrabold" panose="020B0906030804020204" pitchFamily="34" charset="0"/>
              <a:buNone/>
              <a:defRPr/>
            </a:pPr>
            <a:endParaRPr lang="en-US" dirty="0">
              <a:solidFill>
                <a:srgbClr val="245EAC"/>
              </a:solidFill>
            </a:endParaRPr>
          </a:p>
        </p:txBody>
      </p:sp>
      <p:grpSp>
        <p:nvGrpSpPr>
          <p:cNvPr id="2" name="Group 1">
            <a:extLst>
              <a:ext uri="{FF2B5EF4-FFF2-40B4-BE49-F238E27FC236}">
                <a16:creationId xmlns:a16="http://schemas.microsoft.com/office/drawing/2014/main" id="{3D16898B-DEE6-D0E2-96B3-7C05F73AD299}"/>
              </a:ext>
            </a:extLst>
          </p:cNvPr>
          <p:cNvGrpSpPr/>
          <p:nvPr/>
        </p:nvGrpSpPr>
        <p:grpSpPr>
          <a:xfrm>
            <a:off x="2922616" y="4308869"/>
            <a:ext cx="6136589" cy="2818663"/>
            <a:chOff x="2753680" y="4198962"/>
            <a:chExt cx="6136589" cy="2818663"/>
          </a:xfrm>
        </p:grpSpPr>
        <p:grpSp>
          <p:nvGrpSpPr>
            <p:cNvPr id="7" name="Group 6">
              <a:extLst>
                <a:ext uri="{FF2B5EF4-FFF2-40B4-BE49-F238E27FC236}">
                  <a16:creationId xmlns:a16="http://schemas.microsoft.com/office/drawing/2014/main" id="{794C9E9C-FE60-4C4B-81E3-ECD0547C8642}"/>
                </a:ext>
              </a:extLst>
            </p:cNvPr>
            <p:cNvGrpSpPr/>
            <p:nvPr/>
          </p:nvGrpSpPr>
          <p:grpSpPr>
            <a:xfrm>
              <a:off x="4161285" y="4947974"/>
              <a:ext cx="3325732" cy="2069651"/>
              <a:chOff x="2305289" y="3221612"/>
              <a:chExt cx="4811869" cy="2647360"/>
            </a:xfrm>
          </p:grpSpPr>
          <p:sp>
            <p:nvSpPr>
              <p:cNvPr id="12" name="Arc 11">
                <a:extLst>
                  <a:ext uri="{FF2B5EF4-FFF2-40B4-BE49-F238E27FC236}">
                    <a16:creationId xmlns:a16="http://schemas.microsoft.com/office/drawing/2014/main" id="{5F850AE6-0195-45CF-AA48-1CAFC26EB7AA}"/>
                  </a:ext>
                </a:extLst>
              </p:cNvPr>
              <p:cNvSpPr/>
              <p:nvPr/>
            </p:nvSpPr>
            <p:spPr bwMode="auto">
              <a:xfrm>
                <a:off x="2309488" y="3221612"/>
                <a:ext cx="4807670" cy="2647360"/>
              </a:xfrm>
              <a:prstGeom prst="arc">
                <a:avLst>
                  <a:gd name="adj1" fmla="val 16200000"/>
                  <a:gd name="adj2" fmla="val 0"/>
                </a:avLst>
              </a:prstGeom>
              <a:ln w="28575">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112542" tIns="56271" rIns="112542" bIns="56271" numCol="1" rtlCol="0" anchor="t" anchorCtr="0" compatLnSpc="1">
                <a:prstTxWarp prst="textNoShape">
                  <a:avLst/>
                </a:prstTxWarp>
              </a:bodyPr>
              <a:lstStyle/>
              <a:p>
                <a:pPr algn="l" defTabSz="1125444" eaLnBrk="0" hangingPunct="0">
                  <a:spcBef>
                    <a:spcPct val="0"/>
                  </a:spcBef>
                </a:pPr>
                <a:endParaRPr lang="en-GB" sz="2954" dirty="0">
                  <a:latin typeface="Arial" charset="0"/>
                  <a:ea typeface="ＭＳ Ｐゴシック" pitchFamily="1" charset="-128"/>
                </a:endParaRPr>
              </a:p>
            </p:txBody>
          </p:sp>
          <p:sp>
            <p:nvSpPr>
              <p:cNvPr id="13" name="Arc 12">
                <a:extLst>
                  <a:ext uri="{FF2B5EF4-FFF2-40B4-BE49-F238E27FC236}">
                    <a16:creationId xmlns:a16="http://schemas.microsoft.com/office/drawing/2014/main" id="{CE24F733-43AF-47A1-8AD8-65EA8F7F17D8}"/>
                  </a:ext>
                </a:extLst>
              </p:cNvPr>
              <p:cNvSpPr/>
              <p:nvPr/>
            </p:nvSpPr>
            <p:spPr bwMode="auto">
              <a:xfrm flipH="1">
                <a:off x="2305289" y="3221612"/>
                <a:ext cx="4807670" cy="2647360"/>
              </a:xfrm>
              <a:prstGeom prst="arc">
                <a:avLst>
                  <a:gd name="adj1" fmla="val 16200000"/>
                  <a:gd name="adj2" fmla="val 0"/>
                </a:avLst>
              </a:prstGeom>
              <a:ln w="28575">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112542" tIns="56271" rIns="112542" bIns="56271" numCol="1" rtlCol="0" anchor="t" anchorCtr="0" compatLnSpc="1">
                <a:prstTxWarp prst="textNoShape">
                  <a:avLst/>
                </a:prstTxWarp>
              </a:bodyPr>
              <a:lstStyle/>
              <a:p>
                <a:pPr algn="l" defTabSz="1125444" eaLnBrk="0" hangingPunct="0">
                  <a:spcBef>
                    <a:spcPct val="0"/>
                  </a:spcBef>
                </a:pPr>
                <a:endParaRPr lang="en-GB" sz="2954" dirty="0">
                  <a:latin typeface="Arial" charset="0"/>
                  <a:ea typeface="ＭＳ Ｐゴシック" pitchFamily="1" charset="-128"/>
                </a:endParaRPr>
              </a:p>
            </p:txBody>
          </p:sp>
        </p:grpSp>
        <p:sp>
          <p:nvSpPr>
            <p:cNvPr id="8" name="TextBox 7">
              <a:extLst>
                <a:ext uri="{FF2B5EF4-FFF2-40B4-BE49-F238E27FC236}">
                  <a16:creationId xmlns:a16="http://schemas.microsoft.com/office/drawing/2014/main" id="{DCAE25C2-DBF1-1137-2709-8CDF1CFECE77}"/>
                </a:ext>
              </a:extLst>
            </p:cNvPr>
            <p:cNvSpPr txBox="1"/>
            <p:nvPr/>
          </p:nvSpPr>
          <p:spPr>
            <a:xfrm>
              <a:off x="2753680" y="4936300"/>
              <a:ext cx="1406154" cy="400110"/>
            </a:xfrm>
            <a:prstGeom prst="rect">
              <a:avLst/>
            </a:prstGeom>
            <a:noFill/>
          </p:spPr>
          <p:txBody>
            <a:bodyPr wrap="squar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Initiating</a:t>
              </a:r>
            </a:p>
          </p:txBody>
        </p:sp>
        <p:sp>
          <p:nvSpPr>
            <p:cNvPr id="9" name="TextBox 8">
              <a:extLst>
                <a:ext uri="{FF2B5EF4-FFF2-40B4-BE49-F238E27FC236}">
                  <a16:creationId xmlns:a16="http://schemas.microsoft.com/office/drawing/2014/main" id="{ECD0087D-FCC2-6E39-E4AE-886A769B907C}"/>
                </a:ext>
              </a:extLst>
            </p:cNvPr>
            <p:cNvSpPr txBox="1"/>
            <p:nvPr/>
          </p:nvSpPr>
          <p:spPr>
            <a:xfrm>
              <a:off x="5183908" y="4198962"/>
              <a:ext cx="1277583" cy="400110"/>
            </a:xfrm>
            <a:prstGeom prst="rect">
              <a:avLst/>
            </a:prstGeom>
            <a:noFill/>
          </p:spPr>
          <p:txBody>
            <a:bodyPr wrap="squar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Midzone</a:t>
              </a:r>
            </a:p>
          </p:txBody>
        </p:sp>
        <p:sp>
          <p:nvSpPr>
            <p:cNvPr id="10" name="TextBox 9">
              <a:extLst>
                <a:ext uri="{FF2B5EF4-FFF2-40B4-BE49-F238E27FC236}">
                  <a16:creationId xmlns:a16="http://schemas.microsoft.com/office/drawing/2014/main" id="{A4C07216-2406-9FA4-5744-94C2EDB342DF}"/>
                </a:ext>
              </a:extLst>
            </p:cNvPr>
            <p:cNvSpPr txBox="1"/>
            <p:nvPr/>
          </p:nvSpPr>
          <p:spPr>
            <a:xfrm>
              <a:off x="7484115" y="4936300"/>
              <a:ext cx="1406154" cy="400110"/>
            </a:xfrm>
            <a:prstGeom prst="rect">
              <a:avLst/>
            </a:prstGeom>
            <a:noFill/>
          </p:spPr>
          <p:txBody>
            <a:bodyPr wrap="non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Receiving</a:t>
              </a:r>
            </a:p>
          </p:txBody>
        </p:sp>
      </p:grpSp>
      <p:sp>
        <p:nvSpPr>
          <p:cNvPr id="5" name="TextBox 4">
            <a:extLst>
              <a:ext uri="{FF2B5EF4-FFF2-40B4-BE49-F238E27FC236}">
                <a16:creationId xmlns:a16="http://schemas.microsoft.com/office/drawing/2014/main" id="{FD598ACC-5F14-09CE-B313-6A753628DACF}"/>
              </a:ext>
            </a:extLst>
          </p:cNvPr>
          <p:cNvSpPr txBox="1"/>
          <p:nvPr/>
        </p:nvSpPr>
        <p:spPr>
          <a:xfrm>
            <a:off x="8294345" y="2817340"/>
            <a:ext cx="2505460" cy="1754326"/>
          </a:xfrm>
          <a:custGeom>
            <a:avLst/>
            <a:gdLst>
              <a:gd name="csX0" fmla="*/ 0 w 2505460"/>
              <a:gd name="csY0" fmla="*/ 0 h 1754326"/>
              <a:gd name="csX1" fmla="*/ 2505460 w 2505460"/>
              <a:gd name="csY1" fmla="*/ 0 h 1754326"/>
              <a:gd name="csX2" fmla="*/ 2505460 w 2505460"/>
              <a:gd name="csY2" fmla="*/ 1754326 h 1754326"/>
              <a:gd name="csX3" fmla="*/ 0 w 2505460"/>
              <a:gd name="csY3" fmla="*/ 1754326 h 1754326"/>
              <a:gd name="csX4" fmla="*/ 0 w 2505460"/>
              <a:gd name="csY4" fmla="*/ 0 h 1754326"/>
            </a:gdLst>
            <a:ahLst/>
            <a:cxnLst>
              <a:cxn ang="0">
                <a:pos x="csX0" y="csY0"/>
              </a:cxn>
              <a:cxn ang="0">
                <a:pos x="csX1" y="csY1"/>
              </a:cxn>
              <a:cxn ang="0">
                <a:pos x="csX2" y="csY2"/>
              </a:cxn>
              <a:cxn ang="0">
                <a:pos x="csX3" y="csY3"/>
              </a:cxn>
              <a:cxn ang="0">
                <a:pos x="csX4" y="csY4"/>
              </a:cxn>
            </a:cxnLst>
            <a:rect l="l" t="t" r="r" b="b"/>
            <a:pathLst>
              <a:path w="2505460" h="1754326" extrusionOk="0">
                <a:moveTo>
                  <a:pt x="0" y="0"/>
                </a:moveTo>
                <a:cubicBezTo>
                  <a:pt x="1126404" y="-5264"/>
                  <a:pt x="1675946" y="84467"/>
                  <a:pt x="2505460" y="0"/>
                </a:cubicBezTo>
                <a:cubicBezTo>
                  <a:pt x="2550706" y="194670"/>
                  <a:pt x="2588291" y="1403577"/>
                  <a:pt x="2505460" y="1754326"/>
                </a:cubicBezTo>
                <a:cubicBezTo>
                  <a:pt x="1337210" y="1860646"/>
                  <a:pt x="262304" y="1746677"/>
                  <a:pt x="0" y="1754326"/>
                </a:cubicBezTo>
                <a:cubicBezTo>
                  <a:pt x="127106" y="999085"/>
                  <a:pt x="70643" y="402307"/>
                  <a:pt x="0" y="0"/>
                </a:cubicBezTo>
                <a:close/>
              </a:path>
            </a:pathLst>
          </a:custGeom>
          <a:noFill/>
          <a:ln>
            <a:solidFill>
              <a:schemeClr val="accent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pPr marL="90000" lvl="1" indent="0">
              <a:buClr>
                <a:schemeClr val="accent2"/>
              </a:buClr>
              <a:buNone/>
              <a:defRPr/>
            </a:pPr>
            <a:endParaRPr lang="en-US" dirty="0"/>
          </a:p>
          <a:p>
            <a:pPr marL="90000" lvl="1" indent="0">
              <a:buClr>
                <a:schemeClr val="accent2"/>
              </a:buClr>
              <a:buNone/>
              <a:defRPr/>
            </a:pPr>
            <a:r>
              <a:rPr lang="en-US" dirty="0"/>
              <a:t>You’ll have </a:t>
            </a:r>
            <a:r>
              <a:rPr lang="en-US" b="1" dirty="0">
                <a:solidFill>
                  <a:schemeClr val="bg2"/>
                </a:solidFill>
              </a:rPr>
              <a:t>8 minutes</a:t>
            </a:r>
            <a:r>
              <a:rPr lang="en-US" dirty="0">
                <a:solidFill>
                  <a:schemeClr val="bg2"/>
                </a:solidFill>
              </a:rPr>
              <a:t> </a:t>
            </a:r>
            <a:r>
              <a:rPr lang="en-US" dirty="0"/>
              <a:t>for your discussion. </a:t>
            </a:r>
          </a:p>
          <a:p>
            <a:pPr marL="90000" lvl="1" indent="0">
              <a:buClr>
                <a:schemeClr val="accent2"/>
              </a:buClr>
              <a:buNone/>
              <a:defRPr/>
            </a:pPr>
            <a:r>
              <a:rPr lang="en-US" dirty="0"/>
              <a:t>Be prepared to share your answers.</a:t>
            </a:r>
          </a:p>
          <a:p>
            <a:endParaRPr lang="en-US" dirty="0"/>
          </a:p>
        </p:txBody>
      </p:sp>
    </p:spTree>
    <p:custDataLst>
      <p:tags r:id="rId1"/>
    </p:custDataLst>
    <p:extLst>
      <p:ext uri="{BB962C8B-B14F-4D97-AF65-F5344CB8AC3E}">
        <p14:creationId xmlns:p14="http://schemas.microsoft.com/office/powerpoint/2010/main" val="2267304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AB387385-A208-42EF-8F1A-34CC6BDDDFD6}"/>
              </a:ext>
            </a:extLst>
          </p:cNvPr>
          <p:cNvSpPr>
            <a:spLocks noGrp="1" noChangeArrowheads="1"/>
          </p:cNvSpPr>
          <p:nvPr>
            <p:ph type="title"/>
          </p:nvPr>
        </p:nvSpPr>
        <p:spPr/>
        <p:txBody>
          <a:bodyPr/>
          <a:lstStyle/>
          <a:p>
            <a:pPr eaLnBrk="1" hangingPunct="1"/>
            <a:br>
              <a:rPr lang="en-GB" altLang="en-US" dirty="0"/>
            </a:br>
            <a:r>
              <a:rPr lang="en-GB" altLang="en-US" dirty="0"/>
              <a:t>Initiating–Receiving </a:t>
            </a:r>
            <a:br>
              <a:rPr lang="en-GB" altLang="en-US" dirty="0"/>
            </a:br>
            <a:r>
              <a:rPr lang="en-GB" altLang="en-US" sz="2400" b="0" dirty="0">
                <a:solidFill>
                  <a:schemeClr val="tx1"/>
                </a:solidFill>
              </a:rPr>
              <a:t>How you prefer to connect with others</a:t>
            </a:r>
            <a:br>
              <a:rPr lang="en-GB" altLang="en-US" dirty="0"/>
            </a:br>
            <a:endParaRPr lang="en-GB" altLang="en-US" dirty="0"/>
          </a:p>
        </p:txBody>
      </p:sp>
      <p:pic>
        <p:nvPicPr>
          <p:cNvPr id="79875" name="Picture 1">
            <a:extLst>
              <a:ext uri="{FF2B5EF4-FFF2-40B4-BE49-F238E27FC236}">
                <a16:creationId xmlns:a16="http://schemas.microsoft.com/office/drawing/2014/main" id="{F3452CE9-9368-478B-95A1-2677DF2DEF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484024" y="2864519"/>
            <a:ext cx="3900487" cy="254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2">
            <a:extLst>
              <a:ext uri="{FF2B5EF4-FFF2-40B4-BE49-F238E27FC236}">
                <a16:creationId xmlns:a16="http://schemas.microsoft.com/office/drawing/2014/main" id="{0B133883-E883-4559-A140-67493BE400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157316" y="2999894"/>
            <a:ext cx="3738563" cy="241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065D7-3496-70F5-D859-3277C7D42267}"/>
              </a:ext>
            </a:extLst>
          </p:cNvPr>
          <p:cNvSpPr>
            <a:spLocks noGrp="1"/>
          </p:cNvSpPr>
          <p:nvPr>
            <p:ph type="title"/>
          </p:nvPr>
        </p:nvSpPr>
        <p:spPr>
          <a:xfrm>
            <a:off x="6970789" y="4324865"/>
            <a:ext cx="4014367" cy="980098"/>
          </a:xfrm>
        </p:spPr>
        <p:txBody>
          <a:bodyPr/>
          <a:lstStyle/>
          <a:p>
            <a:r>
              <a:rPr lang="en-US" sz="3600" dirty="0"/>
              <a:t>HIDDEN SAMPLE AGENDA SLIDE</a:t>
            </a:r>
          </a:p>
        </p:txBody>
      </p:sp>
      <p:graphicFrame>
        <p:nvGraphicFramePr>
          <p:cNvPr id="6" name="Content Placeholder 4">
            <a:extLst>
              <a:ext uri="{FF2B5EF4-FFF2-40B4-BE49-F238E27FC236}">
                <a16:creationId xmlns:a16="http://schemas.microsoft.com/office/drawing/2014/main" id="{9DCFED8F-415D-30E3-12B5-1AD025EE3550}"/>
              </a:ext>
            </a:extLst>
          </p:cNvPr>
          <p:cNvGraphicFramePr>
            <a:graphicFrameLocks/>
          </p:cNvGraphicFramePr>
          <p:nvPr>
            <p:extLst>
              <p:ext uri="{D42A27DB-BD31-4B8C-83A1-F6EECF244321}">
                <p14:modId xmlns:p14="http://schemas.microsoft.com/office/powerpoint/2010/main" val="3456263551"/>
              </p:ext>
            </p:extLst>
          </p:nvPr>
        </p:nvGraphicFramePr>
        <p:xfrm>
          <a:off x="0" y="0"/>
          <a:ext cx="6103683" cy="5987910"/>
        </p:xfrm>
        <a:graphic>
          <a:graphicData uri="http://schemas.openxmlformats.org/drawingml/2006/table">
            <a:tbl>
              <a:tblPr firstRow="1" bandRow="1">
                <a:tableStyleId>{00A15C55-8517-42AA-B614-E9B94910E393}</a:tableStyleId>
              </a:tblPr>
              <a:tblGrid>
                <a:gridCol w="1595409">
                  <a:extLst>
                    <a:ext uri="{9D8B030D-6E8A-4147-A177-3AD203B41FA5}">
                      <a16:colId xmlns:a16="http://schemas.microsoft.com/office/drawing/2014/main" val="91956873"/>
                    </a:ext>
                  </a:extLst>
                </a:gridCol>
                <a:gridCol w="3582526">
                  <a:extLst>
                    <a:ext uri="{9D8B030D-6E8A-4147-A177-3AD203B41FA5}">
                      <a16:colId xmlns:a16="http://schemas.microsoft.com/office/drawing/2014/main" val="2517462963"/>
                    </a:ext>
                  </a:extLst>
                </a:gridCol>
                <a:gridCol w="925748">
                  <a:extLst>
                    <a:ext uri="{9D8B030D-6E8A-4147-A177-3AD203B41FA5}">
                      <a16:colId xmlns:a16="http://schemas.microsoft.com/office/drawing/2014/main" val="1835044632"/>
                    </a:ext>
                  </a:extLst>
                </a:gridCol>
              </a:tblGrid>
              <a:tr h="567177">
                <a:tc gridSpan="2">
                  <a:txBody>
                    <a:bodyPr/>
                    <a:lstStyle/>
                    <a:p>
                      <a:pPr algn="l"/>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TOPIC</a:t>
                      </a:r>
                    </a:p>
                  </a:txBody>
                  <a:tcPr/>
                </a:tc>
                <a:tc hMerge="1">
                  <a:txBody>
                    <a:bodyPr/>
                    <a:lstStyle/>
                    <a:p>
                      <a:endParaRPr/>
                    </a:p>
                  </a:txBody>
                  <a:tcPr/>
                </a:tc>
                <a:tc>
                  <a:txBody>
                    <a:bodyPr/>
                    <a:lstStyle/>
                    <a:p>
                      <a:pPr algn="l"/>
                      <a:r>
                        <a:rPr lang="en-US" sz="1600" dirty="0">
                          <a:solidFill>
                            <a:schemeClr val="bg2"/>
                          </a:solidFill>
                          <a:latin typeface="Open Sans" panose="020B0606030504020204" pitchFamily="34" charset="0"/>
                          <a:ea typeface="Open Sans" panose="020B0606030504020204" pitchFamily="34" charset="0"/>
                          <a:cs typeface="Open Sans" panose="020B0606030504020204" pitchFamily="34" charset="0"/>
                        </a:rPr>
                        <a:t>TIME (mins.)</a:t>
                      </a:r>
                    </a:p>
                  </a:txBody>
                  <a:tcPr/>
                </a:tc>
                <a:extLst>
                  <a:ext uri="{0D108BD9-81ED-4DB2-BD59-A6C34878D82A}">
                    <a16:rowId xmlns:a16="http://schemas.microsoft.com/office/drawing/2014/main" val="2289345384"/>
                  </a:ext>
                </a:extLst>
              </a:tr>
              <a:tr h="835840">
                <a:tc>
                  <a:txBody>
                    <a:bodyPr/>
                    <a:lstStyle/>
                    <a:p>
                      <a:pPr algn="l"/>
                      <a:r>
                        <a:rPr lang="en-US" sz="1600" b="1" dirty="0">
                          <a:latin typeface="Open Sans" panose="020B0606030504020204" pitchFamily="34" charset="0"/>
                          <a:ea typeface="Open Sans" panose="020B0606030504020204" pitchFamily="34" charset="0"/>
                          <a:cs typeface="Open Sans" panose="020B0606030504020204" pitchFamily="34" charset="0"/>
                        </a:rPr>
                        <a:t>Welcome</a:t>
                      </a:r>
                    </a:p>
                  </a:txBody>
                  <a:tcPr/>
                </a:tc>
                <a:tc>
                  <a:txBody>
                    <a:bodyPr/>
                    <a:lstStyle/>
                    <a:p>
                      <a:pPr algn="l"/>
                      <a:r>
                        <a:rPr lang="en-US" sz="1400" dirty="0">
                          <a:latin typeface="Open Sans" panose="020B0606030504020204" pitchFamily="34" charset="0"/>
                          <a:ea typeface="Open Sans" panose="020B0606030504020204" pitchFamily="34" charset="0"/>
                          <a:cs typeface="Open Sans" panose="020B0606030504020204" pitchFamily="34" charset="0"/>
                        </a:rPr>
                        <a:t>Introduction </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Welcome and intro (7)                        </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Guidelines (1)</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Agenda and purpose (2)</a:t>
                      </a:r>
                    </a:p>
                  </a:txBody>
                  <a:tcPr/>
                </a:tc>
                <a:tc>
                  <a:txBody>
                    <a:bodyPr/>
                    <a:lstStyle/>
                    <a:p>
                      <a:pPr algn="l"/>
                      <a:r>
                        <a:rPr lang="en-US" sz="1600" dirty="0">
                          <a:latin typeface="Open Sans" panose="020B0606030504020204" pitchFamily="34" charset="0"/>
                          <a:ea typeface="Open Sans" panose="020B0606030504020204" pitchFamily="34" charset="0"/>
                          <a:cs typeface="Open Sans" panose="020B0606030504020204" pitchFamily="34" charset="0"/>
                        </a:rPr>
                        <a:t>10</a:t>
                      </a:r>
                    </a:p>
                  </a:txBody>
                  <a:tcPr/>
                </a:tc>
                <a:extLst>
                  <a:ext uri="{0D108BD9-81ED-4DB2-BD59-A6C34878D82A}">
                    <a16:rowId xmlns:a16="http://schemas.microsoft.com/office/drawing/2014/main" val="3808470471"/>
                  </a:ext>
                </a:extLst>
              </a:tr>
              <a:tr h="764297">
                <a:tc>
                  <a:txBody>
                    <a:bodyPr/>
                    <a:lstStyle/>
                    <a:p>
                      <a:pPr algn="l"/>
                      <a:r>
                        <a:rPr lang="en-US" sz="1600" b="1" dirty="0">
                          <a:latin typeface="Open Sans" panose="020B0606030504020204" pitchFamily="34" charset="0"/>
                          <a:ea typeface="Open Sans" panose="020B0606030504020204" pitchFamily="34" charset="0"/>
                          <a:cs typeface="Open Sans" panose="020B0606030504020204" pitchFamily="34" charset="0"/>
                        </a:rPr>
                        <a:t>Overview</a:t>
                      </a:r>
                    </a:p>
                  </a:txBody>
                  <a:tcPr/>
                </a:tc>
                <a:tc>
                  <a:txBody>
                    <a:bodyPr/>
                    <a:lstStyle/>
                    <a:p>
                      <a:pPr algn="l"/>
                      <a:r>
                        <a:rPr lang="en-US" sz="1400" dirty="0">
                          <a:latin typeface="Open Sans" panose="020B0606030504020204" pitchFamily="34" charset="0"/>
                          <a:ea typeface="Open Sans" panose="020B0606030504020204" pitchFamily="34" charset="0"/>
                          <a:cs typeface="Open Sans" panose="020B0606030504020204" pitchFamily="34" charset="0"/>
                        </a:rPr>
                        <a:t>Step II</a:t>
                      </a:r>
                      <a:r>
                        <a:rPr lang="en-US" sz="1400" baseline="30000" dirty="0">
                          <a:latin typeface="Open Sans" panose="020B0606030504020204" pitchFamily="34" charset="0"/>
                          <a:ea typeface="Open Sans" panose="020B0606030504020204" pitchFamily="34" charset="0"/>
                          <a:cs typeface="Open Sans" panose="020B0606030504020204" pitchFamily="34" charset="0"/>
                        </a:rPr>
                        <a:t>™</a:t>
                      </a:r>
                      <a:r>
                        <a:rPr lang="en-US" sz="1400" dirty="0">
                          <a:latin typeface="Open Sans" panose="020B0606030504020204" pitchFamily="34" charset="0"/>
                          <a:ea typeface="Open Sans" panose="020B0606030504020204" pitchFamily="34" charset="0"/>
                          <a:cs typeface="Open Sans" panose="020B0606030504020204" pitchFamily="34" charset="0"/>
                        </a:rPr>
                        <a:t> Assessment</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Understanding MBTI</a:t>
                      </a:r>
                      <a:r>
                        <a:rPr lang="en-US" sz="1200" baseline="30000" dirty="0">
                          <a:latin typeface="Open Sans" panose="020B0606030504020204" pitchFamily="34" charset="0"/>
                          <a:ea typeface="Open Sans" panose="020B0606030504020204" pitchFamily="34" charset="0"/>
                          <a:cs typeface="Open Sans" panose="020B0606030504020204" pitchFamily="34" charset="0"/>
                        </a:rPr>
                        <a:t>®</a:t>
                      </a:r>
                      <a:r>
                        <a:rPr lang="en-US" sz="1200" dirty="0">
                          <a:latin typeface="Open Sans" panose="020B0606030504020204" pitchFamily="34" charset="0"/>
                          <a:ea typeface="Open Sans" panose="020B0606030504020204" pitchFamily="34" charset="0"/>
                          <a:cs typeface="Open Sans" panose="020B0606030504020204" pitchFamily="34" charset="0"/>
                        </a:rPr>
                        <a:t> Step II</a:t>
                      </a:r>
                      <a:r>
                        <a:rPr lang="en-US" sz="1200" baseline="30000" dirty="0">
                          <a:latin typeface="Open Sans" panose="020B0606030504020204" pitchFamily="34" charset="0"/>
                          <a:ea typeface="Open Sans" panose="020B0606030504020204" pitchFamily="34" charset="0"/>
                          <a:cs typeface="Open Sans" panose="020B0606030504020204" pitchFamily="34" charset="0"/>
                        </a:rPr>
                        <a:t>™</a:t>
                      </a:r>
                      <a:r>
                        <a:rPr lang="en-US" sz="1200" dirty="0">
                          <a:latin typeface="Open Sans" panose="020B0606030504020204" pitchFamily="34" charset="0"/>
                          <a:ea typeface="Open Sans" panose="020B0606030504020204" pitchFamily="34" charset="0"/>
                          <a:cs typeface="Open Sans" panose="020B0606030504020204" pitchFamily="34" charset="0"/>
                        </a:rPr>
                        <a:t> assessment  (4)</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Benefits of Step II assessment(4)</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Relationship between Step I and Step II (2)</a:t>
                      </a:r>
                    </a:p>
                  </a:txBody>
                  <a:tcPr/>
                </a:tc>
                <a:tc>
                  <a:txBody>
                    <a:bodyPr/>
                    <a:lstStyle/>
                    <a:p>
                      <a:pPr algn="l"/>
                      <a:r>
                        <a:rPr lang="en-US" sz="1600" dirty="0">
                          <a:latin typeface="Open Sans" panose="020B0606030504020204" pitchFamily="34" charset="0"/>
                          <a:ea typeface="Open Sans" panose="020B0606030504020204" pitchFamily="34" charset="0"/>
                          <a:cs typeface="Open Sans" panose="020B0606030504020204" pitchFamily="34" charset="0"/>
                        </a:rPr>
                        <a:t>10</a:t>
                      </a:r>
                    </a:p>
                  </a:txBody>
                  <a:tcPr/>
                </a:tc>
                <a:extLst>
                  <a:ext uri="{0D108BD9-81ED-4DB2-BD59-A6C34878D82A}">
                    <a16:rowId xmlns:a16="http://schemas.microsoft.com/office/drawing/2014/main" val="433315592"/>
                  </a:ext>
                </a:extLst>
              </a:tr>
              <a:tr h="477623">
                <a:tc>
                  <a:txBody>
                    <a:bodyPr/>
                    <a:lstStyle/>
                    <a:p>
                      <a:pPr algn="l"/>
                      <a:r>
                        <a:rPr lang="en-US" sz="1600" b="1" dirty="0">
                          <a:latin typeface="Open Sans" panose="020B0606030504020204" pitchFamily="34" charset="0"/>
                          <a:ea typeface="Open Sans" panose="020B0606030504020204" pitchFamily="34" charset="0"/>
                          <a:cs typeface="Open Sans" panose="020B0606030504020204" pitchFamily="34" charset="0"/>
                        </a:rPr>
                        <a:t>Facets</a:t>
                      </a:r>
                    </a:p>
                  </a:txBody>
                  <a:tcPr/>
                </a:tc>
                <a:tc>
                  <a:txBody>
                    <a:bodyPr/>
                    <a:lstStyle/>
                    <a:p>
                      <a:pPr algn="l"/>
                      <a:r>
                        <a:rPr lang="en-US" sz="1400" dirty="0">
                          <a:latin typeface="Open Sans" panose="020B0606030504020204" pitchFamily="34" charset="0"/>
                          <a:ea typeface="Open Sans" panose="020B0606030504020204" pitchFamily="34" charset="0"/>
                          <a:cs typeface="Open Sans" panose="020B0606030504020204" pitchFamily="34" charset="0"/>
                        </a:rPr>
                        <a:t>Step II Facet Scores</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Overview of the facet results (1)</a:t>
                      </a:r>
                    </a:p>
                    <a:p>
                      <a:pPr marL="628650" lvl="1"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In-Preference (3)</a:t>
                      </a:r>
                    </a:p>
                    <a:p>
                      <a:pPr marL="628650" lvl="1"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Out-of-Preference (3)</a:t>
                      </a:r>
                    </a:p>
                    <a:p>
                      <a:pPr marL="628650" lvl="1"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Midzone (3)</a:t>
                      </a:r>
                    </a:p>
                  </a:txBody>
                  <a:tcPr/>
                </a:tc>
                <a:tc>
                  <a:txBody>
                    <a:bodyPr/>
                    <a:lstStyle/>
                    <a:p>
                      <a:pPr algn="l"/>
                      <a:r>
                        <a:rPr lang="en-US" sz="1600" dirty="0">
                          <a:latin typeface="Open Sans" panose="020B0606030504020204" pitchFamily="34" charset="0"/>
                          <a:ea typeface="Open Sans" panose="020B0606030504020204" pitchFamily="34" charset="0"/>
                          <a:cs typeface="Open Sans" panose="020B0606030504020204" pitchFamily="34" charset="0"/>
                        </a:rPr>
                        <a:t>10</a:t>
                      </a:r>
                    </a:p>
                  </a:txBody>
                  <a:tcPr/>
                </a:tc>
                <a:extLst>
                  <a:ext uri="{0D108BD9-81ED-4DB2-BD59-A6C34878D82A}">
                    <a16:rowId xmlns:a16="http://schemas.microsoft.com/office/drawing/2014/main" val="2556562382"/>
                  </a:ext>
                </a:extLst>
              </a:tr>
              <a:tr h="1209964">
                <a:tc>
                  <a:txBody>
                    <a:bodyPr/>
                    <a:lstStyle/>
                    <a:p>
                      <a:pPr algn="l"/>
                      <a:r>
                        <a:rPr lang="en-US" sz="1600" b="1" dirty="0">
                          <a:latin typeface="Open Sans" panose="020B0606030504020204" pitchFamily="34" charset="0"/>
                          <a:ea typeface="Open Sans" panose="020B0606030504020204" pitchFamily="34" charset="0"/>
                          <a:cs typeface="Open Sans" panose="020B0606030504020204" pitchFamily="34" charset="0"/>
                        </a:rPr>
                        <a:t>E-I</a:t>
                      </a:r>
                    </a:p>
                  </a:txBody>
                  <a:tcPr/>
                </a:tc>
                <a:tc>
                  <a:txBody>
                    <a:bodyPr/>
                    <a:lstStyle/>
                    <a:p>
                      <a:pPr algn="l"/>
                      <a:r>
                        <a:rPr lang="en-US" sz="1400" dirty="0">
                          <a:latin typeface="Open Sans" panose="020B0606030504020204" pitchFamily="34" charset="0"/>
                          <a:ea typeface="Open Sans" panose="020B0606030504020204" pitchFamily="34" charset="0"/>
                          <a:cs typeface="Open Sans" panose="020B0606030504020204" pitchFamily="34" charset="0"/>
                        </a:rPr>
                        <a:t>Step II Facets</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Facet overview (3)</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Initiating</a:t>
                      </a: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1200" dirty="0">
                          <a:latin typeface="Open Sans" panose="020B0606030504020204" pitchFamily="34" charset="0"/>
                          <a:ea typeface="Open Sans" panose="020B0606030504020204" pitchFamily="34" charset="0"/>
                          <a:cs typeface="Open Sans" panose="020B0606030504020204" pitchFamily="34" charset="0"/>
                        </a:rPr>
                        <a:t>Receiving Activity (10)</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E</a:t>
                      </a: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1200" dirty="0">
                          <a:latin typeface="Open Sans" panose="020B0606030504020204" pitchFamily="34" charset="0"/>
                          <a:ea typeface="Open Sans" panose="020B0606030504020204" pitchFamily="34" charset="0"/>
                          <a:cs typeface="Open Sans" panose="020B0606030504020204" pitchFamily="34" charset="0"/>
                        </a:rPr>
                        <a:t>I Facets Explained (10)</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Team discussion (10)</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Team Poster (2)</a:t>
                      </a:r>
                    </a:p>
                  </a:txBody>
                  <a:tcPr/>
                </a:tc>
                <a:tc>
                  <a:txBody>
                    <a:bodyPr/>
                    <a:lstStyle/>
                    <a:p>
                      <a:pPr algn="l"/>
                      <a:r>
                        <a:rPr lang="en-US" sz="1600" dirty="0">
                          <a:latin typeface="Open Sans" panose="020B0606030504020204" pitchFamily="34" charset="0"/>
                          <a:ea typeface="Open Sans" panose="020B0606030504020204" pitchFamily="34" charset="0"/>
                          <a:cs typeface="Open Sans" panose="020B0606030504020204" pitchFamily="34" charset="0"/>
                        </a:rPr>
                        <a:t>35</a:t>
                      </a:r>
                    </a:p>
                  </a:txBody>
                  <a:tcPr/>
                </a:tc>
                <a:extLst>
                  <a:ext uri="{0D108BD9-81ED-4DB2-BD59-A6C34878D82A}">
                    <a16:rowId xmlns:a16="http://schemas.microsoft.com/office/drawing/2014/main" val="2563889763"/>
                  </a:ext>
                </a:extLst>
              </a:tr>
              <a:tr h="1263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Open Sans" panose="020B0606030504020204" pitchFamily="34" charset="0"/>
                          <a:ea typeface="Open Sans" panose="020B0606030504020204" pitchFamily="34" charset="0"/>
                          <a:cs typeface="Open Sans" panose="020B0606030504020204" pitchFamily="34" charset="0"/>
                        </a:rPr>
                        <a:t>S-N</a:t>
                      </a:r>
                    </a:p>
                    <a:p>
                      <a:pPr algn="l"/>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9998"/>
                          </a:solidFill>
                          <a:effectLst/>
                          <a:uLnTx/>
                          <a:uFillTx/>
                          <a:latin typeface="Open Sans" panose="020B0606030504020204" pitchFamily="34" charset="0"/>
                          <a:ea typeface="Open Sans" panose="020B0606030504020204" pitchFamily="34" charset="0"/>
                          <a:cs typeface="Open Sans" panose="020B0606030504020204" pitchFamily="34" charset="0"/>
                        </a:rPr>
                        <a:t>Step II Facets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19998"/>
                          </a:solidFill>
                          <a:effectLst/>
                          <a:uLnTx/>
                          <a:uFillTx/>
                          <a:latin typeface="Open Sans" panose="020B0606030504020204" pitchFamily="34" charset="0"/>
                          <a:ea typeface="Open Sans" panose="020B0606030504020204" pitchFamily="34" charset="0"/>
                          <a:cs typeface="Open Sans" panose="020B0606030504020204" pitchFamily="34" charset="0"/>
                        </a:rPr>
                        <a:t>Facet overview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19998"/>
                          </a:solidFill>
                          <a:effectLst/>
                          <a:uLnTx/>
                          <a:uFillTx/>
                          <a:latin typeface="Open Sans" panose="020B0606030504020204" pitchFamily="34" charset="0"/>
                          <a:ea typeface="Open Sans" panose="020B0606030504020204" pitchFamily="34" charset="0"/>
                          <a:cs typeface="Open Sans" panose="020B0606030504020204" pitchFamily="34" charset="0"/>
                        </a:rPr>
                        <a:t>Realistic</a:t>
                      </a: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kumimoji="0" lang="en-US" sz="1200" b="0" i="0" u="none" strike="noStrike" kern="1200" cap="none" spc="0" normalizeH="0" baseline="0" noProof="0" dirty="0">
                          <a:ln>
                            <a:noFill/>
                          </a:ln>
                          <a:solidFill>
                            <a:srgbClr val="319998"/>
                          </a:solidFill>
                          <a:effectLst/>
                          <a:uLnTx/>
                          <a:uFillTx/>
                          <a:latin typeface="Open Sans" panose="020B0606030504020204" pitchFamily="34" charset="0"/>
                          <a:ea typeface="Open Sans" panose="020B0606030504020204" pitchFamily="34" charset="0"/>
                          <a:cs typeface="Open Sans" panose="020B0606030504020204" pitchFamily="34" charset="0"/>
                        </a:rPr>
                        <a:t>Imaginative Activity (10)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19998"/>
                          </a:solidFill>
                          <a:effectLst/>
                          <a:uLnTx/>
                          <a:uFillTx/>
                          <a:latin typeface="Open Sans" panose="020B0606030504020204" pitchFamily="34" charset="0"/>
                          <a:ea typeface="Open Sans" panose="020B0606030504020204" pitchFamily="34" charset="0"/>
                          <a:cs typeface="Open Sans" panose="020B0606030504020204" pitchFamily="34" charset="0"/>
                        </a:rPr>
                        <a:t>S</a:t>
                      </a: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kumimoji="0" lang="en-US" sz="1200" b="0" i="0" u="none" strike="noStrike" kern="1200" cap="none" spc="0" normalizeH="0" baseline="0" noProof="0" dirty="0">
                          <a:ln>
                            <a:noFill/>
                          </a:ln>
                          <a:solidFill>
                            <a:srgbClr val="319998"/>
                          </a:solidFill>
                          <a:effectLst/>
                          <a:uLnTx/>
                          <a:uFillTx/>
                          <a:latin typeface="Open Sans" panose="020B0606030504020204" pitchFamily="34" charset="0"/>
                          <a:ea typeface="Open Sans" panose="020B0606030504020204" pitchFamily="34" charset="0"/>
                          <a:cs typeface="Open Sans" panose="020B0606030504020204" pitchFamily="34" charset="0"/>
                        </a:rPr>
                        <a:t>N Facets Explained (10)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19998"/>
                          </a:solidFill>
                          <a:effectLst/>
                          <a:uLnTx/>
                          <a:uFillTx/>
                          <a:latin typeface="Open Sans" panose="020B0606030504020204" pitchFamily="34" charset="0"/>
                          <a:ea typeface="Open Sans" panose="020B0606030504020204" pitchFamily="34" charset="0"/>
                          <a:cs typeface="Open Sans" panose="020B0606030504020204" pitchFamily="34" charset="0"/>
                        </a:rPr>
                        <a:t>Team discussion (10)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19998"/>
                          </a:solidFill>
                          <a:effectLst/>
                          <a:uLnTx/>
                          <a:uFillTx/>
                          <a:latin typeface="Open Sans" panose="020B0606030504020204" pitchFamily="34" charset="0"/>
                          <a:ea typeface="Open Sans" panose="020B0606030504020204" pitchFamily="34" charset="0"/>
                          <a:cs typeface="Open Sans" panose="020B0606030504020204" pitchFamily="34" charset="0"/>
                        </a:rPr>
                        <a:t>Team poster (2)</a:t>
                      </a:r>
                    </a:p>
                  </a:txBody>
                  <a:tcPr/>
                </a:tc>
                <a:tc>
                  <a:txBody>
                    <a:bodyPr/>
                    <a:lstStyle/>
                    <a:p>
                      <a:pPr algn="l"/>
                      <a:r>
                        <a:rPr lang="en-US" sz="1600" dirty="0">
                          <a:latin typeface="Open Sans" panose="020B0606030504020204" pitchFamily="34" charset="0"/>
                          <a:ea typeface="Open Sans" panose="020B0606030504020204" pitchFamily="34" charset="0"/>
                          <a:cs typeface="Open Sans" panose="020B0606030504020204" pitchFamily="34" charset="0"/>
                        </a:rPr>
                        <a:t>35</a:t>
                      </a:r>
                    </a:p>
                  </a:txBody>
                  <a:tcPr/>
                </a:tc>
                <a:extLst>
                  <a:ext uri="{0D108BD9-81ED-4DB2-BD59-A6C34878D82A}">
                    <a16:rowId xmlns:a16="http://schemas.microsoft.com/office/drawing/2014/main" val="2273350406"/>
                  </a:ext>
                </a:extLst>
              </a:tr>
            </a:tbl>
          </a:graphicData>
        </a:graphic>
      </p:graphicFrame>
      <p:graphicFrame>
        <p:nvGraphicFramePr>
          <p:cNvPr id="7" name="Content Placeholder 5">
            <a:extLst>
              <a:ext uri="{FF2B5EF4-FFF2-40B4-BE49-F238E27FC236}">
                <a16:creationId xmlns:a16="http://schemas.microsoft.com/office/drawing/2014/main" id="{2925A28A-68D5-618C-2BD9-105286105DB9}"/>
              </a:ext>
            </a:extLst>
          </p:cNvPr>
          <p:cNvGraphicFramePr>
            <a:graphicFrameLocks/>
          </p:cNvGraphicFramePr>
          <p:nvPr>
            <p:extLst>
              <p:ext uri="{D42A27DB-BD31-4B8C-83A1-F6EECF244321}">
                <p14:modId xmlns:p14="http://schemas.microsoft.com/office/powerpoint/2010/main" val="2439851421"/>
              </p:ext>
            </p:extLst>
          </p:nvPr>
        </p:nvGraphicFramePr>
        <p:xfrm>
          <a:off x="6282823" y="0"/>
          <a:ext cx="5909177" cy="3796333"/>
        </p:xfrm>
        <a:graphic>
          <a:graphicData uri="http://schemas.openxmlformats.org/drawingml/2006/table">
            <a:tbl>
              <a:tblPr firstRow="1" bandRow="1">
                <a:tableStyleId>{00A15C55-8517-42AA-B614-E9B94910E393}</a:tableStyleId>
              </a:tblPr>
              <a:tblGrid>
                <a:gridCol w="1154297">
                  <a:extLst>
                    <a:ext uri="{9D8B030D-6E8A-4147-A177-3AD203B41FA5}">
                      <a16:colId xmlns:a16="http://schemas.microsoft.com/office/drawing/2014/main" val="1384867939"/>
                    </a:ext>
                  </a:extLst>
                </a:gridCol>
                <a:gridCol w="3840480">
                  <a:extLst>
                    <a:ext uri="{9D8B030D-6E8A-4147-A177-3AD203B41FA5}">
                      <a16:colId xmlns:a16="http://schemas.microsoft.com/office/drawing/2014/main" val="176269597"/>
                    </a:ext>
                  </a:extLst>
                </a:gridCol>
                <a:gridCol w="914400">
                  <a:extLst>
                    <a:ext uri="{9D8B030D-6E8A-4147-A177-3AD203B41FA5}">
                      <a16:colId xmlns:a16="http://schemas.microsoft.com/office/drawing/2014/main" val="2284335223"/>
                    </a:ext>
                  </a:extLst>
                </a:gridCol>
              </a:tblGrid>
              <a:tr h="542210">
                <a:tc gridSpan="2">
                  <a:txBody>
                    <a:bodyPr/>
                    <a:lstStyle/>
                    <a:p>
                      <a:pPr algn="l"/>
                      <a:r>
                        <a:rPr lang="en-US" sz="1600" dirty="0">
                          <a:solidFill>
                            <a:schemeClr val="bg2"/>
                          </a:solidFill>
                          <a:latin typeface="Open Sans" panose="020B0606030504020204" pitchFamily="34" charset="0"/>
                          <a:ea typeface="Open Sans" panose="020B0606030504020204" pitchFamily="34" charset="0"/>
                          <a:cs typeface="Open Sans" panose="020B0606030504020204" pitchFamily="34" charset="0"/>
                        </a:rPr>
                        <a:t>TOPIC</a:t>
                      </a:r>
                    </a:p>
                  </a:txBody>
                  <a:tcPr/>
                </a:tc>
                <a:tc hMerge="1">
                  <a:txBody>
                    <a:bodyPr/>
                    <a:lstStyle/>
                    <a:p>
                      <a:endParaRPr/>
                    </a:p>
                  </a:txBody>
                  <a:tcPr/>
                </a:tc>
                <a:tc>
                  <a:txBody>
                    <a:bodyPr/>
                    <a:lstStyle/>
                    <a:p>
                      <a:pPr algn="l"/>
                      <a:r>
                        <a:rPr lang="en-US" sz="1600" dirty="0">
                          <a:solidFill>
                            <a:schemeClr val="bg2"/>
                          </a:solidFill>
                          <a:latin typeface="Open Sans" panose="020B0606030504020204" pitchFamily="34" charset="0"/>
                          <a:ea typeface="Open Sans" panose="020B0606030504020204" pitchFamily="34" charset="0"/>
                          <a:cs typeface="Open Sans" panose="020B0606030504020204" pitchFamily="34" charset="0"/>
                        </a:rPr>
                        <a:t>TIME (mins.)</a:t>
                      </a:r>
                    </a:p>
                  </a:txBody>
                  <a:tcPr/>
                </a:tc>
                <a:extLst>
                  <a:ext uri="{0D108BD9-81ED-4DB2-BD59-A6C34878D82A}">
                    <a16:rowId xmlns:a16="http://schemas.microsoft.com/office/drawing/2014/main" val="1164684112"/>
                  </a:ext>
                </a:extLst>
              </a:tr>
              <a:tr h="4435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Open Sans" panose="020B0606030504020204" pitchFamily="34" charset="0"/>
                          <a:ea typeface="Open Sans" panose="020B0606030504020204" pitchFamily="34" charset="0"/>
                          <a:cs typeface="Open Sans" panose="020B0606030504020204" pitchFamily="34" charset="0"/>
                        </a:rPr>
                        <a:t>BREAK</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Open Sans" panose="020B0606030504020204" pitchFamily="34" charset="0"/>
                          <a:ea typeface="Open Sans" panose="020B0606030504020204" pitchFamily="34" charset="0"/>
                          <a:cs typeface="Open Sans" panose="020B0606030504020204" pitchFamily="34" charset="0"/>
                        </a:rPr>
                        <a:t>{Optional break to add}</a:t>
                      </a:r>
                    </a:p>
                  </a:txBody>
                  <a:tcPr/>
                </a:tc>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15</a:t>
                      </a:r>
                    </a:p>
                  </a:txBody>
                  <a:tcPr/>
                </a:tc>
                <a:extLst>
                  <a:ext uri="{0D108BD9-81ED-4DB2-BD59-A6C34878D82A}">
                    <a16:rowId xmlns:a16="http://schemas.microsoft.com/office/drawing/2014/main" val="3897949313"/>
                  </a:ext>
                </a:extLst>
              </a:tr>
              <a:tr h="10112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Open Sans" panose="020B0606030504020204" pitchFamily="34" charset="0"/>
                          <a:ea typeface="Open Sans" panose="020B0606030504020204" pitchFamily="34" charset="0"/>
                          <a:cs typeface="Open Sans" panose="020B0606030504020204" pitchFamily="34" charset="0"/>
                        </a:rPr>
                        <a:t>T-F</a:t>
                      </a:r>
                    </a:p>
                  </a:txBody>
                  <a:tcPr/>
                </a:tc>
                <a:tc>
                  <a:txBody>
                    <a:bodyPr/>
                    <a:lstStyle/>
                    <a:p>
                      <a:pPr algn="l"/>
                      <a:r>
                        <a:rPr lang="en-US" sz="1400" dirty="0">
                          <a:latin typeface="Open Sans" panose="020B0606030504020204" pitchFamily="34" charset="0"/>
                          <a:ea typeface="Open Sans" panose="020B0606030504020204" pitchFamily="34" charset="0"/>
                          <a:cs typeface="Open Sans" panose="020B0606030504020204" pitchFamily="34" charset="0"/>
                        </a:rPr>
                        <a:t>Step II Facets</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Facet overview (3)</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Logical</a:t>
                      </a: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1200" dirty="0">
                          <a:latin typeface="Open Sans" panose="020B0606030504020204" pitchFamily="34" charset="0"/>
                          <a:ea typeface="Open Sans" panose="020B0606030504020204" pitchFamily="34" charset="0"/>
                          <a:cs typeface="Open Sans" panose="020B0606030504020204" pitchFamily="34" charset="0"/>
                        </a:rPr>
                        <a:t>Empathetic Activity (10)</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T</a:t>
                      </a: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1200" dirty="0">
                          <a:latin typeface="Open Sans" panose="020B0606030504020204" pitchFamily="34" charset="0"/>
                          <a:ea typeface="Open Sans" panose="020B0606030504020204" pitchFamily="34" charset="0"/>
                          <a:cs typeface="Open Sans" panose="020B0606030504020204" pitchFamily="34" charset="0"/>
                        </a:rPr>
                        <a:t>F Facets Explained (10)</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Team discussion10)</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Team Poster (2)</a:t>
                      </a:r>
                    </a:p>
                  </a:txBody>
                  <a:tcPr/>
                </a:tc>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35</a:t>
                      </a:r>
                    </a:p>
                  </a:txBody>
                  <a:tcPr/>
                </a:tc>
                <a:extLst>
                  <a:ext uri="{0D108BD9-81ED-4DB2-BD59-A6C34878D82A}">
                    <a16:rowId xmlns:a16="http://schemas.microsoft.com/office/drawing/2014/main" val="2880289564"/>
                  </a:ext>
                </a:extLst>
              </a:tr>
              <a:tr h="873560">
                <a:tc>
                  <a:txBody>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J-P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9998"/>
                          </a:solidFill>
                          <a:effectLst/>
                          <a:uLnTx/>
                          <a:uFillTx/>
                          <a:latin typeface="Open Sans" panose="020B0606030504020204" pitchFamily="34" charset="0"/>
                          <a:ea typeface="Open Sans" panose="020B0606030504020204" pitchFamily="34" charset="0"/>
                          <a:cs typeface="Open Sans" panose="020B0606030504020204" pitchFamily="34" charset="0"/>
                        </a:rPr>
                        <a:t>Step II Facets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19998"/>
                          </a:solidFill>
                          <a:effectLst/>
                          <a:uLnTx/>
                          <a:uFillTx/>
                          <a:latin typeface="Open Sans" panose="020B0606030504020204" pitchFamily="34" charset="0"/>
                          <a:ea typeface="Open Sans" panose="020B0606030504020204" pitchFamily="34" charset="0"/>
                          <a:cs typeface="Open Sans" panose="020B0606030504020204" pitchFamily="34" charset="0"/>
                        </a:rPr>
                        <a:t>Facet overview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19998"/>
                          </a:solidFill>
                          <a:effectLst/>
                          <a:uLnTx/>
                          <a:uFillTx/>
                          <a:latin typeface="Open Sans" panose="020B0606030504020204" pitchFamily="34" charset="0"/>
                          <a:ea typeface="Open Sans" panose="020B0606030504020204" pitchFamily="34" charset="0"/>
                          <a:cs typeface="Open Sans" panose="020B0606030504020204" pitchFamily="34" charset="0"/>
                        </a:rPr>
                        <a:t>Early Starting</a:t>
                      </a: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kumimoji="0" lang="en-US" sz="1200" b="0" i="0" u="none" strike="noStrike" kern="1200" cap="none" spc="0" normalizeH="0" baseline="0" noProof="0" dirty="0">
                          <a:ln>
                            <a:noFill/>
                          </a:ln>
                          <a:solidFill>
                            <a:srgbClr val="319998"/>
                          </a:solidFill>
                          <a:effectLst/>
                          <a:uLnTx/>
                          <a:uFillTx/>
                          <a:latin typeface="Open Sans" panose="020B0606030504020204" pitchFamily="34" charset="0"/>
                          <a:ea typeface="Open Sans" panose="020B0606030504020204" pitchFamily="34" charset="0"/>
                          <a:cs typeface="Open Sans" panose="020B0606030504020204" pitchFamily="34" charset="0"/>
                        </a:rPr>
                        <a:t>Pressure Prompted Activity (10)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19998"/>
                          </a:solidFill>
                          <a:effectLst/>
                          <a:uLnTx/>
                          <a:uFillTx/>
                          <a:latin typeface="Open Sans" panose="020B0606030504020204" pitchFamily="34" charset="0"/>
                          <a:ea typeface="Open Sans" panose="020B0606030504020204" pitchFamily="34" charset="0"/>
                          <a:cs typeface="Open Sans" panose="020B0606030504020204" pitchFamily="34" charset="0"/>
                        </a:rPr>
                        <a:t>E</a:t>
                      </a: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kumimoji="0" lang="en-US" sz="1200" b="0" i="0" u="none" strike="noStrike" kern="1200" cap="none" spc="0" normalizeH="0" baseline="0" noProof="0" dirty="0">
                          <a:ln>
                            <a:noFill/>
                          </a:ln>
                          <a:solidFill>
                            <a:srgbClr val="319998"/>
                          </a:solidFill>
                          <a:effectLst/>
                          <a:uLnTx/>
                          <a:uFillTx/>
                          <a:latin typeface="Open Sans" panose="020B0606030504020204" pitchFamily="34" charset="0"/>
                          <a:ea typeface="Open Sans" panose="020B0606030504020204" pitchFamily="34" charset="0"/>
                          <a:cs typeface="Open Sans" panose="020B0606030504020204" pitchFamily="34" charset="0"/>
                        </a:rPr>
                        <a:t>I Facets Explained (10)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19998"/>
                          </a:solidFill>
                          <a:effectLst/>
                          <a:uLnTx/>
                          <a:uFillTx/>
                          <a:latin typeface="Open Sans" panose="020B0606030504020204" pitchFamily="34" charset="0"/>
                          <a:ea typeface="Open Sans" panose="020B0606030504020204" pitchFamily="34" charset="0"/>
                          <a:cs typeface="Open Sans" panose="020B0606030504020204" pitchFamily="34" charset="0"/>
                        </a:rPr>
                        <a:t>Team discussion10)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19998"/>
                          </a:solidFill>
                          <a:effectLst/>
                          <a:uLnTx/>
                          <a:uFillTx/>
                          <a:latin typeface="Open Sans" panose="020B0606030504020204" pitchFamily="34" charset="0"/>
                          <a:ea typeface="Open Sans" panose="020B0606030504020204" pitchFamily="34" charset="0"/>
                          <a:cs typeface="Open Sans" panose="020B0606030504020204" pitchFamily="34" charset="0"/>
                        </a:rPr>
                        <a:t>Team Poster (2)</a:t>
                      </a:r>
                    </a:p>
                  </a:txBody>
                  <a:tcPr/>
                </a:tc>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35</a:t>
                      </a:r>
                    </a:p>
                  </a:txBody>
                  <a:tcPr/>
                </a:tc>
                <a:extLst>
                  <a:ext uri="{0D108BD9-81ED-4DB2-BD59-A6C34878D82A}">
                    <a16:rowId xmlns:a16="http://schemas.microsoft.com/office/drawing/2014/main" val="390423539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Closing</a:t>
                      </a:r>
                    </a:p>
                  </a:txBody>
                  <a:tcPr/>
                </a:tc>
                <a:tc>
                  <a:txBody>
                    <a:bodyPr/>
                    <a:lstStyle/>
                    <a:p>
                      <a:pPr marL="0" algn="l" defTabSz="914400" rtl="0" eaLnBrk="1" latinLnBrk="0" hangingPunct="1"/>
                      <a:r>
                        <a:rPr lang="en-US" sz="16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Action Plan</a:t>
                      </a:r>
                    </a:p>
                  </a:txBody>
                  <a:tcPr/>
                </a:tc>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15</a:t>
                      </a:r>
                    </a:p>
                  </a:txBody>
                  <a:tcPr/>
                </a:tc>
                <a:extLst>
                  <a:ext uri="{0D108BD9-81ED-4DB2-BD59-A6C34878D82A}">
                    <a16:rowId xmlns:a16="http://schemas.microsoft.com/office/drawing/2014/main" val="249089145"/>
                  </a:ext>
                </a:extLst>
              </a:tr>
            </a:tbl>
          </a:graphicData>
        </a:graphic>
      </p:graphicFrame>
    </p:spTree>
    <p:extLst>
      <p:ext uri="{BB962C8B-B14F-4D97-AF65-F5344CB8AC3E}">
        <p14:creationId xmlns:p14="http://schemas.microsoft.com/office/powerpoint/2010/main" val="3622589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D38EBDB9-65E9-419A-AB51-2D56DB5978E8}"/>
              </a:ext>
            </a:extLst>
          </p:cNvPr>
          <p:cNvSpPr>
            <a:spLocks noGrp="1" noChangeArrowheads="1"/>
          </p:cNvSpPr>
          <p:nvPr>
            <p:ph type="title"/>
          </p:nvPr>
        </p:nvSpPr>
        <p:spPr/>
        <p:txBody>
          <a:bodyPr/>
          <a:lstStyle/>
          <a:p>
            <a:pPr eaLnBrk="1" hangingPunct="1"/>
            <a:r>
              <a:rPr lang="en-GB" altLang="en-US" dirty="0"/>
              <a:t>Expressive–Contained</a:t>
            </a:r>
            <a:br>
              <a:rPr lang="en-GB" altLang="en-US" dirty="0"/>
            </a:br>
            <a:r>
              <a:rPr lang="en-US" altLang="en-US" sz="2400" b="0" dirty="0">
                <a:solidFill>
                  <a:schemeClr val="tx1"/>
                </a:solidFill>
              </a:rPr>
              <a:t>How explicit you are in expressing how you feel and what you think</a:t>
            </a:r>
            <a:endParaRPr lang="en-GB" altLang="en-US" sz="2400" b="0" dirty="0">
              <a:solidFill>
                <a:schemeClr val="tx1"/>
              </a:solidFill>
            </a:endParaRPr>
          </a:p>
        </p:txBody>
      </p:sp>
      <p:pic>
        <p:nvPicPr>
          <p:cNvPr id="81923" name="Picture 1">
            <a:extLst>
              <a:ext uri="{FF2B5EF4-FFF2-40B4-BE49-F238E27FC236}">
                <a16:creationId xmlns:a16="http://schemas.microsoft.com/office/drawing/2014/main" id="{70249C83-4810-44AD-9933-561FE41CB3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246908" y="2424496"/>
            <a:ext cx="3639129" cy="300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a:extLst>
              <a:ext uri="{FF2B5EF4-FFF2-40B4-BE49-F238E27FC236}">
                <a16:creationId xmlns:a16="http://schemas.microsoft.com/office/drawing/2014/main" id="{4D9CCD9F-24A5-4C07-A1A2-A0B9D4BA6C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084290" y="2588258"/>
            <a:ext cx="3478502" cy="26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D41A2ED7-C4FC-4133-B9C1-2BD57640A3F8}"/>
              </a:ext>
            </a:extLst>
          </p:cNvPr>
          <p:cNvSpPr>
            <a:spLocks noGrp="1" noChangeArrowheads="1"/>
          </p:cNvSpPr>
          <p:nvPr>
            <p:ph type="title"/>
          </p:nvPr>
        </p:nvSpPr>
        <p:spPr/>
        <p:txBody>
          <a:bodyPr/>
          <a:lstStyle/>
          <a:p>
            <a:pPr eaLnBrk="1" hangingPunct="1"/>
            <a:r>
              <a:rPr lang="en-GB" altLang="en-US" dirty="0"/>
              <a:t>Gregarious–Intimate</a:t>
            </a:r>
            <a:br>
              <a:rPr lang="en-GB" altLang="en-US" dirty="0"/>
            </a:br>
            <a:r>
              <a:rPr lang="en-US" altLang="en-US" sz="2400" b="0" dirty="0">
                <a:solidFill>
                  <a:schemeClr val="tx1"/>
                </a:solidFill>
              </a:rPr>
              <a:t>How broad and deep your relationships are</a:t>
            </a:r>
            <a:endParaRPr lang="en-GB" altLang="en-US" sz="2400" b="0" dirty="0">
              <a:solidFill>
                <a:schemeClr val="tx1"/>
              </a:solidFill>
            </a:endParaRPr>
          </a:p>
        </p:txBody>
      </p:sp>
      <p:pic>
        <p:nvPicPr>
          <p:cNvPr id="83971" name="Picture 1">
            <a:extLst>
              <a:ext uri="{FF2B5EF4-FFF2-40B4-BE49-F238E27FC236}">
                <a16:creationId xmlns:a16="http://schemas.microsoft.com/office/drawing/2014/main" id="{847D519E-50A1-4F51-9E61-35CA9BF0AC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941635" y="1972829"/>
            <a:ext cx="3898261"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2">
            <a:extLst>
              <a:ext uri="{FF2B5EF4-FFF2-40B4-BE49-F238E27FC236}">
                <a16:creationId xmlns:a16="http://schemas.microsoft.com/office/drawing/2014/main" id="{94DD3582-1D40-4C76-84B8-31FC5CCE51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699682" y="1787398"/>
            <a:ext cx="4189989" cy="386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234AAB0F-1479-4EFE-AC49-D77D586E30DC}"/>
              </a:ext>
            </a:extLst>
          </p:cNvPr>
          <p:cNvSpPr>
            <a:spLocks noGrp="1" noChangeArrowheads="1"/>
          </p:cNvSpPr>
          <p:nvPr>
            <p:ph type="title"/>
          </p:nvPr>
        </p:nvSpPr>
        <p:spPr/>
        <p:txBody>
          <a:bodyPr/>
          <a:lstStyle/>
          <a:p>
            <a:pPr eaLnBrk="1" hangingPunct="1"/>
            <a:br>
              <a:rPr lang="en-GB" altLang="en-US" dirty="0"/>
            </a:br>
            <a:r>
              <a:rPr lang="en-GB" altLang="en-US" dirty="0"/>
              <a:t>Active–Reflective</a:t>
            </a:r>
            <a:br>
              <a:rPr lang="en-GB" altLang="en-US" dirty="0"/>
            </a:br>
            <a:r>
              <a:rPr lang="en-US" altLang="en-US" sz="2400" b="0" dirty="0">
                <a:solidFill>
                  <a:schemeClr val="tx1"/>
                </a:solidFill>
              </a:rPr>
              <a:t>How interactive you like to be when you're learning, in meetings, or in discussion with others</a:t>
            </a:r>
            <a:br>
              <a:rPr lang="en-GB" altLang="en-US" sz="2400" dirty="0"/>
            </a:br>
            <a:endParaRPr lang="en-GB" altLang="en-US" dirty="0"/>
          </a:p>
        </p:txBody>
      </p:sp>
      <p:pic>
        <p:nvPicPr>
          <p:cNvPr id="86019" name="Picture 1">
            <a:extLst>
              <a:ext uri="{FF2B5EF4-FFF2-40B4-BE49-F238E27FC236}">
                <a16:creationId xmlns:a16="http://schemas.microsoft.com/office/drawing/2014/main" id="{F3412D1F-7473-446F-B4CE-EACB1AE8BB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038370" y="2040731"/>
            <a:ext cx="3967739" cy="327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2">
            <a:extLst>
              <a:ext uri="{FF2B5EF4-FFF2-40B4-BE49-F238E27FC236}">
                <a16:creationId xmlns:a16="http://schemas.microsoft.com/office/drawing/2014/main" id="{E036F089-BE0A-45A0-856C-0BA072FC0B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251335" y="2364004"/>
            <a:ext cx="3231725"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5E22523D-5C41-40B8-9ED7-6BBD4CC3E85E}"/>
              </a:ext>
            </a:extLst>
          </p:cNvPr>
          <p:cNvSpPr>
            <a:spLocks noGrp="1" noChangeArrowheads="1"/>
          </p:cNvSpPr>
          <p:nvPr>
            <p:ph type="title"/>
          </p:nvPr>
        </p:nvSpPr>
        <p:spPr/>
        <p:txBody>
          <a:bodyPr/>
          <a:lstStyle/>
          <a:p>
            <a:pPr eaLnBrk="1" hangingPunct="1"/>
            <a:r>
              <a:rPr lang="en-GB" altLang="en-US" dirty="0"/>
              <a:t>Enthusiastic–Quiet</a:t>
            </a:r>
            <a:br>
              <a:rPr lang="en-GB" altLang="en-US" sz="2800" dirty="0"/>
            </a:br>
            <a:r>
              <a:rPr lang="en-US" altLang="en-US" sz="2400" b="0" dirty="0">
                <a:solidFill>
                  <a:schemeClr val="tx1"/>
                </a:solidFill>
              </a:rPr>
              <a:t>How obvious your energy is to others and how comfortable you tend to be in busy or calm environments</a:t>
            </a:r>
            <a:endParaRPr lang="en-GB" altLang="en-US" sz="2400" b="0" dirty="0">
              <a:solidFill>
                <a:schemeClr val="tx1"/>
              </a:solidFill>
            </a:endParaRPr>
          </a:p>
        </p:txBody>
      </p:sp>
      <p:pic>
        <p:nvPicPr>
          <p:cNvPr id="88067" name="Picture 4">
            <a:extLst>
              <a:ext uri="{FF2B5EF4-FFF2-40B4-BE49-F238E27FC236}">
                <a16:creationId xmlns:a16="http://schemas.microsoft.com/office/drawing/2014/main" id="{37CDD3D1-E5C4-439A-AC9E-32175AEB1F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380404" y="2469566"/>
            <a:ext cx="2887662" cy="272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5">
            <a:extLst>
              <a:ext uri="{FF2B5EF4-FFF2-40B4-BE49-F238E27FC236}">
                <a16:creationId xmlns:a16="http://schemas.microsoft.com/office/drawing/2014/main" id="{5F60399D-3373-4667-98AB-61A57CFF51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910958" y="2469566"/>
            <a:ext cx="3900638" cy="269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B383-10B1-9895-CF4D-42696BE09C5E}"/>
              </a:ext>
            </a:extLst>
          </p:cNvPr>
          <p:cNvSpPr>
            <a:spLocks noGrp="1"/>
          </p:cNvSpPr>
          <p:nvPr>
            <p:ph type="title"/>
          </p:nvPr>
        </p:nvSpPr>
        <p:spPr/>
        <p:txBody>
          <a:bodyPr/>
          <a:lstStyle/>
          <a:p>
            <a:r>
              <a:rPr lang="en-GB" dirty="0"/>
              <a:t>MBTI</a:t>
            </a:r>
            <a:r>
              <a:rPr lang="en-GB" baseline="30000" dirty="0"/>
              <a:t>®</a:t>
            </a:r>
            <a:r>
              <a:rPr lang="en-GB" dirty="0"/>
              <a:t> Step II™ and Teams</a:t>
            </a:r>
          </a:p>
        </p:txBody>
      </p:sp>
      <p:sp>
        <p:nvSpPr>
          <p:cNvPr id="3" name="Content Placeholder 2">
            <a:extLst>
              <a:ext uri="{FF2B5EF4-FFF2-40B4-BE49-F238E27FC236}">
                <a16:creationId xmlns:a16="http://schemas.microsoft.com/office/drawing/2014/main" id="{91D14067-D11B-D6C7-643B-3FED764AE4DB}"/>
              </a:ext>
            </a:extLst>
          </p:cNvPr>
          <p:cNvSpPr>
            <a:spLocks noGrp="1"/>
          </p:cNvSpPr>
          <p:nvPr>
            <p:ph idx="1"/>
          </p:nvPr>
        </p:nvSpPr>
        <p:spPr/>
        <p:txBody>
          <a:bodyPr/>
          <a:lstStyle/>
          <a:p>
            <a:pPr marL="0" lvl="1" indent="0" fontAlgn="base">
              <a:spcBef>
                <a:spcPts val="0"/>
              </a:spcBef>
              <a:spcAft>
                <a:spcPct val="0"/>
              </a:spcAft>
              <a:buClr>
                <a:schemeClr val="accent2"/>
              </a:buClr>
              <a:buNone/>
            </a:pPr>
            <a:r>
              <a:rPr lang="en-US" sz="2400" dirty="0"/>
              <a:t>As a group, discuss your facet results on the next slide:</a:t>
            </a:r>
          </a:p>
          <a:p>
            <a:pPr marL="0" lvl="1" indent="0" fontAlgn="base">
              <a:spcBef>
                <a:spcPts val="0"/>
              </a:spcBef>
              <a:spcAft>
                <a:spcPct val="0"/>
              </a:spcAft>
              <a:buClr>
                <a:schemeClr val="accent2"/>
              </a:buClr>
              <a:buNone/>
            </a:pPr>
            <a:endParaRPr lang="en-US" sz="2400" dirty="0"/>
          </a:p>
          <a:p>
            <a:pPr marL="342900" lvl="1" indent="-342900" fontAlgn="base">
              <a:spcBef>
                <a:spcPts val="0"/>
              </a:spcBef>
              <a:spcAft>
                <a:spcPct val="0"/>
              </a:spcAft>
              <a:buClr>
                <a:schemeClr val="accent2"/>
              </a:buClr>
              <a:buSzPct val="160000"/>
              <a:buFont typeface="Arial" panose="020B0604020202020204" pitchFamily="34" charset="0"/>
              <a:buChar char="•"/>
            </a:pPr>
            <a:r>
              <a:rPr lang="en-US" sz="2400" dirty="0"/>
              <a:t>What do these results mean for this team?</a:t>
            </a:r>
          </a:p>
          <a:p>
            <a:pPr marL="342900" lvl="1" indent="-342900" fontAlgn="base">
              <a:spcAft>
                <a:spcPct val="0"/>
              </a:spcAft>
              <a:buClr>
                <a:schemeClr val="accent2"/>
              </a:buClr>
              <a:buSzPct val="160000"/>
              <a:buFont typeface="Arial" panose="020B0604020202020204" pitchFamily="34" charset="0"/>
              <a:buChar char="•"/>
            </a:pPr>
            <a:r>
              <a:rPr lang="en-US" sz="2400" dirty="0"/>
              <a:t>What do you want to share regarding your own results?</a:t>
            </a:r>
          </a:p>
          <a:p>
            <a:pPr marL="342900" lvl="1" indent="-342900" fontAlgn="base">
              <a:spcAft>
                <a:spcPct val="0"/>
              </a:spcAft>
              <a:buClr>
                <a:schemeClr val="accent2"/>
              </a:buClr>
              <a:buSzPct val="160000"/>
              <a:buFont typeface="Arial" panose="020B0604020202020204" pitchFamily="34" charset="0"/>
              <a:buChar char="•"/>
            </a:pPr>
            <a:r>
              <a:rPr lang="en-US" sz="2400" dirty="0"/>
              <a:t>What do you want to ask others about their results?</a:t>
            </a:r>
          </a:p>
          <a:p>
            <a:pPr marL="342900" lvl="1" indent="-342900" fontAlgn="base">
              <a:spcAft>
                <a:spcPct val="0"/>
              </a:spcAft>
              <a:buClr>
                <a:schemeClr val="accent2"/>
              </a:buClr>
              <a:buSzPct val="160000"/>
              <a:buFont typeface="Arial Black" panose="020B0A04020102020204" pitchFamily="34" charset="0"/>
              <a:buChar char="-"/>
            </a:pPr>
            <a:endParaRPr lang="en-US" dirty="0"/>
          </a:p>
          <a:p>
            <a:pPr marL="0" indent="0">
              <a:spcBef>
                <a:spcPts val="2215"/>
              </a:spcBef>
              <a:buNone/>
            </a:pPr>
            <a:endParaRPr lang="en-US" dirty="0"/>
          </a:p>
          <a:p>
            <a:endParaRPr lang="en-GB" dirty="0"/>
          </a:p>
        </p:txBody>
      </p:sp>
    </p:spTree>
    <p:custDataLst>
      <p:tags r:id="rId1"/>
    </p:custDataLst>
    <p:extLst>
      <p:ext uri="{BB962C8B-B14F-4D97-AF65-F5344CB8AC3E}">
        <p14:creationId xmlns:p14="http://schemas.microsoft.com/office/powerpoint/2010/main" val="2408527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62811" y="363139"/>
            <a:ext cx="6619856" cy="980098"/>
          </a:xfrm>
        </p:spPr>
        <p:txBody>
          <a:bodyPr/>
          <a:lstStyle/>
          <a:p>
            <a:r>
              <a:rPr lang="en-GB" dirty="0"/>
              <a:t>E</a:t>
            </a:r>
            <a:r>
              <a:rPr lang="en-AU" dirty="0"/>
              <a:t>–</a:t>
            </a:r>
            <a:r>
              <a:rPr lang="en-GB" dirty="0"/>
              <a:t>I Facets Team Poster</a:t>
            </a:r>
          </a:p>
        </p:txBody>
      </p:sp>
      <p:grpSp>
        <p:nvGrpSpPr>
          <p:cNvPr id="42" name="Group 41">
            <a:extLst>
              <a:ext uri="{FF2B5EF4-FFF2-40B4-BE49-F238E27FC236}">
                <a16:creationId xmlns:a16="http://schemas.microsoft.com/office/drawing/2014/main" id="{67027E8C-0B1D-41FE-BA7A-7FFDA771172E}"/>
              </a:ext>
            </a:extLst>
          </p:cNvPr>
          <p:cNvGrpSpPr/>
          <p:nvPr/>
        </p:nvGrpSpPr>
        <p:grpSpPr>
          <a:xfrm>
            <a:off x="1417142" y="1633747"/>
            <a:ext cx="9415847" cy="5013594"/>
            <a:chOff x="424483" y="1181769"/>
            <a:chExt cx="8575323" cy="4607195"/>
          </a:xfrm>
        </p:grpSpPr>
        <p:pic>
          <p:nvPicPr>
            <p:cNvPr id="4" name="Picture 3" descr="A screenshot of a cell phone&#10;&#10;Description automatically generated">
              <a:extLst>
                <a:ext uri="{FF2B5EF4-FFF2-40B4-BE49-F238E27FC236}">
                  <a16:creationId xmlns:a16="http://schemas.microsoft.com/office/drawing/2014/main" id="{BEB68152-8CF6-4E8D-9837-D3B420D92AC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445" t="9171" r="866" b="4607"/>
            <a:stretch>
              <a:fillRect/>
            </a:stretch>
          </p:blipFill>
          <p:spPr>
            <a:xfrm>
              <a:off x="424483" y="1181769"/>
              <a:ext cx="8575323" cy="4545717"/>
            </a:xfrm>
            <a:prstGeom prst="rect">
              <a:avLst/>
            </a:prstGeom>
          </p:spPr>
        </p:pic>
        <p:sp>
          <p:nvSpPr>
            <p:cNvPr id="36" name="Rectangle 35">
              <a:extLst>
                <a:ext uri="{FF2B5EF4-FFF2-40B4-BE49-F238E27FC236}">
                  <a16:creationId xmlns:a16="http://schemas.microsoft.com/office/drawing/2014/main" id="{2C90B13F-9D6A-4548-A2C7-94DACA85408A}"/>
                </a:ext>
              </a:extLst>
            </p:cNvPr>
            <p:cNvSpPr/>
            <p:nvPr/>
          </p:nvSpPr>
          <p:spPr>
            <a:xfrm>
              <a:off x="1481648" y="5367434"/>
              <a:ext cx="185149" cy="421530"/>
            </a:xfrm>
            <a:prstGeom prst="rect">
              <a:avLst/>
            </a:prstGeom>
          </p:spPr>
          <p:txBody>
            <a:bodyPr wrap="none">
              <a:spAutoFit/>
            </a:bodyPr>
            <a:lstStyle/>
            <a:p>
              <a:endParaRPr lang="en-US" sz="2000" dirty="0"/>
            </a:p>
          </p:txBody>
        </p:sp>
      </p:grpSp>
      <p:sp>
        <p:nvSpPr>
          <p:cNvPr id="6" name="Rectangle 5">
            <a:extLst>
              <a:ext uri="{FF2B5EF4-FFF2-40B4-BE49-F238E27FC236}">
                <a16:creationId xmlns:a16="http://schemas.microsoft.com/office/drawing/2014/main" id="{C8B60C6B-B784-EBA9-B150-517BE5E3CBF4}"/>
              </a:ext>
            </a:extLst>
          </p:cNvPr>
          <p:cNvSpPr/>
          <p:nvPr/>
        </p:nvSpPr>
        <p:spPr bwMode="auto">
          <a:xfrm>
            <a:off x="10362415" y="6504495"/>
            <a:ext cx="424207" cy="23567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chemeClr val="bg1"/>
              </a:solidFill>
              <a:latin typeface="Arial" charset="0"/>
              <a:ea typeface="ＭＳ Ｐゴシック" pitchFamily="1" charset="-128"/>
            </a:endParaRPr>
          </a:p>
        </p:txBody>
      </p:sp>
      <p:sp>
        <p:nvSpPr>
          <p:cNvPr id="13" name="Rectangle: Rounded Corners 12">
            <a:extLst>
              <a:ext uri="{FF2B5EF4-FFF2-40B4-BE49-F238E27FC236}">
                <a16:creationId xmlns:a16="http://schemas.microsoft.com/office/drawing/2014/main" id="{1173C11D-5469-7AEE-486D-E39FF06138CD}"/>
              </a:ext>
            </a:extLst>
          </p:cNvPr>
          <p:cNvSpPr/>
          <p:nvPr/>
        </p:nvSpPr>
        <p:spPr>
          <a:xfrm>
            <a:off x="3019230" y="2150311"/>
            <a:ext cx="6153540" cy="78054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20" name="Rectangle: Rounded Corners 19">
            <a:extLst>
              <a:ext uri="{FF2B5EF4-FFF2-40B4-BE49-F238E27FC236}">
                <a16:creationId xmlns:a16="http://schemas.microsoft.com/office/drawing/2014/main" id="{10C71E1A-1A9F-343F-2EF2-529F61F07F7F}"/>
              </a:ext>
            </a:extLst>
          </p:cNvPr>
          <p:cNvSpPr/>
          <p:nvPr/>
        </p:nvSpPr>
        <p:spPr>
          <a:xfrm>
            <a:off x="3019230" y="3021104"/>
            <a:ext cx="6153540" cy="804695"/>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26" name="Rectangle: Rounded Corners 25">
            <a:extLst>
              <a:ext uri="{FF2B5EF4-FFF2-40B4-BE49-F238E27FC236}">
                <a16:creationId xmlns:a16="http://schemas.microsoft.com/office/drawing/2014/main" id="{7CF4750D-1F6F-CF46-A228-AD171727E475}"/>
              </a:ext>
            </a:extLst>
          </p:cNvPr>
          <p:cNvSpPr/>
          <p:nvPr/>
        </p:nvSpPr>
        <p:spPr>
          <a:xfrm>
            <a:off x="3019230" y="3916046"/>
            <a:ext cx="6153540" cy="75294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34" name="Rectangle: Rounded Corners 33">
            <a:extLst>
              <a:ext uri="{FF2B5EF4-FFF2-40B4-BE49-F238E27FC236}">
                <a16:creationId xmlns:a16="http://schemas.microsoft.com/office/drawing/2014/main" id="{CB4F778D-A341-FE20-A11D-8296F32D5E64}"/>
              </a:ext>
            </a:extLst>
          </p:cNvPr>
          <p:cNvSpPr/>
          <p:nvPr/>
        </p:nvSpPr>
        <p:spPr>
          <a:xfrm>
            <a:off x="3019230" y="4848587"/>
            <a:ext cx="6153540" cy="75133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35" name="Rectangle: Rounded Corners 34">
            <a:extLst>
              <a:ext uri="{FF2B5EF4-FFF2-40B4-BE49-F238E27FC236}">
                <a16:creationId xmlns:a16="http://schemas.microsoft.com/office/drawing/2014/main" id="{6695D5D8-0651-9C12-CD45-538AD5F3E51F}"/>
              </a:ext>
            </a:extLst>
          </p:cNvPr>
          <p:cNvSpPr/>
          <p:nvPr/>
        </p:nvSpPr>
        <p:spPr>
          <a:xfrm>
            <a:off x="3019230" y="5690166"/>
            <a:ext cx="6153540" cy="804695"/>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43" name="TextBox 42">
            <a:extLst>
              <a:ext uri="{FF2B5EF4-FFF2-40B4-BE49-F238E27FC236}">
                <a16:creationId xmlns:a16="http://schemas.microsoft.com/office/drawing/2014/main" id="{300DED06-FE43-A105-76E3-43EB6461CBDC}"/>
              </a:ext>
            </a:extLst>
          </p:cNvPr>
          <p:cNvSpPr txBox="1"/>
          <p:nvPr/>
        </p:nvSpPr>
        <p:spPr>
          <a:xfrm>
            <a:off x="3323964" y="2335427"/>
            <a:ext cx="568410" cy="369332"/>
          </a:xfrm>
          <a:prstGeom prst="rect">
            <a:avLst/>
          </a:prstGeom>
          <a:noFill/>
        </p:spPr>
        <p:txBody>
          <a:bodyPr wrap="square" rtlCol="0">
            <a:spAutoFit/>
          </a:bodyPr>
          <a:lstStyle/>
          <a:p>
            <a:r>
              <a:rPr lang="en-U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MB</a:t>
            </a:r>
          </a:p>
        </p:txBody>
      </p:sp>
      <p:sp>
        <p:nvSpPr>
          <p:cNvPr id="44" name="TextBox 43">
            <a:extLst>
              <a:ext uri="{FF2B5EF4-FFF2-40B4-BE49-F238E27FC236}">
                <a16:creationId xmlns:a16="http://schemas.microsoft.com/office/drawing/2014/main" id="{0729BFC5-60A7-5288-45E6-16D48894A022}"/>
              </a:ext>
            </a:extLst>
          </p:cNvPr>
          <p:cNvSpPr txBox="1"/>
          <p:nvPr/>
        </p:nvSpPr>
        <p:spPr>
          <a:xfrm>
            <a:off x="7722972" y="3311611"/>
            <a:ext cx="630192" cy="369332"/>
          </a:xfrm>
          <a:prstGeom prst="rect">
            <a:avLst/>
          </a:prstGeom>
          <a:noFill/>
        </p:spPr>
        <p:txBody>
          <a:bodyPr wrap="square" rtlCol="0">
            <a:spAutoFit/>
          </a:bodyPr>
          <a:lstStyle/>
          <a:p>
            <a:r>
              <a:rPr lang="en-U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MB</a:t>
            </a:r>
          </a:p>
        </p:txBody>
      </p:sp>
      <p:sp>
        <p:nvSpPr>
          <p:cNvPr id="45" name="TextBox 44">
            <a:extLst>
              <a:ext uri="{FF2B5EF4-FFF2-40B4-BE49-F238E27FC236}">
                <a16:creationId xmlns:a16="http://schemas.microsoft.com/office/drawing/2014/main" id="{3FC6B8E2-0664-169A-53E9-E9AB48D61BE1}"/>
              </a:ext>
            </a:extLst>
          </p:cNvPr>
          <p:cNvSpPr txBox="1"/>
          <p:nvPr/>
        </p:nvSpPr>
        <p:spPr>
          <a:xfrm>
            <a:off x="8291379" y="5906530"/>
            <a:ext cx="729052" cy="369332"/>
          </a:xfrm>
          <a:prstGeom prst="rect">
            <a:avLst/>
          </a:prstGeom>
          <a:noFill/>
        </p:spPr>
        <p:txBody>
          <a:bodyPr wrap="square" rtlCol="0">
            <a:spAutoFit/>
          </a:bodyPr>
          <a:lstStyle/>
          <a:p>
            <a:r>
              <a:rPr lang="en-U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MB*</a:t>
            </a:r>
          </a:p>
        </p:txBody>
      </p:sp>
    </p:spTree>
    <p:custDataLst>
      <p:tags r:id="rId1"/>
    </p:custDataLst>
    <p:extLst>
      <p:ext uri="{BB962C8B-B14F-4D97-AF65-F5344CB8AC3E}">
        <p14:creationId xmlns:p14="http://schemas.microsoft.com/office/powerpoint/2010/main" val="7471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animBg="1"/>
      <p:bldP spid="20" grpId="1" animBg="1"/>
      <p:bldP spid="26" grpId="0" animBg="1"/>
      <p:bldP spid="26" grpId="1" animBg="1"/>
      <p:bldP spid="34" grpId="0" animBg="1"/>
      <p:bldP spid="34" grpId="1" animBg="1"/>
      <p:bldP spid="35" grpId="0" animBg="1"/>
      <p:bldP spid="3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3359B-7E59-81BF-6C33-154CA1D948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7A970-E1A2-A65E-BA73-810CF7DB8E15}"/>
              </a:ext>
            </a:extLst>
          </p:cNvPr>
          <p:cNvSpPr>
            <a:spLocks noGrp="1"/>
          </p:cNvSpPr>
          <p:nvPr>
            <p:ph type="title"/>
          </p:nvPr>
        </p:nvSpPr>
        <p:spPr>
          <a:xfrm>
            <a:off x="2735863" y="228279"/>
            <a:ext cx="6720274" cy="980098"/>
          </a:xfrm>
        </p:spPr>
        <p:txBody>
          <a:bodyPr/>
          <a:lstStyle/>
          <a:p>
            <a:r>
              <a:rPr lang="en-GB" dirty="0"/>
              <a:t>E</a:t>
            </a:r>
            <a:r>
              <a:rPr lang="en-AU" dirty="0"/>
              <a:t>–</a:t>
            </a:r>
            <a:r>
              <a:rPr lang="en-GB" dirty="0"/>
              <a:t>I Facets Team Poster</a:t>
            </a:r>
          </a:p>
        </p:txBody>
      </p:sp>
      <p:sp>
        <p:nvSpPr>
          <p:cNvPr id="36" name="Rectangle 35">
            <a:extLst>
              <a:ext uri="{FF2B5EF4-FFF2-40B4-BE49-F238E27FC236}">
                <a16:creationId xmlns:a16="http://schemas.microsoft.com/office/drawing/2014/main" id="{BDC7016B-D3AB-F685-7165-711036D26075}"/>
              </a:ext>
            </a:extLst>
          </p:cNvPr>
          <p:cNvSpPr/>
          <p:nvPr/>
        </p:nvSpPr>
        <p:spPr>
          <a:xfrm>
            <a:off x="2577927" y="6188628"/>
            <a:ext cx="203297" cy="458713"/>
          </a:xfrm>
          <a:prstGeom prst="rect">
            <a:avLst/>
          </a:prstGeom>
        </p:spPr>
        <p:txBody>
          <a:bodyPr wrap="none">
            <a:spAutoFit/>
          </a:bodyPr>
          <a:lstStyle/>
          <a:p>
            <a:endParaRPr lang="en-US" sz="2000" dirty="0"/>
          </a:p>
        </p:txBody>
      </p:sp>
      <p:sp>
        <p:nvSpPr>
          <p:cNvPr id="6" name="Rectangle 5">
            <a:extLst>
              <a:ext uri="{FF2B5EF4-FFF2-40B4-BE49-F238E27FC236}">
                <a16:creationId xmlns:a16="http://schemas.microsoft.com/office/drawing/2014/main" id="{DE1FFE6E-DA73-4CF4-A86C-717E93191C2D}"/>
              </a:ext>
            </a:extLst>
          </p:cNvPr>
          <p:cNvSpPr/>
          <p:nvPr/>
        </p:nvSpPr>
        <p:spPr bwMode="auto">
          <a:xfrm>
            <a:off x="10362415" y="6504495"/>
            <a:ext cx="424207" cy="23567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chemeClr val="bg1"/>
              </a:solidFill>
              <a:latin typeface="Arial" charset="0"/>
              <a:ea typeface="ＭＳ Ｐゴシック" pitchFamily="1" charset="-128"/>
            </a:endParaRPr>
          </a:p>
        </p:txBody>
      </p:sp>
      <p:graphicFrame>
        <p:nvGraphicFramePr>
          <p:cNvPr id="3" name="Table 2">
            <a:extLst>
              <a:ext uri="{FF2B5EF4-FFF2-40B4-BE49-F238E27FC236}">
                <a16:creationId xmlns:a16="http://schemas.microsoft.com/office/drawing/2014/main" id="{BB4142BB-BF2B-2F12-B9EB-E4CFEA16AB50}"/>
              </a:ext>
            </a:extLst>
          </p:cNvPr>
          <p:cNvGraphicFramePr>
            <a:graphicFrameLocks noGrp="1"/>
          </p:cNvGraphicFramePr>
          <p:nvPr>
            <p:extLst>
              <p:ext uri="{D42A27DB-BD31-4B8C-83A1-F6EECF244321}">
                <p14:modId xmlns:p14="http://schemas.microsoft.com/office/powerpoint/2010/main" val="2981388937"/>
              </p:ext>
            </p:extLst>
          </p:nvPr>
        </p:nvGraphicFramePr>
        <p:xfrm>
          <a:off x="1367482" y="1208377"/>
          <a:ext cx="9457035" cy="4817125"/>
        </p:xfrm>
        <a:graphic>
          <a:graphicData uri="http://schemas.openxmlformats.org/drawingml/2006/table">
            <a:tbl>
              <a:tblPr firstRow="1" bandRow="1">
                <a:tableStyleId>{5C22544A-7EE6-4342-B048-85BDC9FD1C3A}</a:tableStyleId>
              </a:tblPr>
              <a:tblGrid>
                <a:gridCol w="1905785">
                  <a:extLst>
                    <a:ext uri="{9D8B030D-6E8A-4147-A177-3AD203B41FA5}">
                      <a16:colId xmlns:a16="http://schemas.microsoft.com/office/drawing/2014/main" val="4226031435"/>
                    </a:ext>
                  </a:extLst>
                </a:gridCol>
                <a:gridCol w="514967">
                  <a:extLst>
                    <a:ext uri="{9D8B030D-6E8A-4147-A177-3AD203B41FA5}">
                      <a16:colId xmlns:a16="http://schemas.microsoft.com/office/drawing/2014/main" val="2205012825"/>
                    </a:ext>
                  </a:extLst>
                </a:gridCol>
                <a:gridCol w="514967">
                  <a:extLst>
                    <a:ext uri="{9D8B030D-6E8A-4147-A177-3AD203B41FA5}">
                      <a16:colId xmlns:a16="http://schemas.microsoft.com/office/drawing/2014/main" val="415308514"/>
                    </a:ext>
                  </a:extLst>
                </a:gridCol>
                <a:gridCol w="514967">
                  <a:extLst>
                    <a:ext uri="{9D8B030D-6E8A-4147-A177-3AD203B41FA5}">
                      <a16:colId xmlns:a16="http://schemas.microsoft.com/office/drawing/2014/main" val="3422075572"/>
                    </a:ext>
                  </a:extLst>
                </a:gridCol>
                <a:gridCol w="514967">
                  <a:extLst>
                    <a:ext uri="{9D8B030D-6E8A-4147-A177-3AD203B41FA5}">
                      <a16:colId xmlns:a16="http://schemas.microsoft.com/office/drawing/2014/main" val="1121960157"/>
                    </a:ext>
                  </a:extLst>
                </a:gridCol>
                <a:gridCol w="514967">
                  <a:extLst>
                    <a:ext uri="{9D8B030D-6E8A-4147-A177-3AD203B41FA5}">
                      <a16:colId xmlns:a16="http://schemas.microsoft.com/office/drawing/2014/main" val="3909396909"/>
                    </a:ext>
                  </a:extLst>
                </a:gridCol>
                <a:gridCol w="514967">
                  <a:extLst>
                    <a:ext uri="{9D8B030D-6E8A-4147-A177-3AD203B41FA5}">
                      <a16:colId xmlns:a16="http://schemas.microsoft.com/office/drawing/2014/main" val="1385017456"/>
                    </a:ext>
                  </a:extLst>
                </a:gridCol>
                <a:gridCol w="514967">
                  <a:extLst>
                    <a:ext uri="{9D8B030D-6E8A-4147-A177-3AD203B41FA5}">
                      <a16:colId xmlns:a16="http://schemas.microsoft.com/office/drawing/2014/main" val="574092460"/>
                    </a:ext>
                  </a:extLst>
                </a:gridCol>
                <a:gridCol w="514967">
                  <a:extLst>
                    <a:ext uri="{9D8B030D-6E8A-4147-A177-3AD203B41FA5}">
                      <a16:colId xmlns:a16="http://schemas.microsoft.com/office/drawing/2014/main" val="3554777135"/>
                    </a:ext>
                  </a:extLst>
                </a:gridCol>
                <a:gridCol w="514967">
                  <a:extLst>
                    <a:ext uri="{9D8B030D-6E8A-4147-A177-3AD203B41FA5}">
                      <a16:colId xmlns:a16="http://schemas.microsoft.com/office/drawing/2014/main" val="2251540408"/>
                    </a:ext>
                  </a:extLst>
                </a:gridCol>
                <a:gridCol w="514967">
                  <a:extLst>
                    <a:ext uri="{9D8B030D-6E8A-4147-A177-3AD203B41FA5}">
                      <a16:colId xmlns:a16="http://schemas.microsoft.com/office/drawing/2014/main" val="1275116122"/>
                    </a:ext>
                  </a:extLst>
                </a:gridCol>
                <a:gridCol w="514967">
                  <a:extLst>
                    <a:ext uri="{9D8B030D-6E8A-4147-A177-3AD203B41FA5}">
                      <a16:colId xmlns:a16="http://schemas.microsoft.com/office/drawing/2014/main" val="2953291509"/>
                    </a:ext>
                  </a:extLst>
                </a:gridCol>
                <a:gridCol w="1886613">
                  <a:extLst>
                    <a:ext uri="{9D8B030D-6E8A-4147-A177-3AD203B41FA5}">
                      <a16:colId xmlns:a16="http://schemas.microsoft.com/office/drawing/2014/main" val="3421202268"/>
                    </a:ext>
                  </a:extLst>
                </a:gridCol>
              </a:tblGrid>
              <a:tr h="457200">
                <a:tc>
                  <a:txBody>
                    <a:bodyPr/>
                    <a:lstStyle/>
                    <a:p>
                      <a:pPr algn="ctr"/>
                      <a:r>
                        <a:rPr lang="en-US" i="1"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rPr>
                        <a:t>Score</a:t>
                      </a:r>
                    </a:p>
                  </a:txBody>
                  <a:tcPr anchor="ctr">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noFill/>
                  </a:tcPr>
                </a:tc>
                <a:tc>
                  <a:txBody>
                    <a:bodyPr/>
                    <a:lstStyle/>
                    <a:p>
                      <a:pPr algn="ctr"/>
                      <a:r>
                        <a:rPr lang="en-US" dirty="0">
                          <a:solidFill>
                            <a:schemeClr val="bg2"/>
                          </a:solidFill>
                        </a:rPr>
                        <a:t>5</a:t>
                      </a:r>
                    </a:p>
                  </a:txBody>
                  <a:tcPr anchor="ct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4</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3</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2</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1</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0</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1</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2</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3</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4</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5</a:t>
                      </a:r>
                    </a:p>
                  </a:txBody>
                  <a:tcPr anchor="ct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i="1"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rPr>
                        <a:t>Score</a:t>
                      </a:r>
                    </a:p>
                  </a:txBody>
                  <a:tcPr anchor="ctr">
                    <a:lnL w="5715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72975047"/>
                  </a:ext>
                </a:extLst>
              </a:tr>
              <a:tr h="0">
                <a:tc gridSpan="6">
                  <a:txBody>
                    <a:bodyPr/>
                    <a:lstStyle/>
                    <a:p>
                      <a:pPr algn="ctr"/>
                      <a:endPar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hMerge="1">
                  <a:txBody>
                    <a:bodyPr/>
                    <a:lstStyle/>
                    <a:p>
                      <a:pPr algn="ctr"/>
                      <a:endParaRPr lang="en-US" dirty="0"/>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pPr algn="ctr"/>
                      <a:endParaRPr lang="en-US" dirty="0"/>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ctr"/>
                      <a:endPar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lnL w="12700" cmpd="sng">
                      <a:noFill/>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184549210"/>
                  </a:ext>
                </a:extLst>
              </a:tr>
              <a:tr h="792737">
                <a:tc>
                  <a:txBody>
                    <a:bodyPr/>
                    <a:lstStyle/>
                    <a:p>
                      <a:pPr algn="ctr"/>
                      <a:r>
                        <a:rPr lang="en-US" b="1"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Initiating</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algn="ctr"/>
                      <a:r>
                        <a:rPr lang="en-US" b="1"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Receiving</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49320019"/>
                  </a:ext>
                </a:extLst>
              </a:tr>
              <a:tr h="792737">
                <a:tc>
                  <a:txBody>
                    <a:bodyPr/>
                    <a:lstStyle/>
                    <a:p>
                      <a:pPr marL="0" algn="ctr" defTabSz="914400" rtl="0" eaLnBrk="1" latinLnBrk="0" hangingPunct="1"/>
                      <a:r>
                        <a:rPr lang="en-US" sz="1800" b="1" kern="1200"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Expressive</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n-US" sz="1800" b="1" kern="1200"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Contained</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52304538"/>
                  </a:ext>
                </a:extLst>
              </a:tr>
              <a:tr h="792737">
                <a:tc>
                  <a:txBody>
                    <a:bodyPr/>
                    <a:lstStyle/>
                    <a:p>
                      <a:pPr marL="0" algn="ctr" defTabSz="914400" rtl="0" eaLnBrk="1" latinLnBrk="0" hangingPunct="1"/>
                      <a:r>
                        <a:rPr lang="en-US" sz="1800" b="1" kern="1200"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Gregarious</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n-US" sz="1800" b="1" kern="1200"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Intimate</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82012065"/>
                  </a:ext>
                </a:extLst>
              </a:tr>
              <a:tr h="792737">
                <a:tc>
                  <a:txBody>
                    <a:bodyPr/>
                    <a:lstStyle/>
                    <a:p>
                      <a:pPr marL="0" algn="ctr" defTabSz="914400" rtl="0" eaLnBrk="1" latinLnBrk="0" hangingPunct="1"/>
                      <a:r>
                        <a:rPr lang="en-US" sz="1800" b="1" kern="1200"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Active</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n-US" sz="1800" b="1" kern="1200"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Reflective</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18778636"/>
                  </a:ext>
                </a:extLst>
              </a:tr>
              <a:tr h="792737">
                <a:tc>
                  <a:txBody>
                    <a:bodyPr/>
                    <a:lstStyle/>
                    <a:p>
                      <a:pPr marL="0" algn="ctr" defTabSz="914400" rtl="0" eaLnBrk="1" latinLnBrk="0" hangingPunct="1"/>
                      <a:r>
                        <a:rPr lang="en-US" sz="1800" b="1" kern="1200"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Enthusiastic</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n-US" sz="1800" b="1" kern="1200"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Quiet</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23074369"/>
                  </a:ext>
                </a:extLst>
              </a:tr>
            </a:tbl>
          </a:graphicData>
        </a:graphic>
      </p:graphicFrame>
      <p:sp>
        <p:nvSpPr>
          <p:cNvPr id="12" name="TextBox 11">
            <a:extLst>
              <a:ext uri="{FF2B5EF4-FFF2-40B4-BE49-F238E27FC236}">
                <a16:creationId xmlns:a16="http://schemas.microsoft.com/office/drawing/2014/main" id="{B22CA603-DFFB-87B1-DFE8-77FC8F20C8F6}"/>
              </a:ext>
            </a:extLst>
          </p:cNvPr>
          <p:cNvSpPr txBox="1"/>
          <p:nvPr/>
        </p:nvSpPr>
        <p:spPr>
          <a:xfrm>
            <a:off x="3760569" y="3090446"/>
            <a:ext cx="613718" cy="369332"/>
          </a:xfrm>
          <a:prstGeom prst="rect">
            <a:avLst/>
          </a:prstGeom>
          <a:noFill/>
        </p:spPr>
        <p:txBody>
          <a:bodyPr wrap="square" rtlCol="0">
            <a:spAutoFit/>
          </a:bodyPr>
          <a:lstStyle/>
          <a:p>
            <a:r>
              <a:rPr lang="en-US" dirty="0">
                <a:solidFill>
                  <a:schemeClr val="tx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MB</a:t>
            </a:r>
          </a:p>
        </p:txBody>
      </p:sp>
      <p:sp>
        <p:nvSpPr>
          <p:cNvPr id="14" name="TextBox 13">
            <a:extLst>
              <a:ext uri="{FF2B5EF4-FFF2-40B4-BE49-F238E27FC236}">
                <a16:creationId xmlns:a16="http://schemas.microsoft.com/office/drawing/2014/main" id="{AB1D2B34-6194-9754-24F5-843E12516785}"/>
              </a:ext>
            </a:extLst>
          </p:cNvPr>
          <p:cNvSpPr txBox="1"/>
          <p:nvPr/>
        </p:nvSpPr>
        <p:spPr>
          <a:xfrm>
            <a:off x="6837405" y="3831837"/>
            <a:ext cx="613717" cy="369332"/>
          </a:xfrm>
          <a:prstGeom prst="rect">
            <a:avLst/>
          </a:prstGeom>
          <a:noFill/>
        </p:spPr>
        <p:txBody>
          <a:bodyPr wrap="square" rtlCol="0">
            <a:spAutoFit/>
          </a:bodyPr>
          <a:lstStyle/>
          <a:p>
            <a:r>
              <a:rPr lang="en-US" dirty="0">
                <a:solidFill>
                  <a:schemeClr val="tx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MB</a:t>
            </a:r>
          </a:p>
        </p:txBody>
      </p:sp>
      <p:sp>
        <p:nvSpPr>
          <p:cNvPr id="15" name="TextBox 14">
            <a:extLst>
              <a:ext uri="{FF2B5EF4-FFF2-40B4-BE49-F238E27FC236}">
                <a16:creationId xmlns:a16="http://schemas.microsoft.com/office/drawing/2014/main" id="{61EEAF1E-0051-0619-487E-57BC4FFFBA79}"/>
              </a:ext>
            </a:extLst>
          </p:cNvPr>
          <p:cNvSpPr txBox="1"/>
          <p:nvPr/>
        </p:nvSpPr>
        <p:spPr>
          <a:xfrm>
            <a:off x="4230125" y="4680999"/>
            <a:ext cx="737290" cy="369332"/>
          </a:xfrm>
          <a:prstGeom prst="rect">
            <a:avLst/>
          </a:prstGeom>
          <a:noFill/>
        </p:spPr>
        <p:txBody>
          <a:bodyPr wrap="square" rtlCol="0">
            <a:spAutoFit/>
          </a:bodyPr>
          <a:lstStyle/>
          <a:p>
            <a:r>
              <a:rPr lang="en-US" dirty="0">
                <a:solidFill>
                  <a:schemeClr val="tx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MB*</a:t>
            </a:r>
            <a:endParaRPr lang="en-US" sz="2000" dirty="0">
              <a:solidFill>
                <a:schemeClr val="tx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2" name="Group 21">
            <a:extLst>
              <a:ext uri="{FF2B5EF4-FFF2-40B4-BE49-F238E27FC236}">
                <a16:creationId xmlns:a16="http://schemas.microsoft.com/office/drawing/2014/main" id="{A112D7D3-665D-2C1A-0F6A-9935760C08D2}"/>
              </a:ext>
            </a:extLst>
          </p:cNvPr>
          <p:cNvGrpSpPr/>
          <p:nvPr/>
        </p:nvGrpSpPr>
        <p:grpSpPr>
          <a:xfrm>
            <a:off x="1017372" y="1539755"/>
            <a:ext cx="10181964" cy="713512"/>
            <a:chOff x="1017372" y="1539755"/>
            <a:chExt cx="10181964" cy="713512"/>
          </a:xfrm>
        </p:grpSpPr>
        <p:sp>
          <p:nvSpPr>
            <p:cNvPr id="17" name="Arrow: Right 16">
              <a:extLst>
                <a:ext uri="{FF2B5EF4-FFF2-40B4-BE49-F238E27FC236}">
                  <a16:creationId xmlns:a16="http://schemas.microsoft.com/office/drawing/2014/main" id="{CF20CE4B-CC75-575E-B361-B49E1010B905}"/>
                </a:ext>
              </a:extLst>
            </p:cNvPr>
            <p:cNvSpPr/>
            <p:nvPr/>
          </p:nvSpPr>
          <p:spPr>
            <a:xfrm flipH="1">
              <a:off x="1017372" y="1541732"/>
              <a:ext cx="5078628" cy="711535"/>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50A2F525-B5E2-57EB-E9D3-B242F9445693}"/>
                </a:ext>
              </a:extLst>
            </p:cNvPr>
            <p:cNvSpPr/>
            <p:nvPr/>
          </p:nvSpPr>
          <p:spPr>
            <a:xfrm flipH="1">
              <a:off x="6096000" y="1539755"/>
              <a:ext cx="5103336" cy="713512"/>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785BE5F-E5DA-F277-8EA5-0E874E84EBB2}"/>
                </a:ext>
              </a:extLst>
            </p:cNvPr>
            <p:cNvSpPr txBox="1"/>
            <p:nvPr/>
          </p:nvSpPr>
          <p:spPr>
            <a:xfrm>
              <a:off x="7352270" y="1696456"/>
              <a:ext cx="1952368" cy="400110"/>
            </a:xfrm>
            <a:prstGeom prst="rect">
              <a:avLst/>
            </a:prstGeom>
            <a:noFill/>
          </p:spPr>
          <p:txBody>
            <a:bodyPr wrap="square" rtlCol="0">
              <a:spAutoFit/>
            </a:bodyPr>
            <a:lstStyle/>
            <a:p>
              <a:r>
                <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Introversion</a:t>
              </a:r>
            </a:p>
          </p:txBody>
        </p:sp>
        <p:sp>
          <p:nvSpPr>
            <p:cNvPr id="19" name="TextBox 18">
              <a:extLst>
                <a:ext uri="{FF2B5EF4-FFF2-40B4-BE49-F238E27FC236}">
                  <a16:creationId xmlns:a16="http://schemas.microsoft.com/office/drawing/2014/main" id="{4B562B70-CA89-DE44-E19C-CF3BC4E6B07C}"/>
                </a:ext>
              </a:extLst>
            </p:cNvPr>
            <p:cNvSpPr txBox="1"/>
            <p:nvPr/>
          </p:nvSpPr>
          <p:spPr>
            <a:xfrm>
              <a:off x="3303369" y="1696456"/>
              <a:ext cx="1952368" cy="400110"/>
            </a:xfrm>
            <a:prstGeom prst="rect">
              <a:avLst/>
            </a:prstGeom>
            <a:noFill/>
          </p:spPr>
          <p:txBody>
            <a:bodyPr wrap="square" rtlCol="0">
              <a:spAutoFit/>
            </a:bodyPr>
            <a:lstStyle/>
            <a:p>
              <a:r>
                <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Extraversion</a:t>
              </a:r>
            </a:p>
          </p:txBody>
        </p:sp>
        <p:sp>
          <p:nvSpPr>
            <p:cNvPr id="21" name="Flowchart: Decision 20">
              <a:extLst>
                <a:ext uri="{FF2B5EF4-FFF2-40B4-BE49-F238E27FC236}">
                  <a16:creationId xmlns:a16="http://schemas.microsoft.com/office/drawing/2014/main" id="{7641424C-60DE-D31E-47B4-F5C1805D675A}"/>
                </a:ext>
              </a:extLst>
            </p:cNvPr>
            <p:cNvSpPr/>
            <p:nvPr/>
          </p:nvSpPr>
          <p:spPr>
            <a:xfrm>
              <a:off x="5935876" y="1714309"/>
              <a:ext cx="365760" cy="365760"/>
            </a:xfrm>
            <a:prstGeom prst="flowChartDecisi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341101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213623-00B7-421C-8960-367795F6C6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88162" y="227444"/>
            <a:ext cx="7815676" cy="6403112"/>
          </a:xfrm>
          <a:prstGeom prst="rect">
            <a:avLst/>
          </a:prstGeom>
          <a:solidFill>
            <a:schemeClr val="bg1"/>
          </a:solidFill>
          <a:ln>
            <a:solidFill>
              <a:schemeClr val="accent4"/>
            </a:solidFill>
          </a:ln>
        </p:spPr>
      </p:pic>
      <p:sp>
        <p:nvSpPr>
          <p:cNvPr id="2" name="TextBox 1">
            <a:extLst>
              <a:ext uri="{FF2B5EF4-FFF2-40B4-BE49-F238E27FC236}">
                <a16:creationId xmlns:a16="http://schemas.microsoft.com/office/drawing/2014/main" id="{B8D6093C-3F96-6901-0F28-627AAA42AC55}"/>
              </a:ext>
            </a:extLst>
          </p:cNvPr>
          <p:cNvSpPr txBox="1"/>
          <p:nvPr/>
        </p:nvSpPr>
        <p:spPr>
          <a:xfrm>
            <a:off x="10003838" y="2674034"/>
            <a:ext cx="2188162" cy="1015663"/>
          </a:xfrm>
          <a:prstGeom prst="rect">
            <a:avLst/>
          </a:prstGeom>
          <a:noFill/>
          <a:ln w="12700">
            <a:solidFill>
              <a:schemeClr val="accent1"/>
            </a:solidFill>
          </a:ln>
        </p:spPr>
        <p:txBody>
          <a:bodyPr wrap="square" rtlCol="0">
            <a:spAutoFit/>
          </a:bodyPr>
          <a:lstStyle/>
          <a:p>
            <a:r>
              <a:rPr lang="en-GB" sz="2000" dirty="0">
                <a:solidFill>
                  <a:schemeClr val="tx2"/>
                </a:solidFill>
              </a:rPr>
              <a:t>MBTI</a:t>
            </a:r>
            <a:r>
              <a:rPr lang="en-GB" sz="2000" baseline="30000" dirty="0">
                <a:solidFill>
                  <a:schemeClr val="tx2"/>
                </a:solidFill>
              </a:rPr>
              <a:t>®</a:t>
            </a:r>
            <a:r>
              <a:rPr lang="en-GB" sz="2000" dirty="0">
                <a:solidFill>
                  <a:schemeClr val="tx2"/>
                </a:solidFill>
              </a:rPr>
              <a:t> Step II™ Interpretive Report (</a:t>
            </a:r>
            <a:r>
              <a:rPr lang="en-GB" sz="2000" b="1" dirty="0">
                <a:solidFill>
                  <a:schemeClr val="tx2"/>
                </a:solidFill>
              </a:rPr>
              <a:t>page 6)</a:t>
            </a:r>
          </a:p>
        </p:txBody>
      </p:sp>
    </p:spTree>
    <p:custDataLst>
      <p:tags r:id="rId1"/>
    </p:custDataLst>
    <p:extLst>
      <p:ext uri="{BB962C8B-B14F-4D97-AF65-F5344CB8AC3E}">
        <p14:creationId xmlns:p14="http://schemas.microsoft.com/office/powerpoint/2010/main" val="2779161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88859053-C4D5-42FD-94AE-BC9701F589A3}"/>
              </a:ext>
            </a:extLst>
          </p:cNvPr>
          <p:cNvSpPr>
            <a:spLocks noGrp="1" noChangeArrowheads="1"/>
          </p:cNvSpPr>
          <p:nvPr>
            <p:ph type="title"/>
          </p:nvPr>
        </p:nvSpPr>
        <p:spPr/>
        <p:txBody>
          <a:bodyPr/>
          <a:lstStyle/>
          <a:p>
            <a:pPr eaLnBrk="1" hangingPunct="1"/>
            <a:r>
              <a:rPr lang="en-GB" altLang="en-US" dirty="0"/>
              <a:t>Realistic–Imaginative Activity</a:t>
            </a:r>
          </a:p>
        </p:txBody>
      </p:sp>
      <p:sp>
        <p:nvSpPr>
          <p:cNvPr id="38915" name="Content Placeholder 2">
            <a:extLst>
              <a:ext uri="{FF2B5EF4-FFF2-40B4-BE49-F238E27FC236}">
                <a16:creationId xmlns:a16="http://schemas.microsoft.com/office/drawing/2014/main" id="{18B943B8-B2EA-4B36-A54F-FCDCEC237D93}"/>
              </a:ext>
            </a:extLst>
          </p:cNvPr>
          <p:cNvSpPr>
            <a:spLocks noGrp="1"/>
          </p:cNvSpPr>
          <p:nvPr>
            <p:ph idx="1"/>
          </p:nvPr>
        </p:nvSpPr>
        <p:spPr/>
        <p:txBody>
          <a:bodyPr rtlCol="0">
            <a:noAutofit/>
          </a:bodyPr>
          <a:lstStyle/>
          <a:p>
            <a:pPr marL="432900" lvl="1" indent="-342900" eaLnBrk="1" fontAlgn="auto" hangingPunct="1">
              <a:spcBef>
                <a:spcPts val="0"/>
              </a:spcBef>
              <a:spcAft>
                <a:spcPts val="0"/>
              </a:spcAft>
              <a:buClr>
                <a:schemeClr val="accent2"/>
              </a:buClr>
              <a:buSzPct val="120000"/>
              <a:buFont typeface="Arial" panose="020B0604020202020204" pitchFamily="34" charset="0"/>
              <a:buChar char="•"/>
              <a:defRPr/>
            </a:pPr>
            <a:r>
              <a:rPr lang="en-GB" sz="2000" dirty="0"/>
              <a:t>There are pictures of objects on the next slide.</a:t>
            </a:r>
          </a:p>
          <a:p>
            <a:pPr marL="432900" lvl="1" indent="-342900" eaLnBrk="1" fontAlgn="auto" hangingPunct="1">
              <a:spcBef>
                <a:spcPts val="0"/>
              </a:spcBef>
              <a:spcAft>
                <a:spcPts val="0"/>
              </a:spcAft>
              <a:buClr>
                <a:schemeClr val="accent2"/>
              </a:buClr>
              <a:buSzPct val="120000"/>
              <a:buFont typeface="Arial" panose="020B0604020202020204" pitchFamily="34" charset="0"/>
              <a:buChar char="•"/>
              <a:defRPr/>
            </a:pPr>
            <a:endParaRPr lang="en-GB" sz="2000" dirty="0"/>
          </a:p>
          <a:p>
            <a:pPr marL="432900" lvl="1" indent="-342900" eaLnBrk="1" fontAlgn="auto" hangingPunct="1">
              <a:spcBef>
                <a:spcPts val="0"/>
              </a:spcBef>
              <a:spcAft>
                <a:spcPts val="0"/>
              </a:spcAft>
              <a:buClr>
                <a:schemeClr val="accent2"/>
              </a:buClr>
              <a:buSzPct val="120000"/>
              <a:buFont typeface="Arial" panose="020B0604020202020204" pitchFamily="34" charset="0"/>
              <a:buChar char="•"/>
              <a:defRPr/>
            </a:pPr>
            <a:r>
              <a:rPr lang="en-GB" sz="2000" dirty="0"/>
              <a:t>Take a photo or screenshot of the slide so you can refer to it in your breakout group.</a:t>
            </a:r>
          </a:p>
          <a:p>
            <a:pPr marL="432900" lvl="1" indent="-342900" eaLnBrk="1" fontAlgn="auto" hangingPunct="1">
              <a:spcBef>
                <a:spcPts val="0"/>
              </a:spcBef>
              <a:spcAft>
                <a:spcPts val="0"/>
              </a:spcAft>
              <a:buClr>
                <a:schemeClr val="accent2"/>
              </a:buClr>
              <a:buSzPct val="120000"/>
              <a:buFont typeface="Arial" panose="020B0604020202020204" pitchFamily="34" charset="0"/>
              <a:buChar char="•"/>
              <a:defRPr/>
            </a:pPr>
            <a:endParaRPr lang="en-GB" sz="2000" dirty="0"/>
          </a:p>
          <a:p>
            <a:pPr marL="432900" lvl="1" indent="-342900" eaLnBrk="1" fontAlgn="auto" hangingPunct="1">
              <a:spcBef>
                <a:spcPts val="0"/>
              </a:spcBef>
              <a:spcAft>
                <a:spcPts val="0"/>
              </a:spcAft>
              <a:buClr>
                <a:schemeClr val="accent2"/>
              </a:buClr>
              <a:buSzPct val="120000"/>
              <a:buFont typeface="Arial" panose="020B0604020202020204" pitchFamily="34" charset="0"/>
              <a:buChar char="•"/>
              <a:defRPr/>
            </a:pPr>
            <a:r>
              <a:rPr lang="en-GB" sz="2000" dirty="0"/>
              <a:t>In your group, discuss what you would use the items for.</a:t>
            </a:r>
          </a:p>
          <a:p>
            <a:pPr marL="432000" lvl="1" indent="-342000" eaLnBrk="1" fontAlgn="auto" hangingPunct="1">
              <a:spcAft>
                <a:spcPts val="0"/>
              </a:spcAft>
              <a:buClr>
                <a:schemeClr val="accent2"/>
              </a:buClr>
              <a:defRPr/>
            </a:pPr>
            <a:endParaRPr lang="en-GB" dirty="0"/>
          </a:p>
          <a:p>
            <a:pPr marL="432000" lvl="1" indent="-342000" eaLnBrk="1" fontAlgn="auto" hangingPunct="1">
              <a:spcAft>
                <a:spcPts val="0"/>
              </a:spcAft>
              <a:buClr>
                <a:schemeClr val="accent2"/>
              </a:buClr>
              <a:defRPr/>
            </a:pPr>
            <a:endParaRPr lang="en-GB" dirty="0"/>
          </a:p>
          <a:p>
            <a:pPr marL="90000" lvl="1" indent="0" eaLnBrk="1" fontAlgn="auto" hangingPunct="1">
              <a:spcAft>
                <a:spcPts val="0"/>
              </a:spcAft>
              <a:buClr>
                <a:schemeClr val="accent2"/>
              </a:buClr>
              <a:buNone/>
              <a:defRPr/>
            </a:pPr>
            <a:endParaRPr lang="en-GB" dirty="0"/>
          </a:p>
        </p:txBody>
      </p:sp>
      <p:sp>
        <p:nvSpPr>
          <p:cNvPr id="3" name="TextBox 2">
            <a:extLst>
              <a:ext uri="{FF2B5EF4-FFF2-40B4-BE49-F238E27FC236}">
                <a16:creationId xmlns:a16="http://schemas.microsoft.com/office/drawing/2014/main" id="{85ED486A-F0BD-BDC1-617E-BC8312A17329}"/>
              </a:ext>
            </a:extLst>
          </p:cNvPr>
          <p:cNvSpPr txBox="1"/>
          <p:nvPr/>
        </p:nvSpPr>
        <p:spPr>
          <a:xfrm>
            <a:off x="8500534" y="2749549"/>
            <a:ext cx="3505200" cy="2331184"/>
          </a:xfrm>
          <a:prstGeom prst="horizontalScroll">
            <a:avLst/>
          </a:prstGeom>
          <a:noFill/>
          <a:ln>
            <a:solidFill>
              <a:schemeClr val="accent1"/>
            </a:solidFill>
            <a:extLst>
              <a:ext uri="{C807C97D-BFC1-408E-A445-0C87EB9F89A2}">
                <ask:lineSketchStyleProps xmlns:ask="http://schemas.microsoft.com/office/drawing/2018/sketchyshapes" sd="2650216993">
                  <a:custGeom>
                    <a:avLst/>
                    <a:gdLst>
                      <a:gd name="csX0" fmla="*/ 0 w 3474720"/>
                      <a:gd name="csY0" fmla="*/ 201168 h 2011680"/>
                      <a:gd name="csX1" fmla="*/ 868680 w 3474720"/>
                      <a:gd name="csY1" fmla="*/ 402336 h 2011680"/>
                      <a:gd name="csX2" fmla="*/ 1737360 w 3474720"/>
                      <a:gd name="csY2" fmla="*/ 201168 h 2011680"/>
                      <a:gd name="csX3" fmla="*/ 2606040 w 3474720"/>
                      <a:gd name="csY3" fmla="*/ 0 h 2011680"/>
                      <a:gd name="csX4" fmla="*/ 3474720 w 3474720"/>
                      <a:gd name="csY4" fmla="*/ 201168 h 2011680"/>
                      <a:gd name="csX5" fmla="*/ 3474720 w 3474720"/>
                      <a:gd name="csY5" fmla="*/ 1810512 h 2011680"/>
                      <a:gd name="csX6" fmla="*/ 2606040 w 3474720"/>
                      <a:gd name="csY6" fmla="*/ 1609344 h 2011680"/>
                      <a:gd name="csX7" fmla="*/ 1737360 w 3474720"/>
                      <a:gd name="csY7" fmla="*/ 1810512 h 2011680"/>
                      <a:gd name="csX8" fmla="*/ 868680 w 3474720"/>
                      <a:gd name="csY8" fmla="*/ 2011680 h 2011680"/>
                      <a:gd name="csX9" fmla="*/ 0 w 3474720"/>
                      <a:gd name="csY9" fmla="*/ 1810512 h 2011680"/>
                      <a:gd name="csX10" fmla="*/ 0 w 3474720"/>
                      <a:gd name="csY10" fmla="*/ 201168 h 20116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4720" h="2011680" extrusionOk="0">
                        <a:moveTo>
                          <a:pt x="0" y="201168"/>
                        </a:moveTo>
                        <a:cubicBezTo>
                          <a:pt x="-71241" y="315259"/>
                          <a:pt x="428428" y="441277"/>
                          <a:pt x="868680" y="402336"/>
                        </a:cubicBezTo>
                        <a:cubicBezTo>
                          <a:pt x="1351524" y="408465"/>
                          <a:pt x="1737606" y="319714"/>
                          <a:pt x="1737360" y="201168"/>
                        </a:cubicBezTo>
                        <a:cubicBezTo>
                          <a:pt x="1728732" y="77106"/>
                          <a:pt x="2170363" y="53419"/>
                          <a:pt x="2606040" y="0"/>
                        </a:cubicBezTo>
                        <a:cubicBezTo>
                          <a:pt x="3089022" y="-11621"/>
                          <a:pt x="3477216" y="94776"/>
                          <a:pt x="3474720" y="201168"/>
                        </a:cubicBezTo>
                        <a:cubicBezTo>
                          <a:pt x="3518255" y="805384"/>
                          <a:pt x="3533123" y="1047982"/>
                          <a:pt x="3474720" y="1810512"/>
                        </a:cubicBezTo>
                        <a:cubicBezTo>
                          <a:pt x="3476170" y="1712784"/>
                          <a:pt x="3079908" y="1629213"/>
                          <a:pt x="2606040" y="1609344"/>
                        </a:cubicBezTo>
                        <a:cubicBezTo>
                          <a:pt x="2129495" y="1604937"/>
                          <a:pt x="1730685" y="1701029"/>
                          <a:pt x="1737360" y="1810512"/>
                        </a:cubicBezTo>
                        <a:cubicBezTo>
                          <a:pt x="1775143" y="1916433"/>
                          <a:pt x="1392754" y="1981900"/>
                          <a:pt x="868680" y="2011680"/>
                        </a:cubicBezTo>
                        <a:cubicBezTo>
                          <a:pt x="391248" y="2013589"/>
                          <a:pt x="6398" y="1927680"/>
                          <a:pt x="0" y="1810512"/>
                        </a:cubicBezTo>
                        <a:cubicBezTo>
                          <a:pt x="-123091" y="1119872"/>
                          <a:pt x="-129912" y="609731"/>
                          <a:pt x="0" y="201168"/>
                        </a:cubicBezTo>
                        <a:close/>
                      </a:path>
                    </a:pathLst>
                  </a:custGeom>
                  <ask:type>
                    <ask:lineSketchNone/>
                  </ask:type>
                </ask:lineSketchStyleProps>
              </a:ext>
            </a:extLst>
          </a:ln>
        </p:spPr>
        <p:txBody>
          <a:bodyPr wrap="square" rtlCol="0" anchor="ctr">
            <a:spAutoFit/>
          </a:bodyPr>
          <a:lstStyle/>
          <a:p>
            <a:pPr marL="90000" lvl="1" indent="0">
              <a:buClr>
                <a:schemeClr val="accent2"/>
              </a:buClr>
              <a:buNone/>
              <a:defRPr/>
            </a:pPr>
            <a:endParaRPr lang="en-US" dirty="0"/>
          </a:p>
          <a:p>
            <a:pPr marL="90000" lvl="1" indent="0">
              <a:buClr>
                <a:schemeClr val="accent2"/>
              </a:buClr>
              <a:buNone/>
              <a:defRPr/>
            </a:pPr>
            <a:r>
              <a:rPr lang="en-US" dirty="0"/>
              <a:t>You’ll have </a:t>
            </a:r>
            <a:r>
              <a:rPr lang="en-US" b="1" dirty="0">
                <a:solidFill>
                  <a:schemeClr val="bg2"/>
                </a:solidFill>
              </a:rPr>
              <a:t>seven minutes</a:t>
            </a:r>
            <a:r>
              <a:rPr lang="en-US" dirty="0">
                <a:solidFill>
                  <a:schemeClr val="bg2"/>
                </a:solidFill>
              </a:rPr>
              <a:t> </a:t>
            </a:r>
            <a:r>
              <a:rPr lang="en-US" dirty="0"/>
              <a:t>for your discussion. </a:t>
            </a:r>
          </a:p>
          <a:p>
            <a:pPr marL="90000" lvl="1" indent="0">
              <a:buClr>
                <a:schemeClr val="accent2"/>
              </a:buClr>
              <a:buNone/>
              <a:defRPr/>
            </a:pPr>
            <a:r>
              <a:rPr lang="en-US" dirty="0"/>
              <a:t>Be prepared to share your answers.</a:t>
            </a:r>
          </a:p>
          <a:p>
            <a:endParaRPr lang="en-US" dirty="0"/>
          </a:p>
        </p:txBody>
      </p:sp>
      <p:grpSp>
        <p:nvGrpSpPr>
          <p:cNvPr id="4" name="Group 3">
            <a:extLst>
              <a:ext uri="{FF2B5EF4-FFF2-40B4-BE49-F238E27FC236}">
                <a16:creationId xmlns:a16="http://schemas.microsoft.com/office/drawing/2014/main" id="{E247C04C-DB25-950C-D5BB-ED2EC9BD99C9}"/>
              </a:ext>
            </a:extLst>
          </p:cNvPr>
          <p:cNvGrpSpPr/>
          <p:nvPr/>
        </p:nvGrpSpPr>
        <p:grpSpPr>
          <a:xfrm>
            <a:off x="2968498" y="4680623"/>
            <a:ext cx="6255003" cy="2853789"/>
            <a:chOff x="2870746" y="4248136"/>
            <a:chExt cx="6255003" cy="2853789"/>
          </a:xfrm>
        </p:grpSpPr>
        <p:grpSp>
          <p:nvGrpSpPr>
            <p:cNvPr id="5" name="Group 4">
              <a:extLst>
                <a:ext uri="{FF2B5EF4-FFF2-40B4-BE49-F238E27FC236}">
                  <a16:creationId xmlns:a16="http://schemas.microsoft.com/office/drawing/2014/main" id="{5893E1B6-4072-BAC1-BBC7-FB0B334C908E}"/>
                </a:ext>
              </a:extLst>
            </p:cNvPr>
            <p:cNvGrpSpPr/>
            <p:nvPr/>
          </p:nvGrpSpPr>
          <p:grpSpPr>
            <a:xfrm>
              <a:off x="4206281" y="5032274"/>
              <a:ext cx="3325732" cy="2069651"/>
              <a:chOff x="2305289" y="3221612"/>
              <a:chExt cx="4811869" cy="2647360"/>
            </a:xfrm>
          </p:grpSpPr>
          <p:sp>
            <p:nvSpPr>
              <p:cNvPr id="9" name="Arc 8">
                <a:extLst>
                  <a:ext uri="{FF2B5EF4-FFF2-40B4-BE49-F238E27FC236}">
                    <a16:creationId xmlns:a16="http://schemas.microsoft.com/office/drawing/2014/main" id="{1160D884-605B-3B92-FEBE-A7D6DEE1399B}"/>
                  </a:ext>
                </a:extLst>
              </p:cNvPr>
              <p:cNvSpPr/>
              <p:nvPr/>
            </p:nvSpPr>
            <p:spPr bwMode="auto">
              <a:xfrm>
                <a:off x="2309488" y="3221612"/>
                <a:ext cx="4807670" cy="2647360"/>
              </a:xfrm>
              <a:prstGeom prst="arc">
                <a:avLst>
                  <a:gd name="adj1" fmla="val 16200000"/>
                  <a:gd name="adj2" fmla="val 0"/>
                </a:avLst>
              </a:prstGeom>
              <a:ln w="28575">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112542" tIns="56271" rIns="112542" bIns="56271" numCol="1" rtlCol="0" anchor="t" anchorCtr="0" compatLnSpc="1">
                <a:prstTxWarp prst="textNoShape">
                  <a:avLst/>
                </a:prstTxWarp>
              </a:bodyPr>
              <a:lstStyle/>
              <a:p>
                <a:pPr algn="l" defTabSz="1125444" eaLnBrk="0" hangingPunct="0">
                  <a:spcBef>
                    <a:spcPct val="0"/>
                  </a:spcBef>
                </a:pPr>
                <a:endParaRPr lang="en-GB" sz="2954" dirty="0">
                  <a:latin typeface="Arial" charset="0"/>
                  <a:ea typeface="ＭＳ Ｐゴシック" pitchFamily="1" charset="-128"/>
                </a:endParaRPr>
              </a:p>
            </p:txBody>
          </p:sp>
          <p:sp>
            <p:nvSpPr>
              <p:cNvPr id="10" name="Arc 9">
                <a:extLst>
                  <a:ext uri="{FF2B5EF4-FFF2-40B4-BE49-F238E27FC236}">
                    <a16:creationId xmlns:a16="http://schemas.microsoft.com/office/drawing/2014/main" id="{A7275542-F3B3-E198-128E-EA7CA986EC17}"/>
                  </a:ext>
                </a:extLst>
              </p:cNvPr>
              <p:cNvSpPr/>
              <p:nvPr/>
            </p:nvSpPr>
            <p:spPr bwMode="auto">
              <a:xfrm flipH="1">
                <a:off x="2305289" y="3221612"/>
                <a:ext cx="4807670" cy="2647360"/>
              </a:xfrm>
              <a:prstGeom prst="arc">
                <a:avLst>
                  <a:gd name="adj1" fmla="val 16200000"/>
                  <a:gd name="adj2" fmla="val 0"/>
                </a:avLst>
              </a:prstGeom>
              <a:ln w="28575">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112542" tIns="56271" rIns="112542" bIns="56271" numCol="1" rtlCol="0" anchor="t" anchorCtr="0" compatLnSpc="1">
                <a:prstTxWarp prst="textNoShape">
                  <a:avLst/>
                </a:prstTxWarp>
              </a:bodyPr>
              <a:lstStyle/>
              <a:p>
                <a:pPr algn="l" defTabSz="1125444" eaLnBrk="0" hangingPunct="0">
                  <a:spcBef>
                    <a:spcPct val="0"/>
                  </a:spcBef>
                </a:pPr>
                <a:endParaRPr lang="en-GB" sz="2954" dirty="0">
                  <a:latin typeface="Arial" charset="0"/>
                  <a:ea typeface="ＭＳ Ｐゴシック" pitchFamily="1" charset="-128"/>
                </a:endParaRPr>
              </a:p>
            </p:txBody>
          </p:sp>
        </p:grpSp>
        <p:sp>
          <p:nvSpPr>
            <p:cNvPr id="6" name="TextBox 5">
              <a:extLst>
                <a:ext uri="{FF2B5EF4-FFF2-40B4-BE49-F238E27FC236}">
                  <a16:creationId xmlns:a16="http://schemas.microsoft.com/office/drawing/2014/main" id="{3828BB13-6DDD-AEE2-0C34-C7848AF15E5E}"/>
                </a:ext>
              </a:extLst>
            </p:cNvPr>
            <p:cNvSpPr txBox="1"/>
            <p:nvPr/>
          </p:nvSpPr>
          <p:spPr>
            <a:xfrm>
              <a:off x="2870746" y="4947974"/>
              <a:ext cx="1337902" cy="400110"/>
            </a:xfrm>
            <a:prstGeom prst="rect">
              <a:avLst/>
            </a:prstGeom>
            <a:noFill/>
          </p:spPr>
          <p:txBody>
            <a:bodyPr wrap="squar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Realistic</a:t>
              </a:r>
            </a:p>
          </p:txBody>
        </p:sp>
        <p:sp>
          <p:nvSpPr>
            <p:cNvPr id="7" name="TextBox 6">
              <a:extLst>
                <a:ext uri="{FF2B5EF4-FFF2-40B4-BE49-F238E27FC236}">
                  <a16:creationId xmlns:a16="http://schemas.microsoft.com/office/drawing/2014/main" id="{A95CB511-EFD9-869F-BA4A-0846FB1F4447}"/>
                </a:ext>
              </a:extLst>
            </p:cNvPr>
            <p:cNvSpPr txBox="1"/>
            <p:nvPr/>
          </p:nvSpPr>
          <p:spPr>
            <a:xfrm>
              <a:off x="5191901" y="4248136"/>
              <a:ext cx="1351589" cy="400110"/>
            </a:xfrm>
            <a:prstGeom prst="rect">
              <a:avLst/>
            </a:prstGeom>
            <a:noFill/>
          </p:spPr>
          <p:txBody>
            <a:bodyPr wrap="squar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Midzone</a:t>
              </a:r>
            </a:p>
          </p:txBody>
        </p:sp>
        <p:sp>
          <p:nvSpPr>
            <p:cNvPr id="8" name="TextBox 7">
              <a:extLst>
                <a:ext uri="{FF2B5EF4-FFF2-40B4-BE49-F238E27FC236}">
                  <a16:creationId xmlns:a16="http://schemas.microsoft.com/office/drawing/2014/main" id="{369CEA8B-5123-24C9-6876-1AA36A78268D}"/>
                </a:ext>
              </a:extLst>
            </p:cNvPr>
            <p:cNvSpPr txBox="1"/>
            <p:nvPr/>
          </p:nvSpPr>
          <p:spPr>
            <a:xfrm>
              <a:off x="7415024" y="4947974"/>
              <a:ext cx="1710725" cy="400110"/>
            </a:xfrm>
            <a:prstGeom prst="rect">
              <a:avLst/>
            </a:prstGeom>
            <a:noFill/>
          </p:spPr>
          <p:txBody>
            <a:bodyPr wrap="non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Imaginative</a:t>
              </a:r>
            </a:p>
          </p:txBody>
        </p:sp>
      </p:gr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8738" y="840155"/>
            <a:ext cx="10799795" cy="980098"/>
          </a:xfrm>
        </p:spPr>
        <p:txBody>
          <a:bodyPr>
            <a:noAutofit/>
          </a:bodyPr>
          <a:lstStyle/>
          <a:p>
            <a:r>
              <a:rPr lang="en-US" dirty="0"/>
              <a:t>What Would You Use These Items For?</a:t>
            </a:r>
          </a:p>
        </p:txBody>
      </p:sp>
      <p:pic>
        <p:nvPicPr>
          <p:cNvPr id="11" name="Graphic 10" descr="Camera outline">
            <a:extLst>
              <a:ext uri="{FF2B5EF4-FFF2-40B4-BE49-F238E27FC236}">
                <a16:creationId xmlns:a16="http://schemas.microsoft.com/office/drawing/2014/main" id="{3FAE7F0A-797F-74ED-19C4-DB1679820C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3745" y="2061813"/>
            <a:ext cx="1371600" cy="1371600"/>
          </a:xfrm>
          <a:prstGeom prst="rect">
            <a:avLst/>
          </a:prstGeom>
          <a:effectLst>
            <a:innerShdw blurRad="63500" dist="50800" dir="18900000">
              <a:prstClr val="black">
                <a:alpha val="50000"/>
              </a:prstClr>
            </a:innerShdw>
          </a:effectLst>
        </p:spPr>
      </p:pic>
      <p:pic>
        <p:nvPicPr>
          <p:cNvPr id="19" name="Graphic 18" descr="Apple outline">
            <a:extLst>
              <a:ext uri="{FF2B5EF4-FFF2-40B4-BE49-F238E27FC236}">
                <a16:creationId xmlns:a16="http://schemas.microsoft.com/office/drawing/2014/main" id="{18A7BA85-F771-60D8-975B-4743EA8B3A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69852" y="1960309"/>
            <a:ext cx="1371600" cy="1371600"/>
          </a:xfrm>
          <a:prstGeom prst="rect">
            <a:avLst/>
          </a:prstGeom>
          <a:effectLst>
            <a:innerShdw blurRad="63500" dist="50800" dir="18900000">
              <a:prstClr val="black">
                <a:alpha val="50000"/>
              </a:prstClr>
            </a:innerShdw>
          </a:effectLst>
        </p:spPr>
      </p:pic>
      <p:pic>
        <p:nvPicPr>
          <p:cNvPr id="21" name="Graphic 20" descr="Palette outline">
            <a:extLst>
              <a:ext uri="{FF2B5EF4-FFF2-40B4-BE49-F238E27FC236}">
                <a16:creationId xmlns:a16="http://schemas.microsoft.com/office/drawing/2014/main" id="{BBDC4F6F-4BD1-B8A1-853F-54A7423F63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79379" y="4227234"/>
            <a:ext cx="1143000" cy="1143000"/>
          </a:xfrm>
          <a:prstGeom prst="rect">
            <a:avLst/>
          </a:prstGeom>
          <a:effectLst>
            <a:innerShdw blurRad="63500" dist="50800" dir="18900000">
              <a:prstClr val="black">
                <a:alpha val="50000"/>
              </a:prstClr>
            </a:innerShdw>
          </a:effectLst>
        </p:spPr>
      </p:pic>
      <p:pic>
        <p:nvPicPr>
          <p:cNvPr id="23" name="Graphic 22" descr="Paint brush outline">
            <a:extLst>
              <a:ext uri="{FF2B5EF4-FFF2-40B4-BE49-F238E27FC236}">
                <a16:creationId xmlns:a16="http://schemas.microsoft.com/office/drawing/2014/main" id="{11E77B8E-BCB3-4F9C-BFC1-EF6C65C17D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66109" y="3524709"/>
            <a:ext cx="1143000" cy="1143000"/>
          </a:xfrm>
          <a:prstGeom prst="rect">
            <a:avLst/>
          </a:prstGeom>
          <a:effectLst>
            <a:innerShdw blurRad="63500" dist="50800" dir="18900000">
              <a:prstClr val="black">
                <a:alpha val="50000"/>
              </a:prstClr>
            </a:innerShdw>
          </a:effectLst>
        </p:spPr>
      </p:pic>
      <p:pic>
        <p:nvPicPr>
          <p:cNvPr id="25" name="Graphic 24" descr="Cut outline">
            <a:extLst>
              <a:ext uri="{FF2B5EF4-FFF2-40B4-BE49-F238E27FC236}">
                <a16:creationId xmlns:a16="http://schemas.microsoft.com/office/drawing/2014/main" id="{E2AE3FF3-3635-F977-F529-E79573CC1FD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94769" y="4351948"/>
            <a:ext cx="1371600" cy="1371600"/>
          </a:xfrm>
          <a:prstGeom prst="rect">
            <a:avLst/>
          </a:prstGeom>
          <a:effectLst>
            <a:innerShdw blurRad="63500" dist="50800" dir="18900000">
              <a:prstClr val="black">
                <a:alpha val="50000"/>
              </a:prstClr>
            </a:innerShdw>
          </a:effectLst>
        </p:spPr>
      </p:pic>
      <p:pic>
        <p:nvPicPr>
          <p:cNvPr id="27" name="Graphic 26" descr="Candy outline">
            <a:extLst>
              <a:ext uri="{FF2B5EF4-FFF2-40B4-BE49-F238E27FC236}">
                <a16:creationId xmlns:a16="http://schemas.microsoft.com/office/drawing/2014/main" id="{A3B4CD63-A74C-44DA-A02C-5A30F032FF4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60552">
            <a:off x="7590128" y="2953208"/>
            <a:ext cx="1143000" cy="1143000"/>
          </a:xfrm>
          <a:prstGeom prst="rect">
            <a:avLst/>
          </a:prstGeom>
          <a:effectLst>
            <a:innerShdw blurRad="63500" dist="50800" dir="18900000">
              <a:prstClr val="black">
                <a:alpha val="50000"/>
              </a:prstClr>
            </a:innerShdw>
          </a:effectLst>
        </p:spPr>
      </p:pic>
      <p:pic>
        <p:nvPicPr>
          <p:cNvPr id="31" name="Graphic 30" descr="Rope Knot outline">
            <a:extLst>
              <a:ext uri="{FF2B5EF4-FFF2-40B4-BE49-F238E27FC236}">
                <a16:creationId xmlns:a16="http://schemas.microsoft.com/office/drawing/2014/main" id="{1D236D59-55BC-3FC9-A9AE-0E0E15C50B3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546478" y="1820253"/>
            <a:ext cx="1371600" cy="1371600"/>
          </a:xfrm>
          <a:prstGeom prst="rect">
            <a:avLst/>
          </a:prstGeom>
          <a:effectLst>
            <a:innerShdw blurRad="63500" dist="50800" dir="18900000">
              <a:prstClr val="black">
                <a:alpha val="50000"/>
              </a:prstClr>
            </a:innerShdw>
          </a:effectLst>
        </p:spPr>
      </p:pic>
      <p:pic>
        <p:nvPicPr>
          <p:cNvPr id="32" name="Graphic 31" descr="Candy outline">
            <a:extLst>
              <a:ext uri="{FF2B5EF4-FFF2-40B4-BE49-F238E27FC236}">
                <a16:creationId xmlns:a16="http://schemas.microsoft.com/office/drawing/2014/main" id="{846C6E8E-CB04-6737-BBE2-04DFC6A09F6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200000">
            <a:off x="8285387" y="2857195"/>
            <a:ext cx="1143000" cy="1143000"/>
          </a:xfrm>
          <a:prstGeom prst="rect">
            <a:avLst/>
          </a:prstGeom>
          <a:effectLst>
            <a:innerShdw blurRad="63500" dist="50800" dir="18900000">
              <a:prstClr val="black">
                <a:alpha val="50000"/>
              </a:prstClr>
            </a:innerShdw>
          </a:effectLst>
        </p:spPr>
      </p:pic>
    </p:spTree>
    <p:custDataLst>
      <p:tags r:id="rId1"/>
    </p:custDataLst>
    <p:extLst>
      <p:ext uri="{BB962C8B-B14F-4D97-AF65-F5344CB8AC3E}">
        <p14:creationId xmlns:p14="http://schemas.microsoft.com/office/powerpoint/2010/main" val="4197186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5342F3-FB31-A918-A980-8A2A8F063499}"/>
              </a:ext>
            </a:extLst>
          </p:cNvPr>
          <p:cNvSpPr>
            <a:spLocks noGrp="1"/>
          </p:cNvSpPr>
          <p:nvPr>
            <p:ph type="title"/>
          </p:nvPr>
        </p:nvSpPr>
        <p:spPr>
          <a:xfrm>
            <a:off x="657442" y="770426"/>
            <a:ext cx="10877115" cy="980098"/>
          </a:xfrm>
        </p:spPr>
        <p:txBody>
          <a:bodyPr/>
          <a:lstStyle/>
          <a:p>
            <a:r>
              <a:rPr lang="en-GB" dirty="0"/>
              <a:t>Group Feedback PowerPoint Download</a:t>
            </a:r>
          </a:p>
        </p:txBody>
      </p:sp>
      <p:sp>
        <p:nvSpPr>
          <p:cNvPr id="5" name="Content Placeholder 4">
            <a:extLst>
              <a:ext uri="{FF2B5EF4-FFF2-40B4-BE49-F238E27FC236}">
                <a16:creationId xmlns:a16="http://schemas.microsoft.com/office/drawing/2014/main" id="{8611DAA3-5F25-CFC5-EB91-C45703D29B68}"/>
              </a:ext>
            </a:extLst>
          </p:cNvPr>
          <p:cNvSpPr>
            <a:spLocks noGrp="1"/>
          </p:cNvSpPr>
          <p:nvPr>
            <p:ph idx="1"/>
          </p:nvPr>
        </p:nvSpPr>
        <p:spPr>
          <a:xfrm>
            <a:off x="1203724" y="1872762"/>
            <a:ext cx="8804980" cy="4214812"/>
          </a:xfrm>
        </p:spPr>
        <p:txBody>
          <a:bodyPr/>
          <a:lstStyle/>
          <a:p>
            <a:pPr marL="358775" lvl="1" indent="-358775">
              <a:lnSpc>
                <a:spcPts val="2600"/>
              </a:lnSpc>
              <a:spcBef>
                <a:spcPts val="600"/>
              </a:spcBef>
              <a:buClr>
                <a:schemeClr val="tx1"/>
              </a:buClr>
              <a:buSzPct val="120000"/>
              <a:buFont typeface="Arial" panose="020B0604020202020204" pitchFamily="34" charset="0"/>
              <a:buChar char="•"/>
            </a:pPr>
            <a:r>
              <a:rPr lang="en-GB" sz="2000" kern="0" dirty="0"/>
              <a:t>MBTI</a:t>
            </a:r>
            <a:r>
              <a:rPr lang="en-GB" sz="2000" kern="0" baseline="30000" dirty="0">
                <a:latin typeface="Oranienbaum" panose="02000506080000020003" pitchFamily="2" charset="0"/>
              </a:rPr>
              <a:t>®</a:t>
            </a:r>
            <a:r>
              <a:rPr lang="en-GB" sz="2000" kern="0" dirty="0"/>
              <a:t> Certified Practitioners are advocates for ethical use. We trust you to use these slides accordingly. By using the slides, you agree to the </a:t>
            </a:r>
            <a:r>
              <a:rPr lang="en-GB" sz="2000" kern="0" dirty="0">
                <a:solidFill>
                  <a:schemeClr val="tx2"/>
                </a:solidFill>
                <a:hlinkClick r:id="rId4">
                  <a:extLst>
                    <a:ext uri="{A12FA001-AC4F-418D-AE19-62706E023703}">
                      <ahyp:hlinkClr xmlns:ahyp="http://schemas.microsoft.com/office/drawing/2018/hyperlinkcolor" val="tx"/>
                    </a:ext>
                  </a:extLst>
                </a:hlinkClick>
              </a:rPr>
              <a:t>Guidelines for the Ethical Use of Tests and Questionnaires</a:t>
            </a:r>
            <a:r>
              <a:rPr lang="en-GB" sz="2000" kern="0" dirty="0"/>
              <a:t>.</a:t>
            </a:r>
          </a:p>
          <a:p>
            <a:pPr marL="358775" lvl="1" indent="-358775">
              <a:lnSpc>
                <a:spcPts val="2600"/>
              </a:lnSpc>
              <a:spcBef>
                <a:spcPts val="600"/>
              </a:spcBef>
              <a:buClr>
                <a:schemeClr val="tx1"/>
              </a:buClr>
              <a:buSzPct val="120000"/>
              <a:buFont typeface="Arial" panose="020B0604020202020204" pitchFamily="34" charset="0"/>
              <a:buChar char="•"/>
            </a:pPr>
            <a:r>
              <a:rPr lang="en-GB" sz="2000" kern="0" dirty="0"/>
              <a:t>Please do not pass these slides to unqualified parties, including your workshop participants.</a:t>
            </a:r>
          </a:p>
          <a:p>
            <a:pPr marL="358775" lvl="1" indent="-358775">
              <a:lnSpc>
                <a:spcPts val="2600"/>
              </a:lnSpc>
              <a:spcBef>
                <a:spcPts val="600"/>
              </a:spcBef>
              <a:buClr>
                <a:schemeClr val="tx1"/>
              </a:buClr>
              <a:buSzPct val="120000"/>
              <a:buFont typeface="Arial" panose="020B0604020202020204" pitchFamily="34" charset="0"/>
              <a:buChar char="•"/>
            </a:pPr>
            <a:r>
              <a:rPr lang="en-GB" sz="2000" kern="0" dirty="0"/>
              <a:t>Please acknowledge The Myers-Briggs Company copyright:</a:t>
            </a:r>
          </a:p>
          <a:p>
            <a:pPr lvl="2">
              <a:lnSpc>
                <a:spcPts val="2600"/>
              </a:lnSpc>
              <a:spcBef>
                <a:spcPts val="600"/>
              </a:spcBef>
              <a:buClr>
                <a:schemeClr val="accent1"/>
              </a:buClr>
              <a:buSzPct val="100000"/>
              <a:buFont typeface="Arial" panose="020B0604020202020204" pitchFamily="34" charset="0"/>
              <a:buChar char="•"/>
            </a:pPr>
            <a:r>
              <a:rPr lang="en-GB" sz="2000" dirty="0"/>
              <a:t>The copyright and trademark statements on the slides must remain in place.</a:t>
            </a:r>
          </a:p>
          <a:p>
            <a:pPr lvl="2">
              <a:lnSpc>
                <a:spcPts val="2600"/>
              </a:lnSpc>
              <a:spcBef>
                <a:spcPts val="600"/>
              </a:spcBef>
              <a:buClr>
                <a:schemeClr val="accent1"/>
              </a:buClr>
              <a:buSzPct val="100000"/>
              <a:buFont typeface="Arial" panose="020B0604020202020204" pitchFamily="34" charset="0"/>
              <a:buChar char="•"/>
            </a:pPr>
            <a:r>
              <a:rPr lang="en-GB" sz="2000" dirty="0"/>
              <a:t>In any other materials, state, “Source: The Myers-Briggs Company. Reproduced with permission. Adapted by [your name].”</a:t>
            </a:r>
          </a:p>
          <a:p>
            <a:pPr marL="358775" lvl="1" indent="-358775">
              <a:lnSpc>
                <a:spcPts val="2600"/>
              </a:lnSpc>
              <a:spcBef>
                <a:spcPts val="600"/>
              </a:spcBef>
              <a:buClr>
                <a:schemeClr val="tx1"/>
              </a:buClr>
              <a:buSzPct val="120000"/>
              <a:buFont typeface="Arial" panose="020B0604020202020204" pitchFamily="34" charset="0"/>
              <a:buChar char="•"/>
            </a:pPr>
            <a:r>
              <a:rPr lang="en-GB" sz="2000" kern="0" dirty="0"/>
              <a:t>You may incorporate your own branding and bespoke content.</a:t>
            </a:r>
          </a:p>
          <a:p>
            <a:endParaRPr lang="en-GB" sz="1800" kern="0" dirty="0"/>
          </a:p>
        </p:txBody>
      </p:sp>
    </p:spTree>
    <p:custDataLst>
      <p:tags r:id="rId1"/>
    </p:custDataLst>
    <p:extLst>
      <p:ext uri="{BB962C8B-B14F-4D97-AF65-F5344CB8AC3E}">
        <p14:creationId xmlns:p14="http://schemas.microsoft.com/office/powerpoint/2010/main" val="2439148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56F5FF06-D77A-4D48-9332-F0DA5FA4F2B0}"/>
              </a:ext>
            </a:extLst>
          </p:cNvPr>
          <p:cNvSpPr>
            <a:spLocks noGrp="1" noChangeArrowheads="1"/>
          </p:cNvSpPr>
          <p:nvPr>
            <p:ph type="title"/>
          </p:nvPr>
        </p:nvSpPr>
        <p:spPr/>
        <p:txBody>
          <a:bodyPr/>
          <a:lstStyle/>
          <a:p>
            <a:pPr eaLnBrk="1" hangingPunct="1"/>
            <a:r>
              <a:rPr lang="en-GB" altLang="en-US" dirty="0"/>
              <a:t>Concrete–Abstract</a:t>
            </a:r>
            <a:br>
              <a:rPr lang="en-GB" altLang="en-US" dirty="0"/>
            </a:br>
            <a:r>
              <a:rPr lang="en-US" altLang="en-US" sz="2400" b="0" dirty="0">
                <a:solidFill>
                  <a:schemeClr val="tx2"/>
                </a:solidFill>
              </a:rPr>
              <a:t>The type of information you tend to pay attention to and find stimulating</a:t>
            </a:r>
            <a:endParaRPr lang="en-GB" altLang="en-US" sz="2400" b="0" dirty="0">
              <a:solidFill>
                <a:schemeClr val="tx2"/>
              </a:solidFill>
            </a:endParaRPr>
          </a:p>
        </p:txBody>
      </p:sp>
      <p:pic>
        <p:nvPicPr>
          <p:cNvPr id="98307" name="Picture 4">
            <a:extLst>
              <a:ext uri="{FF2B5EF4-FFF2-40B4-BE49-F238E27FC236}">
                <a16:creationId xmlns:a16="http://schemas.microsoft.com/office/drawing/2014/main" id="{37321160-93BD-4A97-8797-CD6ACAEBD7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969818" y="2429461"/>
            <a:ext cx="3228686" cy="266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5">
            <a:extLst>
              <a:ext uri="{FF2B5EF4-FFF2-40B4-BE49-F238E27FC236}">
                <a16:creationId xmlns:a16="http://schemas.microsoft.com/office/drawing/2014/main" id="{C2126005-4F53-4E5D-9219-58CD161224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271177" y="2429461"/>
            <a:ext cx="2970657"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ECED8-3BD8-43BE-BBF9-72DFCBFDC18C}"/>
              </a:ext>
            </a:extLst>
          </p:cNvPr>
          <p:cNvSpPr>
            <a:spLocks noGrp="1"/>
          </p:cNvSpPr>
          <p:nvPr>
            <p:ph type="title"/>
          </p:nvPr>
        </p:nvSpPr>
        <p:spPr/>
        <p:txBody>
          <a:bodyPr rtlCol="0">
            <a:normAutofit fontScale="90000"/>
          </a:bodyPr>
          <a:lstStyle/>
          <a:p>
            <a:pPr eaLnBrk="1" fontAlgn="auto" hangingPunct="1">
              <a:spcAft>
                <a:spcPts val="0"/>
              </a:spcAft>
              <a:defRPr/>
            </a:pPr>
            <a:r>
              <a:rPr lang="en-GB" sz="4900" dirty="0"/>
              <a:t>Realistic–Imaginative</a:t>
            </a:r>
            <a:br>
              <a:rPr lang="en-GB" sz="4000" dirty="0"/>
            </a:br>
            <a:r>
              <a:rPr lang="en-GB" sz="2700" b="0" dirty="0">
                <a:solidFill>
                  <a:schemeClr val="tx2"/>
                </a:solidFill>
              </a:rPr>
              <a:t>How you use information from your perceptions to approach a task or problem</a:t>
            </a:r>
          </a:p>
        </p:txBody>
      </p:sp>
      <p:pic>
        <p:nvPicPr>
          <p:cNvPr id="100355" name="Picture 7">
            <a:extLst>
              <a:ext uri="{FF2B5EF4-FFF2-40B4-BE49-F238E27FC236}">
                <a16:creationId xmlns:a16="http://schemas.microsoft.com/office/drawing/2014/main" id="{084B79E5-EAC5-40AA-A419-7DF72AA3CB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2341563" y="2342845"/>
            <a:ext cx="3463925" cy="2859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8">
            <a:extLst>
              <a:ext uri="{FF2B5EF4-FFF2-40B4-BE49-F238E27FC236}">
                <a16:creationId xmlns:a16="http://schemas.microsoft.com/office/drawing/2014/main" id="{8C8B027E-FB7E-4BDE-B7B5-AA34424FFC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211022" y="2143074"/>
            <a:ext cx="3706812" cy="305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49DF2EA2-B904-4D57-AFFC-306E320F1BB9}"/>
              </a:ext>
            </a:extLst>
          </p:cNvPr>
          <p:cNvSpPr>
            <a:spLocks noGrp="1" noChangeArrowheads="1"/>
          </p:cNvSpPr>
          <p:nvPr>
            <p:ph type="title"/>
          </p:nvPr>
        </p:nvSpPr>
        <p:spPr/>
        <p:txBody>
          <a:bodyPr/>
          <a:lstStyle/>
          <a:p>
            <a:pPr eaLnBrk="1" hangingPunct="1"/>
            <a:r>
              <a:rPr lang="en-GB" altLang="en-US" dirty="0"/>
              <a:t>Practical–Conceptual</a:t>
            </a:r>
            <a:br>
              <a:rPr lang="en-GB" altLang="en-US" dirty="0"/>
            </a:br>
            <a:r>
              <a:rPr lang="en-US" altLang="en-US" sz="2400" b="0" dirty="0">
                <a:solidFill>
                  <a:schemeClr val="tx2"/>
                </a:solidFill>
              </a:rPr>
              <a:t>What you do or create with the information you take in</a:t>
            </a:r>
            <a:br>
              <a:rPr lang="en-GB" altLang="en-US" sz="2400" dirty="0"/>
            </a:br>
            <a:endParaRPr lang="en-GB" altLang="en-US" sz="2400" dirty="0"/>
          </a:p>
        </p:txBody>
      </p:sp>
      <p:pic>
        <p:nvPicPr>
          <p:cNvPr id="102403" name="Picture 4">
            <a:extLst>
              <a:ext uri="{FF2B5EF4-FFF2-40B4-BE49-F238E27FC236}">
                <a16:creationId xmlns:a16="http://schemas.microsoft.com/office/drawing/2014/main" id="{D96FA725-C872-4200-A86B-9D04A9C985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949903" y="2299373"/>
            <a:ext cx="3631334" cy="335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5">
            <a:extLst>
              <a:ext uri="{FF2B5EF4-FFF2-40B4-BE49-F238E27FC236}">
                <a16:creationId xmlns:a16="http://schemas.microsoft.com/office/drawing/2014/main" id="{D8C453C3-B1B1-4291-941D-BC9AD31F26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521163" y="2299373"/>
            <a:ext cx="3631333" cy="335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3339F225-96EB-4E52-8D23-B6EF2BE0B37A}"/>
              </a:ext>
            </a:extLst>
          </p:cNvPr>
          <p:cNvSpPr>
            <a:spLocks noGrp="1" noChangeArrowheads="1"/>
          </p:cNvSpPr>
          <p:nvPr>
            <p:ph type="title"/>
          </p:nvPr>
        </p:nvSpPr>
        <p:spPr/>
        <p:txBody>
          <a:bodyPr/>
          <a:lstStyle/>
          <a:p>
            <a:pPr eaLnBrk="1" hangingPunct="1"/>
            <a:r>
              <a:rPr lang="en-GB" altLang="en-US" dirty="0"/>
              <a:t>Experiential–Theoretical</a:t>
            </a:r>
            <a:br>
              <a:rPr lang="en-GB" altLang="en-US" dirty="0"/>
            </a:br>
            <a:r>
              <a:rPr lang="en-US" altLang="en-US" sz="2400" b="0" dirty="0">
                <a:solidFill>
                  <a:schemeClr val="tx2"/>
                </a:solidFill>
              </a:rPr>
              <a:t>How you make sense of what you’ve perceived</a:t>
            </a:r>
            <a:endParaRPr lang="en-GB" altLang="en-US" sz="2400" b="0" dirty="0">
              <a:solidFill>
                <a:schemeClr val="tx2"/>
              </a:solidFill>
            </a:endParaRPr>
          </a:p>
        </p:txBody>
      </p:sp>
      <p:pic>
        <p:nvPicPr>
          <p:cNvPr id="104451" name="Picture 4">
            <a:extLst>
              <a:ext uri="{FF2B5EF4-FFF2-40B4-BE49-F238E27FC236}">
                <a16:creationId xmlns:a16="http://schemas.microsoft.com/office/drawing/2014/main" id="{B12EC955-5E89-430F-AD7A-8920FDCDB6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307050" y="3046124"/>
            <a:ext cx="438096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5">
            <a:extLst>
              <a:ext uri="{FF2B5EF4-FFF2-40B4-BE49-F238E27FC236}">
                <a16:creationId xmlns:a16="http://schemas.microsoft.com/office/drawing/2014/main" id="{10E488C3-3489-4B7A-835D-D3EDE89A51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688013" y="2345162"/>
            <a:ext cx="4271962" cy="352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3B8C3B37-778F-4D6B-A1BB-4B94A2BBEC00}"/>
              </a:ext>
            </a:extLst>
          </p:cNvPr>
          <p:cNvSpPr>
            <a:spLocks noGrp="1" noChangeArrowheads="1"/>
          </p:cNvSpPr>
          <p:nvPr>
            <p:ph type="title"/>
          </p:nvPr>
        </p:nvSpPr>
        <p:spPr/>
        <p:txBody>
          <a:bodyPr/>
          <a:lstStyle/>
          <a:p>
            <a:pPr eaLnBrk="1" hangingPunct="1"/>
            <a:r>
              <a:rPr lang="en-GB" altLang="en-US" dirty="0"/>
              <a:t>Traditional–Original</a:t>
            </a:r>
            <a:br>
              <a:rPr lang="en-GB" altLang="en-US" dirty="0"/>
            </a:br>
            <a:r>
              <a:rPr lang="en-GB" altLang="en-US" sz="2400" b="0" dirty="0">
                <a:solidFill>
                  <a:schemeClr val="tx2"/>
                </a:solidFill>
              </a:rPr>
              <a:t>How you tend to approach traditions</a:t>
            </a:r>
            <a:br>
              <a:rPr lang="en-GB" altLang="en-US" sz="2000" dirty="0"/>
            </a:br>
            <a:endParaRPr lang="en-GB" altLang="en-US" sz="2400" dirty="0"/>
          </a:p>
        </p:txBody>
      </p:sp>
      <p:pic>
        <p:nvPicPr>
          <p:cNvPr id="106499" name="Picture 4">
            <a:extLst>
              <a:ext uri="{FF2B5EF4-FFF2-40B4-BE49-F238E27FC236}">
                <a16:creationId xmlns:a16="http://schemas.microsoft.com/office/drawing/2014/main" id="{BCE1B3E5-05FD-4BB8-9AB9-82A785DAAE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431636" y="2372231"/>
            <a:ext cx="3946814" cy="270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5">
            <a:extLst>
              <a:ext uri="{FF2B5EF4-FFF2-40B4-BE49-F238E27FC236}">
                <a16:creationId xmlns:a16="http://schemas.microsoft.com/office/drawing/2014/main" id="{3F6A7290-F4C3-4A9C-9C79-E8F9CF6DA5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703282" y="2477642"/>
            <a:ext cx="3793143" cy="26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B383-10B1-9895-CF4D-42696BE09C5E}"/>
              </a:ext>
            </a:extLst>
          </p:cNvPr>
          <p:cNvSpPr>
            <a:spLocks noGrp="1"/>
          </p:cNvSpPr>
          <p:nvPr>
            <p:ph type="title"/>
          </p:nvPr>
        </p:nvSpPr>
        <p:spPr/>
        <p:txBody>
          <a:bodyPr/>
          <a:lstStyle/>
          <a:p>
            <a:r>
              <a:rPr lang="en-GB" dirty="0"/>
              <a:t>MBTI</a:t>
            </a:r>
            <a:r>
              <a:rPr lang="en-GB" baseline="30000" dirty="0"/>
              <a:t>®</a:t>
            </a:r>
            <a:r>
              <a:rPr lang="en-GB" dirty="0"/>
              <a:t> Step II™ and Teams</a:t>
            </a:r>
          </a:p>
        </p:txBody>
      </p:sp>
      <p:sp>
        <p:nvSpPr>
          <p:cNvPr id="3" name="Content Placeholder 2">
            <a:extLst>
              <a:ext uri="{FF2B5EF4-FFF2-40B4-BE49-F238E27FC236}">
                <a16:creationId xmlns:a16="http://schemas.microsoft.com/office/drawing/2014/main" id="{91D14067-D11B-D6C7-643B-3FED764AE4DB}"/>
              </a:ext>
            </a:extLst>
          </p:cNvPr>
          <p:cNvSpPr>
            <a:spLocks noGrp="1"/>
          </p:cNvSpPr>
          <p:nvPr>
            <p:ph idx="1"/>
          </p:nvPr>
        </p:nvSpPr>
        <p:spPr/>
        <p:txBody>
          <a:bodyPr/>
          <a:lstStyle/>
          <a:p>
            <a:pPr marL="0" lvl="1" indent="0" fontAlgn="base">
              <a:spcBef>
                <a:spcPts val="0"/>
              </a:spcBef>
              <a:spcAft>
                <a:spcPct val="0"/>
              </a:spcAft>
              <a:buClr>
                <a:schemeClr val="accent2"/>
              </a:buClr>
              <a:buNone/>
            </a:pPr>
            <a:r>
              <a:rPr lang="en-US" sz="2400" dirty="0">
                <a:solidFill>
                  <a:srgbClr val="707070"/>
                </a:solidFill>
              </a:rPr>
              <a:t>As a group, discuss your facet results on the next slide:</a:t>
            </a:r>
          </a:p>
          <a:p>
            <a:pPr marL="0" lvl="1" indent="0" fontAlgn="base">
              <a:spcBef>
                <a:spcPts val="0"/>
              </a:spcBef>
              <a:spcAft>
                <a:spcPct val="0"/>
              </a:spcAft>
              <a:buClr>
                <a:schemeClr val="accent2"/>
              </a:buClr>
              <a:buNone/>
            </a:pPr>
            <a:endParaRPr lang="en-US" sz="2400" dirty="0">
              <a:solidFill>
                <a:srgbClr val="707070"/>
              </a:solidFill>
            </a:endParaRPr>
          </a:p>
          <a:p>
            <a:pPr marL="342900" lvl="1" indent="-342900" fontAlgn="base">
              <a:spcBef>
                <a:spcPts val="0"/>
              </a:spcBef>
              <a:spcAft>
                <a:spcPct val="0"/>
              </a:spcAft>
              <a:buClr>
                <a:schemeClr val="accent2"/>
              </a:buClr>
              <a:buSzPct val="160000"/>
              <a:buFont typeface="Arial" panose="020B0604020202020204" pitchFamily="34" charset="0"/>
              <a:buChar char="•"/>
            </a:pPr>
            <a:r>
              <a:rPr lang="en-US" sz="2400" dirty="0"/>
              <a:t>What do these results mean for this team?</a:t>
            </a:r>
          </a:p>
          <a:p>
            <a:pPr marL="342900" lvl="1" indent="-342900" fontAlgn="base">
              <a:spcAft>
                <a:spcPct val="0"/>
              </a:spcAft>
              <a:buClr>
                <a:schemeClr val="accent2"/>
              </a:buClr>
              <a:buSzPct val="160000"/>
              <a:buFont typeface="Arial" panose="020B0604020202020204" pitchFamily="34" charset="0"/>
              <a:buChar char="•"/>
            </a:pPr>
            <a:r>
              <a:rPr lang="en-US" sz="2400" dirty="0"/>
              <a:t>What do you want to share regarding your own results?</a:t>
            </a:r>
          </a:p>
          <a:p>
            <a:pPr marL="342900" lvl="1" indent="-342900" fontAlgn="base">
              <a:spcAft>
                <a:spcPct val="0"/>
              </a:spcAft>
              <a:buClr>
                <a:schemeClr val="accent2"/>
              </a:buClr>
              <a:buSzPct val="160000"/>
              <a:buFont typeface="Arial" panose="020B0604020202020204" pitchFamily="34" charset="0"/>
              <a:buChar char="•"/>
            </a:pPr>
            <a:r>
              <a:rPr lang="en-US" sz="2400" dirty="0"/>
              <a:t>What do you want to ask others about their results?</a:t>
            </a:r>
          </a:p>
          <a:p>
            <a:pPr marL="342900" lvl="1" indent="-342900" fontAlgn="base">
              <a:spcAft>
                <a:spcPct val="0"/>
              </a:spcAft>
              <a:buClr>
                <a:schemeClr val="accent2"/>
              </a:buClr>
              <a:buSzPct val="160000"/>
              <a:buFont typeface="Arial Black" panose="020B0A04020102020204" pitchFamily="34" charset="0"/>
              <a:buChar char="-"/>
            </a:pPr>
            <a:endParaRPr lang="en-US" dirty="0"/>
          </a:p>
          <a:p>
            <a:pPr marL="0" indent="0">
              <a:spcBef>
                <a:spcPts val="2215"/>
              </a:spcBef>
              <a:buNone/>
            </a:pPr>
            <a:endParaRPr lang="en-US" dirty="0"/>
          </a:p>
          <a:p>
            <a:endParaRPr lang="en-GB" dirty="0"/>
          </a:p>
        </p:txBody>
      </p:sp>
    </p:spTree>
    <p:custDataLst>
      <p:tags r:id="rId1"/>
    </p:custDataLst>
    <p:extLst>
      <p:ext uri="{BB962C8B-B14F-4D97-AF65-F5344CB8AC3E}">
        <p14:creationId xmlns:p14="http://schemas.microsoft.com/office/powerpoint/2010/main" val="3731568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685B5FEC-F252-48AB-8F03-23C6DE5B18F4}"/>
              </a:ext>
            </a:extLst>
          </p:cNvPr>
          <p:cNvGrpSpPr/>
          <p:nvPr/>
        </p:nvGrpSpPr>
        <p:grpSpPr>
          <a:xfrm>
            <a:off x="1265698" y="841423"/>
            <a:ext cx="9660604" cy="6016577"/>
            <a:chOff x="338328" y="1033272"/>
            <a:chExt cx="8468868" cy="5285232"/>
          </a:xfrm>
        </p:grpSpPr>
        <p:pic>
          <p:nvPicPr>
            <p:cNvPr id="4" name="Picture 3" descr="A picture containing sitting, green, yellow, white&#10;&#10;Description automatically generated">
              <a:extLst>
                <a:ext uri="{FF2B5EF4-FFF2-40B4-BE49-F238E27FC236}">
                  <a16:creationId xmlns:a16="http://schemas.microsoft.com/office/drawing/2014/main" id="{4AD76AD1-FD0B-4C6C-AA9B-2037BE72F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328" y="1033272"/>
              <a:ext cx="8468868" cy="5285232"/>
            </a:xfrm>
            <a:prstGeom prst="rect">
              <a:avLst/>
            </a:prstGeom>
          </p:spPr>
        </p:pic>
        <p:grpSp>
          <p:nvGrpSpPr>
            <p:cNvPr id="42" name="Group 41">
              <a:extLst>
                <a:ext uri="{FF2B5EF4-FFF2-40B4-BE49-F238E27FC236}">
                  <a16:creationId xmlns:a16="http://schemas.microsoft.com/office/drawing/2014/main" id="{4DF48773-6821-4A87-AEB6-32365AF050E9}"/>
                </a:ext>
              </a:extLst>
            </p:cNvPr>
            <p:cNvGrpSpPr/>
            <p:nvPr/>
          </p:nvGrpSpPr>
          <p:grpSpPr>
            <a:xfrm>
              <a:off x="1526530" y="1867223"/>
              <a:ext cx="6130984" cy="3942465"/>
              <a:chOff x="1526530" y="1867223"/>
              <a:chExt cx="6130984" cy="3942465"/>
            </a:xfrm>
          </p:grpSpPr>
          <p:sp>
            <p:nvSpPr>
              <p:cNvPr id="13" name="Rectangle 12">
                <a:extLst>
                  <a:ext uri="{FF2B5EF4-FFF2-40B4-BE49-F238E27FC236}">
                    <a16:creationId xmlns:a16="http://schemas.microsoft.com/office/drawing/2014/main" id="{E5028D99-1028-4C84-B63C-11F831F5A7BA}"/>
                  </a:ext>
                </a:extLst>
              </p:cNvPr>
              <p:cNvSpPr/>
              <p:nvPr/>
            </p:nvSpPr>
            <p:spPr>
              <a:xfrm>
                <a:off x="5375650" y="2690038"/>
                <a:ext cx="522579" cy="400110"/>
              </a:xfrm>
              <a:prstGeom prst="rect">
                <a:avLst/>
              </a:prstGeom>
            </p:spPr>
            <p:txBody>
              <a:bodyPr wrap="none">
                <a:spAutoFit/>
              </a:bodyPr>
              <a:lstStyle/>
              <a:p>
                <a:r>
                  <a:rPr lang="en-US" sz="2000" dirty="0"/>
                  <a:t>KG</a:t>
                </a:r>
              </a:p>
            </p:txBody>
          </p:sp>
          <p:sp>
            <p:nvSpPr>
              <p:cNvPr id="14" name="Rectangle 13">
                <a:extLst>
                  <a:ext uri="{FF2B5EF4-FFF2-40B4-BE49-F238E27FC236}">
                    <a16:creationId xmlns:a16="http://schemas.microsoft.com/office/drawing/2014/main" id="{5051B59A-2419-4339-8786-A7BF0F378051}"/>
                  </a:ext>
                </a:extLst>
              </p:cNvPr>
              <p:cNvSpPr/>
              <p:nvPr/>
            </p:nvSpPr>
            <p:spPr>
              <a:xfrm>
                <a:off x="7043868" y="3832699"/>
                <a:ext cx="613646" cy="400110"/>
              </a:xfrm>
              <a:prstGeom prst="rect">
                <a:avLst/>
              </a:prstGeom>
            </p:spPr>
            <p:txBody>
              <a:bodyPr wrap="square">
                <a:spAutoFit/>
              </a:bodyPr>
              <a:lstStyle/>
              <a:p>
                <a:r>
                  <a:rPr lang="en-US" sz="2000" dirty="0"/>
                  <a:t>KG</a:t>
                </a:r>
              </a:p>
            </p:txBody>
          </p:sp>
          <p:sp>
            <p:nvSpPr>
              <p:cNvPr id="15" name="Rectangle 14">
                <a:extLst>
                  <a:ext uri="{FF2B5EF4-FFF2-40B4-BE49-F238E27FC236}">
                    <a16:creationId xmlns:a16="http://schemas.microsoft.com/office/drawing/2014/main" id="{A4DD5AD0-90E6-4038-917E-55A4BD7C1800}"/>
                  </a:ext>
                </a:extLst>
              </p:cNvPr>
              <p:cNvSpPr/>
              <p:nvPr/>
            </p:nvSpPr>
            <p:spPr>
              <a:xfrm>
                <a:off x="3725384" y="4372457"/>
                <a:ext cx="513282" cy="400110"/>
              </a:xfrm>
              <a:prstGeom prst="rect">
                <a:avLst/>
              </a:prstGeom>
            </p:spPr>
            <p:txBody>
              <a:bodyPr wrap="none">
                <a:spAutoFit/>
              </a:bodyPr>
              <a:lstStyle/>
              <a:p>
                <a:r>
                  <a:rPr lang="en-US" sz="2000" dirty="0"/>
                  <a:t>CB</a:t>
                </a:r>
              </a:p>
            </p:txBody>
          </p:sp>
          <p:sp>
            <p:nvSpPr>
              <p:cNvPr id="16" name="Rectangle 15">
                <a:extLst>
                  <a:ext uri="{FF2B5EF4-FFF2-40B4-BE49-F238E27FC236}">
                    <a16:creationId xmlns:a16="http://schemas.microsoft.com/office/drawing/2014/main" id="{FB72F83B-0203-467E-B490-51B4FE55DE30}"/>
                  </a:ext>
                </a:extLst>
              </p:cNvPr>
              <p:cNvSpPr/>
              <p:nvPr/>
            </p:nvSpPr>
            <p:spPr>
              <a:xfrm>
                <a:off x="3748578" y="5206948"/>
                <a:ext cx="522579" cy="400110"/>
              </a:xfrm>
              <a:prstGeom prst="rect">
                <a:avLst/>
              </a:prstGeom>
            </p:spPr>
            <p:txBody>
              <a:bodyPr wrap="none">
                <a:spAutoFit/>
              </a:bodyPr>
              <a:lstStyle/>
              <a:p>
                <a:r>
                  <a:rPr lang="en-US" sz="2000" dirty="0"/>
                  <a:t>KG</a:t>
                </a:r>
              </a:p>
            </p:txBody>
          </p:sp>
          <p:sp>
            <p:nvSpPr>
              <p:cNvPr id="17" name="TextBox 16">
                <a:extLst>
                  <a:ext uri="{FF2B5EF4-FFF2-40B4-BE49-F238E27FC236}">
                    <a16:creationId xmlns:a16="http://schemas.microsoft.com/office/drawing/2014/main" id="{80F64C21-91E6-45A8-9B84-475F6965510B}"/>
                  </a:ext>
                </a:extLst>
              </p:cNvPr>
              <p:cNvSpPr txBox="1"/>
              <p:nvPr/>
            </p:nvSpPr>
            <p:spPr>
              <a:xfrm>
                <a:off x="7012521" y="1873247"/>
                <a:ext cx="565249" cy="400110"/>
              </a:xfrm>
              <a:prstGeom prst="rect">
                <a:avLst/>
              </a:prstGeom>
              <a:noFill/>
            </p:spPr>
            <p:txBody>
              <a:bodyPr wrap="square" rtlCol="0">
                <a:spAutoFit/>
              </a:bodyPr>
              <a:lstStyle/>
              <a:p>
                <a:r>
                  <a:rPr lang="en-US" sz="2000" dirty="0"/>
                  <a:t>NL</a:t>
                </a:r>
              </a:p>
            </p:txBody>
          </p:sp>
          <p:sp>
            <p:nvSpPr>
              <p:cNvPr id="18" name="Rectangle 17">
                <a:extLst>
                  <a:ext uri="{FF2B5EF4-FFF2-40B4-BE49-F238E27FC236}">
                    <a16:creationId xmlns:a16="http://schemas.microsoft.com/office/drawing/2014/main" id="{DE53A92C-7399-4486-8271-1457D8340FC8}"/>
                  </a:ext>
                </a:extLst>
              </p:cNvPr>
              <p:cNvSpPr/>
              <p:nvPr/>
            </p:nvSpPr>
            <p:spPr>
              <a:xfrm>
                <a:off x="7043869" y="2707910"/>
                <a:ext cx="513282" cy="400110"/>
              </a:xfrm>
              <a:prstGeom prst="rect">
                <a:avLst/>
              </a:prstGeom>
            </p:spPr>
            <p:txBody>
              <a:bodyPr wrap="none">
                <a:spAutoFit/>
              </a:bodyPr>
              <a:lstStyle/>
              <a:p>
                <a:r>
                  <a:rPr lang="en-US" sz="2000" dirty="0"/>
                  <a:t>NL</a:t>
                </a:r>
              </a:p>
            </p:txBody>
          </p:sp>
          <p:sp>
            <p:nvSpPr>
              <p:cNvPr id="19" name="Rectangle 18">
                <a:extLst>
                  <a:ext uri="{FF2B5EF4-FFF2-40B4-BE49-F238E27FC236}">
                    <a16:creationId xmlns:a16="http://schemas.microsoft.com/office/drawing/2014/main" id="{5FE78953-6F31-40D9-96C8-1EC71ADFCA0F}"/>
                  </a:ext>
                </a:extLst>
              </p:cNvPr>
              <p:cNvSpPr/>
              <p:nvPr/>
            </p:nvSpPr>
            <p:spPr>
              <a:xfrm>
                <a:off x="7043868" y="3549926"/>
                <a:ext cx="513281" cy="400110"/>
              </a:xfrm>
              <a:prstGeom prst="rect">
                <a:avLst/>
              </a:prstGeom>
            </p:spPr>
            <p:txBody>
              <a:bodyPr wrap="square">
                <a:spAutoFit/>
              </a:bodyPr>
              <a:lstStyle/>
              <a:p>
                <a:r>
                  <a:rPr lang="en-US" sz="2000" dirty="0"/>
                  <a:t>NL</a:t>
                </a:r>
              </a:p>
            </p:txBody>
          </p:sp>
          <p:sp>
            <p:nvSpPr>
              <p:cNvPr id="20" name="Rectangle 19">
                <a:extLst>
                  <a:ext uri="{FF2B5EF4-FFF2-40B4-BE49-F238E27FC236}">
                    <a16:creationId xmlns:a16="http://schemas.microsoft.com/office/drawing/2014/main" id="{D2611A91-979A-40EA-AE83-C9D047039EFA}"/>
                  </a:ext>
                </a:extLst>
              </p:cNvPr>
              <p:cNvSpPr/>
              <p:nvPr/>
            </p:nvSpPr>
            <p:spPr>
              <a:xfrm>
                <a:off x="4285723" y="4362215"/>
                <a:ext cx="610676" cy="400110"/>
              </a:xfrm>
              <a:prstGeom prst="rect">
                <a:avLst/>
              </a:prstGeom>
            </p:spPr>
            <p:txBody>
              <a:bodyPr wrap="square">
                <a:spAutoFit/>
              </a:bodyPr>
              <a:lstStyle/>
              <a:p>
                <a:r>
                  <a:rPr lang="en-US" sz="2000" dirty="0"/>
                  <a:t>KG</a:t>
                </a:r>
              </a:p>
            </p:txBody>
          </p:sp>
          <p:sp>
            <p:nvSpPr>
              <p:cNvPr id="21" name="Rectangle 20">
                <a:extLst>
                  <a:ext uri="{FF2B5EF4-FFF2-40B4-BE49-F238E27FC236}">
                    <a16:creationId xmlns:a16="http://schemas.microsoft.com/office/drawing/2014/main" id="{C46494CE-F3B0-4878-91A9-4CCDF467F9E0}"/>
                  </a:ext>
                </a:extLst>
              </p:cNvPr>
              <p:cNvSpPr/>
              <p:nvPr/>
            </p:nvSpPr>
            <p:spPr>
              <a:xfrm>
                <a:off x="5353238" y="5197324"/>
                <a:ext cx="527709" cy="400110"/>
              </a:xfrm>
              <a:prstGeom prst="rect">
                <a:avLst/>
              </a:prstGeom>
            </p:spPr>
            <p:txBody>
              <a:bodyPr wrap="none">
                <a:spAutoFit/>
              </a:bodyPr>
              <a:lstStyle/>
              <a:p>
                <a:r>
                  <a:rPr lang="en-US" sz="2000" dirty="0"/>
                  <a:t>NZ</a:t>
                </a:r>
              </a:p>
            </p:txBody>
          </p:sp>
          <p:sp>
            <p:nvSpPr>
              <p:cNvPr id="22" name="Rectangle 21">
                <a:extLst>
                  <a:ext uri="{FF2B5EF4-FFF2-40B4-BE49-F238E27FC236}">
                    <a16:creationId xmlns:a16="http://schemas.microsoft.com/office/drawing/2014/main" id="{7AC55359-37AB-4744-8BBD-8F074268D7FC}"/>
                  </a:ext>
                </a:extLst>
              </p:cNvPr>
              <p:cNvSpPr/>
              <p:nvPr/>
            </p:nvSpPr>
            <p:spPr>
              <a:xfrm>
                <a:off x="3763562" y="1890958"/>
                <a:ext cx="522579" cy="400110"/>
              </a:xfrm>
              <a:prstGeom prst="rect">
                <a:avLst/>
              </a:prstGeom>
            </p:spPr>
            <p:txBody>
              <a:bodyPr wrap="none">
                <a:spAutoFit/>
              </a:bodyPr>
              <a:lstStyle/>
              <a:p>
                <a:r>
                  <a:rPr lang="en-US" sz="2000" dirty="0"/>
                  <a:t>KG</a:t>
                </a:r>
              </a:p>
            </p:txBody>
          </p:sp>
          <p:sp>
            <p:nvSpPr>
              <p:cNvPr id="24" name="Rectangle 23">
                <a:extLst>
                  <a:ext uri="{FF2B5EF4-FFF2-40B4-BE49-F238E27FC236}">
                    <a16:creationId xmlns:a16="http://schemas.microsoft.com/office/drawing/2014/main" id="{02DBCAD0-D6EF-4979-BFC7-26D04F59401F}"/>
                  </a:ext>
                </a:extLst>
              </p:cNvPr>
              <p:cNvSpPr/>
              <p:nvPr/>
            </p:nvSpPr>
            <p:spPr>
              <a:xfrm>
                <a:off x="3715147" y="3514771"/>
                <a:ext cx="513282" cy="400110"/>
              </a:xfrm>
              <a:prstGeom prst="rect">
                <a:avLst/>
              </a:prstGeom>
            </p:spPr>
            <p:txBody>
              <a:bodyPr wrap="none">
                <a:spAutoFit/>
              </a:bodyPr>
              <a:lstStyle/>
              <a:p>
                <a:r>
                  <a:rPr lang="en-US" sz="2000" dirty="0"/>
                  <a:t>CB</a:t>
                </a:r>
              </a:p>
            </p:txBody>
          </p:sp>
          <p:sp>
            <p:nvSpPr>
              <p:cNvPr id="25" name="Rectangle 24">
                <a:extLst>
                  <a:ext uri="{FF2B5EF4-FFF2-40B4-BE49-F238E27FC236}">
                    <a16:creationId xmlns:a16="http://schemas.microsoft.com/office/drawing/2014/main" id="{94D07D48-82E6-49DB-8D2B-E0618734DEFD}"/>
                  </a:ext>
                </a:extLst>
              </p:cNvPr>
              <p:cNvSpPr/>
              <p:nvPr/>
            </p:nvSpPr>
            <p:spPr>
              <a:xfrm>
                <a:off x="6439143" y="4340267"/>
                <a:ext cx="513282" cy="400110"/>
              </a:xfrm>
              <a:prstGeom prst="rect">
                <a:avLst/>
              </a:prstGeom>
            </p:spPr>
            <p:txBody>
              <a:bodyPr wrap="none">
                <a:spAutoFit/>
              </a:bodyPr>
              <a:lstStyle/>
              <a:p>
                <a:r>
                  <a:rPr lang="en-US" sz="2000" dirty="0"/>
                  <a:t>NL</a:t>
                </a:r>
              </a:p>
            </p:txBody>
          </p:sp>
          <p:sp>
            <p:nvSpPr>
              <p:cNvPr id="37" name="Rectangle 36">
                <a:extLst>
                  <a:ext uri="{FF2B5EF4-FFF2-40B4-BE49-F238E27FC236}">
                    <a16:creationId xmlns:a16="http://schemas.microsoft.com/office/drawing/2014/main" id="{D2CEF249-88C0-41AD-861B-C4BE13810818}"/>
                  </a:ext>
                </a:extLst>
              </p:cNvPr>
              <p:cNvSpPr/>
              <p:nvPr/>
            </p:nvSpPr>
            <p:spPr>
              <a:xfrm>
                <a:off x="2072965" y="1867223"/>
                <a:ext cx="503664" cy="400110"/>
              </a:xfrm>
              <a:prstGeom prst="rect">
                <a:avLst/>
              </a:prstGeom>
            </p:spPr>
            <p:txBody>
              <a:bodyPr wrap="none">
                <a:spAutoFit/>
              </a:bodyPr>
              <a:lstStyle/>
              <a:p>
                <a:r>
                  <a:rPr lang="en-US" sz="2000" dirty="0"/>
                  <a:t>KA</a:t>
                </a:r>
              </a:p>
            </p:txBody>
          </p:sp>
          <p:sp>
            <p:nvSpPr>
              <p:cNvPr id="38" name="Rectangle 37">
                <a:extLst>
                  <a:ext uri="{FF2B5EF4-FFF2-40B4-BE49-F238E27FC236}">
                    <a16:creationId xmlns:a16="http://schemas.microsoft.com/office/drawing/2014/main" id="{1086119C-4F13-40FB-B761-48F5393D3842}"/>
                  </a:ext>
                </a:extLst>
              </p:cNvPr>
              <p:cNvSpPr/>
              <p:nvPr/>
            </p:nvSpPr>
            <p:spPr>
              <a:xfrm>
                <a:off x="6492110" y="3573874"/>
                <a:ext cx="527709" cy="400110"/>
              </a:xfrm>
              <a:prstGeom prst="rect">
                <a:avLst/>
              </a:prstGeom>
            </p:spPr>
            <p:txBody>
              <a:bodyPr wrap="none">
                <a:spAutoFit/>
              </a:bodyPr>
              <a:lstStyle/>
              <a:p>
                <a:r>
                  <a:rPr lang="en-US" sz="2000" dirty="0"/>
                  <a:t>NZ</a:t>
                </a:r>
              </a:p>
            </p:txBody>
          </p:sp>
          <p:sp>
            <p:nvSpPr>
              <p:cNvPr id="39" name="Rectangle 38">
                <a:extLst>
                  <a:ext uri="{FF2B5EF4-FFF2-40B4-BE49-F238E27FC236}">
                    <a16:creationId xmlns:a16="http://schemas.microsoft.com/office/drawing/2014/main" id="{8630D265-A697-490E-9C07-3315902C58C8}"/>
                  </a:ext>
                </a:extLst>
              </p:cNvPr>
              <p:cNvSpPr/>
              <p:nvPr/>
            </p:nvSpPr>
            <p:spPr>
              <a:xfrm>
                <a:off x="2611925" y="2948854"/>
                <a:ext cx="513282" cy="400110"/>
              </a:xfrm>
              <a:prstGeom prst="rect">
                <a:avLst/>
              </a:prstGeom>
            </p:spPr>
            <p:txBody>
              <a:bodyPr wrap="none">
                <a:spAutoFit/>
              </a:bodyPr>
              <a:lstStyle/>
              <a:p>
                <a:r>
                  <a:rPr lang="en-US" sz="2000" dirty="0"/>
                  <a:t>CB</a:t>
                </a:r>
              </a:p>
            </p:txBody>
          </p:sp>
          <p:sp>
            <p:nvSpPr>
              <p:cNvPr id="40" name="Rectangle 39">
                <a:extLst>
                  <a:ext uri="{FF2B5EF4-FFF2-40B4-BE49-F238E27FC236}">
                    <a16:creationId xmlns:a16="http://schemas.microsoft.com/office/drawing/2014/main" id="{250710FF-AE5E-4CC1-B23F-6C046853CC1C}"/>
                  </a:ext>
                </a:extLst>
              </p:cNvPr>
              <p:cNvSpPr/>
              <p:nvPr/>
            </p:nvSpPr>
            <p:spPr>
              <a:xfrm flipH="1">
                <a:off x="1535384" y="4589970"/>
                <a:ext cx="613713" cy="400110"/>
              </a:xfrm>
              <a:prstGeom prst="rect">
                <a:avLst/>
              </a:prstGeom>
            </p:spPr>
            <p:txBody>
              <a:bodyPr wrap="square">
                <a:spAutoFit/>
              </a:bodyPr>
              <a:lstStyle/>
              <a:p>
                <a:r>
                  <a:rPr lang="en-US" sz="2000" dirty="0"/>
                  <a:t>KA</a:t>
                </a:r>
              </a:p>
            </p:txBody>
          </p:sp>
          <p:sp>
            <p:nvSpPr>
              <p:cNvPr id="41" name="Rectangle 40">
                <a:extLst>
                  <a:ext uri="{FF2B5EF4-FFF2-40B4-BE49-F238E27FC236}">
                    <a16:creationId xmlns:a16="http://schemas.microsoft.com/office/drawing/2014/main" id="{1CDB7D73-401D-4F28-9E12-B81D899F5ABC}"/>
                  </a:ext>
                </a:extLst>
              </p:cNvPr>
              <p:cNvSpPr/>
              <p:nvPr/>
            </p:nvSpPr>
            <p:spPr>
              <a:xfrm>
                <a:off x="1530829" y="5179193"/>
                <a:ext cx="542136" cy="400110"/>
              </a:xfrm>
              <a:prstGeom prst="rect">
                <a:avLst/>
              </a:prstGeom>
            </p:spPr>
            <p:txBody>
              <a:bodyPr wrap="none">
                <a:spAutoFit/>
              </a:bodyPr>
              <a:lstStyle/>
              <a:p>
                <a:r>
                  <a:rPr lang="en-US" sz="2000" dirty="0"/>
                  <a:t>HB</a:t>
                </a:r>
              </a:p>
            </p:txBody>
          </p:sp>
          <p:sp>
            <p:nvSpPr>
              <p:cNvPr id="5" name="Rectangle 4">
                <a:extLst>
                  <a:ext uri="{FF2B5EF4-FFF2-40B4-BE49-F238E27FC236}">
                    <a16:creationId xmlns:a16="http://schemas.microsoft.com/office/drawing/2014/main" id="{EB564FB6-1249-4340-9236-CA8D6576741A}"/>
                  </a:ext>
                </a:extLst>
              </p:cNvPr>
              <p:cNvSpPr/>
              <p:nvPr/>
            </p:nvSpPr>
            <p:spPr>
              <a:xfrm>
                <a:off x="2615117" y="2701762"/>
                <a:ext cx="503664" cy="400110"/>
              </a:xfrm>
              <a:prstGeom prst="rect">
                <a:avLst/>
              </a:prstGeom>
            </p:spPr>
            <p:txBody>
              <a:bodyPr wrap="none">
                <a:spAutoFit/>
              </a:bodyPr>
              <a:lstStyle/>
              <a:p>
                <a:r>
                  <a:rPr lang="en-US" sz="2000" dirty="0"/>
                  <a:t>KA</a:t>
                </a:r>
              </a:p>
            </p:txBody>
          </p:sp>
          <p:sp>
            <p:nvSpPr>
              <p:cNvPr id="8" name="Rectangle 7">
                <a:extLst>
                  <a:ext uri="{FF2B5EF4-FFF2-40B4-BE49-F238E27FC236}">
                    <a16:creationId xmlns:a16="http://schemas.microsoft.com/office/drawing/2014/main" id="{8A1F42B5-2D1A-4EA2-8ACF-C42E11202EC8}"/>
                  </a:ext>
                </a:extLst>
              </p:cNvPr>
              <p:cNvSpPr/>
              <p:nvPr/>
            </p:nvSpPr>
            <p:spPr>
              <a:xfrm>
                <a:off x="3163389" y="3505147"/>
                <a:ext cx="503664" cy="400110"/>
              </a:xfrm>
              <a:prstGeom prst="rect">
                <a:avLst/>
              </a:prstGeom>
            </p:spPr>
            <p:txBody>
              <a:bodyPr wrap="none">
                <a:spAutoFit/>
              </a:bodyPr>
              <a:lstStyle/>
              <a:p>
                <a:r>
                  <a:rPr lang="en-US" sz="2000" dirty="0"/>
                  <a:t>KA</a:t>
                </a:r>
              </a:p>
            </p:txBody>
          </p:sp>
          <p:sp>
            <p:nvSpPr>
              <p:cNvPr id="9" name="Rectangle 8">
                <a:extLst>
                  <a:ext uri="{FF2B5EF4-FFF2-40B4-BE49-F238E27FC236}">
                    <a16:creationId xmlns:a16="http://schemas.microsoft.com/office/drawing/2014/main" id="{DC9AE2E5-50B0-4648-A309-73A991389C32}"/>
                  </a:ext>
                </a:extLst>
              </p:cNvPr>
              <p:cNvSpPr/>
              <p:nvPr/>
            </p:nvSpPr>
            <p:spPr>
              <a:xfrm>
                <a:off x="3754990" y="2127608"/>
                <a:ext cx="513282" cy="400110"/>
              </a:xfrm>
              <a:prstGeom prst="rect">
                <a:avLst/>
              </a:prstGeom>
            </p:spPr>
            <p:txBody>
              <a:bodyPr wrap="none">
                <a:spAutoFit/>
              </a:bodyPr>
              <a:lstStyle/>
              <a:p>
                <a:r>
                  <a:rPr lang="en-US" sz="2000" dirty="0"/>
                  <a:t>CB</a:t>
                </a:r>
              </a:p>
            </p:txBody>
          </p:sp>
          <p:sp>
            <p:nvSpPr>
              <p:cNvPr id="10" name="Rectangle 9">
                <a:extLst>
                  <a:ext uri="{FF2B5EF4-FFF2-40B4-BE49-F238E27FC236}">
                    <a16:creationId xmlns:a16="http://schemas.microsoft.com/office/drawing/2014/main" id="{E9145149-C7F3-4805-8349-78AD99CC7C3B}"/>
                  </a:ext>
                </a:extLst>
              </p:cNvPr>
              <p:cNvSpPr/>
              <p:nvPr/>
            </p:nvSpPr>
            <p:spPr>
              <a:xfrm>
                <a:off x="4291652" y="5197324"/>
                <a:ext cx="513282" cy="400110"/>
              </a:xfrm>
              <a:prstGeom prst="rect">
                <a:avLst/>
              </a:prstGeom>
            </p:spPr>
            <p:txBody>
              <a:bodyPr wrap="none">
                <a:spAutoFit/>
              </a:bodyPr>
              <a:lstStyle/>
              <a:p>
                <a:r>
                  <a:rPr lang="en-US" sz="2000" dirty="0"/>
                  <a:t>CB</a:t>
                </a:r>
              </a:p>
            </p:txBody>
          </p:sp>
          <p:sp>
            <p:nvSpPr>
              <p:cNvPr id="11" name="Rectangle 10">
                <a:extLst>
                  <a:ext uri="{FF2B5EF4-FFF2-40B4-BE49-F238E27FC236}">
                    <a16:creationId xmlns:a16="http://schemas.microsoft.com/office/drawing/2014/main" id="{B06B2D11-5EA7-4EB7-937F-D6291A4E7219}"/>
                  </a:ext>
                </a:extLst>
              </p:cNvPr>
              <p:cNvSpPr/>
              <p:nvPr/>
            </p:nvSpPr>
            <p:spPr>
              <a:xfrm>
                <a:off x="5880947" y="4331737"/>
                <a:ext cx="527709" cy="400110"/>
              </a:xfrm>
              <a:prstGeom prst="rect">
                <a:avLst/>
              </a:prstGeom>
            </p:spPr>
            <p:txBody>
              <a:bodyPr wrap="none">
                <a:spAutoFit/>
              </a:bodyPr>
              <a:lstStyle/>
              <a:p>
                <a:r>
                  <a:rPr lang="en-US" sz="2000" dirty="0"/>
                  <a:t>NZ</a:t>
                </a:r>
              </a:p>
            </p:txBody>
          </p:sp>
          <p:sp>
            <p:nvSpPr>
              <p:cNvPr id="27" name="Rectangle 26">
                <a:extLst>
                  <a:ext uri="{FF2B5EF4-FFF2-40B4-BE49-F238E27FC236}">
                    <a16:creationId xmlns:a16="http://schemas.microsoft.com/office/drawing/2014/main" id="{3EA8C370-1499-4CD4-8D42-682FCD7A9AE0}"/>
                  </a:ext>
                </a:extLst>
              </p:cNvPr>
              <p:cNvSpPr/>
              <p:nvPr/>
            </p:nvSpPr>
            <p:spPr>
              <a:xfrm>
                <a:off x="1530829" y="2711942"/>
                <a:ext cx="542136" cy="400110"/>
              </a:xfrm>
              <a:prstGeom prst="rect">
                <a:avLst/>
              </a:prstGeom>
            </p:spPr>
            <p:txBody>
              <a:bodyPr wrap="none">
                <a:spAutoFit/>
              </a:bodyPr>
              <a:lstStyle/>
              <a:p>
                <a:r>
                  <a:rPr lang="en-US" sz="2000" dirty="0"/>
                  <a:t>HB</a:t>
                </a:r>
              </a:p>
            </p:txBody>
          </p:sp>
          <p:sp>
            <p:nvSpPr>
              <p:cNvPr id="28" name="Rectangle 27">
                <a:extLst>
                  <a:ext uri="{FF2B5EF4-FFF2-40B4-BE49-F238E27FC236}">
                    <a16:creationId xmlns:a16="http://schemas.microsoft.com/office/drawing/2014/main" id="{E15AC15E-F43D-4A62-8CC6-9E9959FFA4E1}"/>
                  </a:ext>
                </a:extLst>
              </p:cNvPr>
              <p:cNvSpPr/>
              <p:nvPr/>
            </p:nvSpPr>
            <p:spPr>
              <a:xfrm>
                <a:off x="1542887" y="1879186"/>
                <a:ext cx="542136" cy="400110"/>
              </a:xfrm>
              <a:prstGeom prst="rect">
                <a:avLst/>
              </a:prstGeom>
            </p:spPr>
            <p:txBody>
              <a:bodyPr wrap="none">
                <a:spAutoFit/>
              </a:bodyPr>
              <a:lstStyle/>
              <a:p>
                <a:r>
                  <a:rPr lang="en-US" sz="2000" dirty="0"/>
                  <a:t>HB</a:t>
                </a:r>
              </a:p>
            </p:txBody>
          </p:sp>
          <p:sp>
            <p:nvSpPr>
              <p:cNvPr id="29" name="Rectangle 28">
                <a:extLst>
                  <a:ext uri="{FF2B5EF4-FFF2-40B4-BE49-F238E27FC236}">
                    <a16:creationId xmlns:a16="http://schemas.microsoft.com/office/drawing/2014/main" id="{81B5AD78-5E39-44BE-B5E8-4D3422D60C08}"/>
                  </a:ext>
                </a:extLst>
              </p:cNvPr>
              <p:cNvSpPr/>
              <p:nvPr/>
            </p:nvSpPr>
            <p:spPr>
              <a:xfrm>
                <a:off x="1530829" y="3528145"/>
                <a:ext cx="542136" cy="400110"/>
              </a:xfrm>
              <a:prstGeom prst="rect">
                <a:avLst/>
              </a:prstGeom>
            </p:spPr>
            <p:txBody>
              <a:bodyPr wrap="none">
                <a:spAutoFit/>
              </a:bodyPr>
              <a:lstStyle/>
              <a:p>
                <a:r>
                  <a:rPr lang="en-US" sz="2000" dirty="0"/>
                  <a:t>HB</a:t>
                </a:r>
              </a:p>
            </p:txBody>
          </p:sp>
          <p:sp>
            <p:nvSpPr>
              <p:cNvPr id="30" name="Rectangle 29">
                <a:extLst>
                  <a:ext uri="{FF2B5EF4-FFF2-40B4-BE49-F238E27FC236}">
                    <a16:creationId xmlns:a16="http://schemas.microsoft.com/office/drawing/2014/main" id="{AA40C300-A4A0-430E-96BC-0B96D44A213F}"/>
                  </a:ext>
                </a:extLst>
              </p:cNvPr>
              <p:cNvSpPr/>
              <p:nvPr/>
            </p:nvSpPr>
            <p:spPr>
              <a:xfrm>
                <a:off x="1538042" y="5409578"/>
                <a:ext cx="503664" cy="400110"/>
              </a:xfrm>
              <a:prstGeom prst="rect">
                <a:avLst/>
              </a:prstGeom>
            </p:spPr>
            <p:txBody>
              <a:bodyPr wrap="none">
                <a:spAutoFit/>
              </a:bodyPr>
              <a:lstStyle/>
              <a:p>
                <a:r>
                  <a:rPr lang="en-US" sz="2000" dirty="0"/>
                  <a:t>KA</a:t>
                </a:r>
              </a:p>
            </p:txBody>
          </p:sp>
          <p:sp>
            <p:nvSpPr>
              <p:cNvPr id="31" name="Rectangle 30">
                <a:extLst>
                  <a:ext uri="{FF2B5EF4-FFF2-40B4-BE49-F238E27FC236}">
                    <a16:creationId xmlns:a16="http://schemas.microsoft.com/office/drawing/2014/main" id="{BE472C49-B5EB-473A-9F48-27E0EAA793D4}"/>
                  </a:ext>
                </a:extLst>
              </p:cNvPr>
              <p:cNvSpPr/>
              <p:nvPr/>
            </p:nvSpPr>
            <p:spPr>
              <a:xfrm>
                <a:off x="1526530" y="4361187"/>
                <a:ext cx="542136" cy="400110"/>
              </a:xfrm>
              <a:prstGeom prst="rect">
                <a:avLst/>
              </a:prstGeom>
            </p:spPr>
            <p:txBody>
              <a:bodyPr wrap="none">
                <a:spAutoFit/>
              </a:bodyPr>
              <a:lstStyle/>
              <a:p>
                <a:r>
                  <a:rPr lang="en-US" sz="2000" dirty="0"/>
                  <a:t>HB</a:t>
                </a:r>
              </a:p>
            </p:txBody>
          </p:sp>
          <p:sp>
            <p:nvSpPr>
              <p:cNvPr id="6" name="Rectangle 5">
                <a:extLst>
                  <a:ext uri="{FF2B5EF4-FFF2-40B4-BE49-F238E27FC236}">
                    <a16:creationId xmlns:a16="http://schemas.microsoft.com/office/drawing/2014/main" id="{78A9D17F-E263-43B1-BCED-A3BC220BD169}"/>
                  </a:ext>
                </a:extLst>
              </p:cNvPr>
              <p:cNvSpPr/>
              <p:nvPr/>
            </p:nvSpPr>
            <p:spPr>
              <a:xfrm>
                <a:off x="6492110" y="1886837"/>
                <a:ext cx="527709" cy="400110"/>
              </a:xfrm>
              <a:prstGeom prst="rect">
                <a:avLst/>
              </a:prstGeom>
            </p:spPr>
            <p:txBody>
              <a:bodyPr wrap="none">
                <a:spAutoFit/>
              </a:bodyPr>
              <a:lstStyle/>
              <a:p>
                <a:r>
                  <a:rPr lang="en-US" sz="2000" dirty="0"/>
                  <a:t>NZ</a:t>
                </a:r>
              </a:p>
            </p:txBody>
          </p:sp>
          <p:sp>
            <p:nvSpPr>
              <p:cNvPr id="7" name="Rectangle 6">
                <a:extLst>
                  <a:ext uri="{FF2B5EF4-FFF2-40B4-BE49-F238E27FC236}">
                    <a16:creationId xmlns:a16="http://schemas.microsoft.com/office/drawing/2014/main" id="{41300C6F-049B-43B3-ABCC-50C497E98EBF}"/>
                  </a:ext>
                </a:extLst>
              </p:cNvPr>
              <p:cNvSpPr/>
              <p:nvPr/>
            </p:nvSpPr>
            <p:spPr>
              <a:xfrm>
                <a:off x="5911434" y="2687244"/>
                <a:ext cx="527709" cy="400110"/>
              </a:xfrm>
              <a:prstGeom prst="rect">
                <a:avLst/>
              </a:prstGeom>
            </p:spPr>
            <p:txBody>
              <a:bodyPr wrap="none">
                <a:spAutoFit/>
              </a:bodyPr>
              <a:lstStyle/>
              <a:p>
                <a:r>
                  <a:rPr lang="en-US" sz="2000" dirty="0"/>
                  <a:t>NZ</a:t>
                </a:r>
              </a:p>
            </p:txBody>
          </p:sp>
          <p:sp>
            <p:nvSpPr>
              <p:cNvPr id="34" name="Rectangle 33">
                <a:extLst>
                  <a:ext uri="{FF2B5EF4-FFF2-40B4-BE49-F238E27FC236}">
                    <a16:creationId xmlns:a16="http://schemas.microsoft.com/office/drawing/2014/main" id="{560B484E-71E2-463B-B928-3ACA366635D3}"/>
                  </a:ext>
                </a:extLst>
              </p:cNvPr>
              <p:cNvSpPr/>
              <p:nvPr/>
            </p:nvSpPr>
            <p:spPr>
              <a:xfrm>
                <a:off x="7019819" y="5187365"/>
                <a:ext cx="513282" cy="400110"/>
              </a:xfrm>
              <a:prstGeom prst="rect">
                <a:avLst/>
              </a:prstGeom>
            </p:spPr>
            <p:txBody>
              <a:bodyPr wrap="none">
                <a:spAutoFit/>
              </a:bodyPr>
              <a:lstStyle/>
              <a:p>
                <a:r>
                  <a:rPr lang="en-US" sz="2000" dirty="0"/>
                  <a:t>NL</a:t>
                </a:r>
              </a:p>
            </p:txBody>
          </p:sp>
        </p:grpSp>
      </p:grpSp>
      <p:sp>
        <p:nvSpPr>
          <p:cNvPr id="3" name="Rectangle 2">
            <a:extLst>
              <a:ext uri="{FF2B5EF4-FFF2-40B4-BE49-F238E27FC236}">
                <a16:creationId xmlns:a16="http://schemas.microsoft.com/office/drawing/2014/main" id="{8BFB5AC8-BA49-FA99-821F-BB003990F6CD}"/>
              </a:ext>
            </a:extLst>
          </p:cNvPr>
          <p:cNvSpPr/>
          <p:nvPr/>
        </p:nvSpPr>
        <p:spPr bwMode="auto">
          <a:xfrm>
            <a:off x="10362415" y="6504495"/>
            <a:ext cx="424207" cy="23567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chemeClr val="bg1"/>
              </a:solidFill>
              <a:latin typeface="Arial" charset="0"/>
              <a:ea typeface="ＭＳ Ｐゴシック" pitchFamily="1" charset="-128"/>
            </a:endParaRPr>
          </a:p>
        </p:txBody>
      </p:sp>
      <p:sp>
        <p:nvSpPr>
          <p:cNvPr id="2" name="Rectangle: Rounded Corners 1">
            <a:extLst>
              <a:ext uri="{FF2B5EF4-FFF2-40B4-BE49-F238E27FC236}">
                <a16:creationId xmlns:a16="http://schemas.microsoft.com/office/drawing/2014/main" id="{6576C29C-FAAE-D842-758E-262D293CEF35}"/>
              </a:ext>
            </a:extLst>
          </p:cNvPr>
          <p:cNvSpPr/>
          <p:nvPr/>
        </p:nvSpPr>
        <p:spPr>
          <a:xfrm>
            <a:off x="3140715" y="1883718"/>
            <a:ext cx="5968702" cy="78054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36" name="Rectangle: Rounded Corners 35">
            <a:extLst>
              <a:ext uri="{FF2B5EF4-FFF2-40B4-BE49-F238E27FC236}">
                <a16:creationId xmlns:a16="http://schemas.microsoft.com/office/drawing/2014/main" id="{D57EF196-D2D8-9289-5B60-9077A70FC630}"/>
              </a:ext>
            </a:extLst>
          </p:cNvPr>
          <p:cNvSpPr/>
          <p:nvPr/>
        </p:nvSpPr>
        <p:spPr>
          <a:xfrm>
            <a:off x="3140715" y="2845169"/>
            <a:ext cx="5968702" cy="78054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44" name="Rectangle: Rounded Corners 43">
            <a:extLst>
              <a:ext uri="{FF2B5EF4-FFF2-40B4-BE49-F238E27FC236}">
                <a16:creationId xmlns:a16="http://schemas.microsoft.com/office/drawing/2014/main" id="{7A7BEF82-4D15-A807-9D46-6788D5E973D7}"/>
              </a:ext>
            </a:extLst>
          </p:cNvPr>
          <p:cNvSpPr/>
          <p:nvPr/>
        </p:nvSpPr>
        <p:spPr>
          <a:xfrm>
            <a:off x="3083736" y="3765768"/>
            <a:ext cx="5968702" cy="78054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45" name="Rectangle: Rounded Corners 44">
            <a:extLst>
              <a:ext uri="{FF2B5EF4-FFF2-40B4-BE49-F238E27FC236}">
                <a16:creationId xmlns:a16="http://schemas.microsoft.com/office/drawing/2014/main" id="{7A947926-E35F-CC51-692F-7288A97A8220}"/>
              </a:ext>
            </a:extLst>
          </p:cNvPr>
          <p:cNvSpPr/>
          <p:nvPr/>
        </p:nvSpPr>
        <p:spPr>
          <a:xfrm>
            <a:off x="3111649" y="4742667"/>
            <a:ext cx="5968702" cy="78054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46" name="Rectangle: Rounded Corners 45">
            <a:extLst>
              <a:ext uri="{FF2B5EF4-FFF2-40B4-BE49-F238E27FC236}">
                <a16:creationId xmlns:a16="http://schemas.microsoft.com/office/drawing/2014/main" id="{BC0C6C09-82DA-91C1-9946-9DF7D4F13264}"/>
              </a:ext>
            </a:extLst>
          </p:cNvPr>
          <p:cNvSpPr/>
          <p:nvPr/>
        </p:nvSpPr>
        <p:spPr>
          <a:xfrm>
            <a:off x="3111649" y="5609516"/>
            <a:ext cx="5968702" cy="78054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26" name="Title 25">
            <a:extLst>
              <a:ext uri="{FF2B5EF4-FFF2-40B4-BE49-F238E27FC236}">
                <a16:creationId xmlns:a16="http://schemas.microsoft.com/office/drawing/2014/main" id="{62795F17-AA7A-A97D-BF64-E318FD2BF7D1}"/>
              </a:ext>
            </a:extLst>
          </p:cNvPr>
          <p:cNvSpPr>
            <a:spLocks noGrp="1"/>
          </p:cNvSpPr>
          <p:nvPr>
            <p:ph type="title"/>
          </p:nvPr>
        </p:nvSpPr>
        <p:spPr>
          <a:xfrm>
            <a:off x="2691666" y="397119"/>
            <a:ext cx="6759730" cy="980098"/>
          </a:xfrm>
        </p:spPr>
        <p:txBody>
          <a:bodyPr/>
          <a:lstStyle/>
          <a:p>
            <a:r>
              <a:rPr lang="en-US" dirty="0"/>
              <a:t>S-N Facets Team Poster</a:t>
            </a:r>
          </a:p>
        </p:txBody>
      </p:sp>
    </p:spTree>
    <p:custDataLst>
      <p:tags r:id="rId1"/>
    </p:custDataLst>
    <p:extLst>
      <p:ext uri="{BB962C8B-B14F-4D97-AF65-F5344CB8AC3E}">
        <p14:creationId xmlns:p14="http://schemas.microsoft.com/office/powerpoint/2010/main" val="253530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6"/>
                                        </p:tgtEl>
                                      </p:cBhvr>
                                    </p:animEffect>
                                    <p:set>
                                      <p:cBhvr>
                                        <p:cTn id="20" dur="1" fill="hold">
                                          <p:stCondLst>
                                            <p:cond delay="499"/>
                                          </p:stCondLst>
                                        </p:cTn>
                                        <p:tgtEl>
                                          <p:spTgt spid="3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44"/>
                                        </p:tgtEl>
                                      </p:cBhvr>
                                    </p:animEffect>
                                    <p:set>
                                      <p:cBhvr>
                                        <p:cTn id="29" dur="1" fill="hold">
                                          <p:stCondLst>
                                            <p:cond delay="499"/>
                                          </p:stCondLst>
                                        </p:cTn>
                                        <p:tgtEl>
                                          <p:spTgt spid="4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45"/>
                                        </p:tgtEl>
                                      </p:cBhvr>
                                    </p:animEffect>
                                    <p:set>
                                      <p:cBhvr>
                                        <p:cTn id="38" dur="1" fill="hold">
                                          <p:stCondLst>
                                            <p:cond delay="499"/>
                                          </p:stCondLst>
                                        </p:cTn>
                                        <p:tgtEl>
                                          <p:spTgt spid="4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46"/>
                                        </p:tgtEl>
                                      </p:cBhvr>
                                    </p:animEffect>
                                    <p:set>
                                      <p:cBhvr>
                                        <p:cTn id="47"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6" grpId="0" animBg="1"/>
      <p:bldP spid="36" grpId="1" animBg="1"/>
      <p:bldP spid="44" grpId="0" animBg="1"/>
      <p:bldP spid="44" grpId="1" animBg="1"/>
      <p:bldP spid="45" grpId="0" animBg="1"/>
      <p:bldP spid="45" grpId="1" animBg="1"/>
      <p:bldP spid="46" grpId="0" animBg="1"/>
      <p:bldP spid="4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16E8B-98CF-1F29-DE85-A4CC2955DB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2E7EC3-A9A8-852C-FE75-CC0A600E0275}"/>
              </a:ext>
            </a:extLst>
          </p:cNvPr>
          <p:cNvSpPr>
            <a:spLocks noGrp="1"/>
          </p:cNvSpPr>
          <p:nvPr>
            <p:ph type="title"/>
          </p:nvPr>
        </p:nvSpPr>
        <p:spPr>
          <a:xfrm>
            <a:off x="2577927" y="228279"/>
            <a:ext cx="6878210" cy="980098"/>
          </a:xfrm>
        </p:spPr>
        <p:txBody>
          <a:bodyPr/>
          <a:lstStyle/>
          <a:p>
            <a:r>
              <a:rPr lang="en-GB" dirty="0"/>
              <a:t>S</a:t>
            </a:r>
            <a:r>
              <a:rPr lang="en-US" dirty="0"/>
              <a:t>–</a:t>
            </a:r>
            <a:r>
              <a:rPr lang="en-GB" dirty="0"/>
              <a:t>N Facets Team Poster</a:t>
            </a:r>
          </a:p>
        </p:txBody>
      </p:sp>
      <p:sp>
        <p:nvSpPr>
          <p:cNvPr id="36" name="Rectangle 35">
            <a:extLst>
              <a:ext uri="{FF2B5EF4-FFF2-40B4-BE49-F238E27FC236}">
                <a16:creationId xmlns:a16="http://schemas.microsoft.com/office/drawing/2014/main" id="{2E711221-881A-06DB-3F09-E837F9B2B99F}"/>
              </a:ext>
            </a:extLst>
          </p:cNvPr>
          <p:cNvSpPr/>
          <p:nvPr/>
        </p:nvSpPr>
        <p:spPr>
          <a:xfrm>
            <a:off x="2577927" y="6188628"/>
            <a:ext cx="203297" cy="458713"/>
          </a:xfrm>
          <a:prstGeom prst="rect">
            <a:avLst/>
          </a:prstGeom>
        </p:spPr>
        <p:txBody>
          <a:bodyPr wrap="none">
            <a:spAutoFit/>
          </a:bodyPr>
          <a:lstStyle/>
          <a:p>
            <a:endParaRPr lang="en-US" sz="2000" dirty="0"/>
          </a:p>
        </p:txBody>
      </p:sp>
      <p:sp>
        <p:nvSpPr>
          <p:cNvPr id="6" name="Rectangle 5">
            <a:extLst>
              <a:ext uri="{FF2B5EF4-FFF2-40B4-BE49-F238E27FC236}">
                <a16:creationId xmlns:a16="http://schemas.microsoft.com/office/drawing/2014/main" id="{CBDA4015-FABE-B09A-3960-F06CB26F1069}"/>
              </a:ext>
            </a:extLst>
          </p:cNvPr>
          <p:cNvSpPr/>
          <p:nvPr/>
        </p:nvSpPr>
        <p:spPr bwMode="auto">
          <a:xfrm>
            <a:off x="10362415" y="6504495"/>
            <a:ext cx="424207" cy="23567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chemeClr val="bg1"/>
              </a:solidFill>
              <a:latin typeface="Arial" charset="0"/>
              <a:ea typeface="ＭＳ Ｐゴシック" pitchFamily="1" charset="-128"/>
            </a:endParaRPr>
          </a:p>
        </p:txBody>
      </p:sp>
      <p:graphicFrame>
        <p:nvGraphicFramePr>
          <p:cNvPr id="3" name="Table 2">
            <a:extLst>
              <a:ext uri="{FF2B5EF4-FFF2-40B4-BE49-F238E27FC236}">
                <a16:creationId xmlns:a16="http://schemas.microsoft.com/office/drawing/2014/main" id="{C570CC09-4C37-61F9-2527-CF77DB7727F3}"/>
              </a:ext>
            </a:extLst>
          </p:cNvPr>
          <p:cNvGraphicFramePr>
            <a:graphicFrameLocks noGrp="1"/>
          </p:cNvGraphicFramePr>
          <p:nvPr>
            <p:extLst>
              <p:ext uri="{D42A27DB-BD31-4B8C-83A1-F6EECF244321}">
                <p14:modId xmlns:p14="http://schemas.microsoft.com/office/powerpoint/2010/main" val="1334378825"/>
              </p:ext>
            </p:extLst>
          </p:nvPr>
        </p:nvGraphicFramePr>
        <p:xfrm>
          <a:off x="1367482" y="1208377"/>
          <a:ext cx="9457035" cy="4817125"/>
        </p:xfrm>
        <a:graphic>
          <a:graphicData uri="http://schemas.openxmlformats.org/drawingml/2006/table">
            <a:tbl>
              <a:tblPr firstRow="1" bandRow="1">
                <a:tableStyleId>{5C22544A-7EE6-4342-B048-85BDC9FD1C3A}</a:tableStyleId>
              </a:tblPr>
              <a:tblGrid>
                <a:gridCol w="1905785">
                  <a:extLst>
                    <a:ext uri="{9D8B030D-6E8A-4147-A177-3AD203B41FA5}">
                      <a16:colId xmlns:a16="http://schemas.microsoft.com/office/drawing/2014/main" val="4226031435"/>
                    </a:ext>
                  </a:extLst>
                </a:gridCol>
                <a:gridCol w="514967">
                  <a:extLst>
                    <a:ext uri="{9D8B030D-6E8A-4147-A177-3AD203B41FA5}">
                      <a16:colId xmlns:a16="http://schemas.microsoft.com/office/drawing/2014/main" val="2205012825"/>
                    </a:ext>
                  </a:extLst>
                </a:gridCol>
                <a:gridCol w="514967">
                  <a:extLst>
                    <a:ext uri="{9D8B030D-6E8A-4147-A177-3AD203B41FA5}">
                      <a16:colId xmlns:a16="http://schemas.microsoft.com/office/drawing/2014/main" val="415308514"/>
                    </a:ext>
                  </a:extLst>
                </a:gridCol>
                <a:gridCol w="514967">
                  <a:extLst>
                    <a:ext uri="{9D8B030D-6E8A-4147-A177-3AD203B41FA5}">
                      <a16:colId xmlns:a16="http://schemas.microsoft.com/office/drawing/2014/main" val="3422075572"/>
                    </a:ext>
                  </a:extLst>
                </a:gridCol>
                <a:gridCol w="514967">
                  <a:extLst>
                    <a:ext uri="{9D8B030D-6E8A-4147-A177-3AD203B41FA5}">
                      <a16:colId xmlns:a16="http://schemas.microsoft.com/office/drawing/2014/main" val="1121960157"/>
                    </a:ext>
                  </a:extLst>
                </a:gridCol>
                <a:gridCol w="514967">
                  <a:extLst>
                    <a:ext uri="{9D8B030D-6E8A-4147-A177-3AD203B41FA5}">
                      <a16:colId xmlns:a16="http://schemas.microsoft.com/office/drawing/2014/main" val="3909396909"/>
                    </a:ext>
                  </a:extLst>
                </a:gridCol>
                <a:gridCol w="514967">
                  <a:extLst>
                    <a:ext uri="{9D8B030D-6E8A-4147-A177-3AD203B41FA5}">
                      <a16:colId xmlns:a16="http://schemas.microsoft.com/office/drawing/2014/main" val="1385017456"/>
                    </a:ext>
                  </a:extLst>
                </a:gridCol>
                <a:gridCol w="514967">
                  <a:extLst>
                    <a:ext uri="{9D8B030D-6E8A-4147-A177-3AD203B41FA5}">
                      <a16:colId xmlns:a16="http://schemas.microsoft.com/office/drawing/2014/main" val="574092460"/>
                    </a:ext>
                  </a:extLst>
                </a:gridCol>
                <a:gridCol w="514967">
                  <a:extLst>
                    <a:ext uri="{9D8B030D-6E8A-4147-A177-3AD203B41FA5}">
                      <a16:colId xmlns:a16="http://schemas.microsoft.com/office/drawing/2014/main" val="3554777135"/>
                    </a:ext>
                  </a:extLst>
                </a:gridCol>
                <a:gridCol w="514967">
                  <a:extLst>
                    <a:ext uri="{9D8B030D-6E8A-4147-A177-3AD203B41FA5}">
                      <a16:colId xmlns:a16="http://schemas.microsoft.com/office/drawing/2014/main" val="2251540408"/>
                    </a:ext>
                  </a:extLst>
                </a:gridCol>
                <a:gridCol w="514967">
                  <a:extLst>
                    <a:ext uri="{9D8B030D-6E8A-4147-A177-3AD203B41FA5}">
                      <a16:colId xmlns:a16="http://schemas.microsoft.com/office/drawing/2014/main" val="1275116122"/>
                    </a:ext>
                  </a:extLst>
                </a:gridCol>
                <a:gridCol w="514967">
                  <a:extLst>
                    <a:ext uri="{9D8B030D-6E8A-4147-A177-3AD203B41FA5}">
                      <a16:colId xmlns:a16="http://schemas.microsoft.com/office/drawing/2014/main" val="2953291509"/>
                    </a:ext>
                  </a:extLst>
                </a:gridCol>
                <a:gridCol w="1886613">
                  <a:extLst>
                    <a:ext uri="{9D8B030D-6E8A-4147-A177-3AD203B41FA5}">
                      <a16:colId xmlns:a16="http://schemas.microsoft.com/office/drawing/2014/main" val="3421202268"/>
                    </a:ext>
                  </a:extLst>
                </a:gridCol>
              </a:tblGrid>
              <a:tr h="457200">
                <a:tc>
                  <a:txBody>
                    <a:bodyPr/>
                    <a:lstStyle/>
                    <a:p>
                      <a:pPr algn="ctr"/>
                      <a:r>
                        <a:rPr lang="en-US" i="1"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rPr>
                        <a:t>Score</a:t>
                      </a:r>
                    </a:p>
                  </a:txBody>
                  <a:tcPr anchor="ctr">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noFill/>
                  </a:tcPr>
                </a:tc>
                <a:tc>
                  <a:txBody>
                    <a:bodyPr/>
                    <a:lstStyle/>
                    <a:p>
                      <a:pPr algn="ctr"/>
                      <a:r>
                        <a:rPr lang="en-US" dirty="0">
                          <a:solidFill>
                            <a:schemeClr val="bg2"/>
                          </a:solidFill>
                        </a:rPr>
                        <a:t>5</a:t>
                      </a:r>
                    </a:p>
                  </a:txBody>
                  <a:tcPr anchor="ct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4</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3</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2</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1</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0</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1</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2</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3</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4</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5</a:t>
                      </a:r>
                    </a:p>
                  </a:txBody>
                  <a:tcPr anchor="ct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i="1"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rPr>
                        <a:t>Score</a:t>
                      </a:r>
                    </a:p>
                  </a:txBody>
                  <a:tcPr anchor="ctr">
                    <a:lnL w="5715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72975047"/>
                  </a:ext>
                </a:extLst>
              </a:tr>
              <a:tr h="0">
                <a:tc gridSpan="6">
                  <a:txBody>
                    <a:bodyPr/>
                    <a:lstStyle/>
                    <a:p>
                      <a:pPr algn="ctr"/>
                      <a:endPar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hMerge="1">
                  <a:txBody>
                    <a:bodyPr/>
                    <a:lstStyle/>
                    <a:p>
                      <a:pPr algn="ctr"/>
                      <a:endParaRPr lang="en-US" dirty="0"/>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pPr algn="ctr"/>
                      <a:endParaRPr lang="en-US" dirty="0"/>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ctr"/>
                      <a:endPar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lnL w="12700" cmpd="sng">
                      <a:noFill/>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184549210"/>
                  </a:ext>
                </a:extLst>
              </a:tr>
              <a:tr h="792737">
                <a:tc>
                  <a:txBody>
                    <a:bodyPr/>
                    <a:lstStyle/>
                    <a:p>
                      <a:pPr algn="ctr"/>
                      <a:r>
                        <a:rPr lang="en-US" b="1"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Concrete</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algn="ctr"/>
                      <a:r>
                        <a:rPr lang="en-US" b="1"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Abstract</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49320019"/>
                  </a:ext>
                </a:extLst>
              </a:tr>
              <a:tr h="792737">
                <a:tc>
                  <a:txBody>
                    <a:bodyPr/>
                    <a:lstStyle/>
                    <a:p>
                      <a:pPr marL="0" algn="ctr" defTabSz="914400" rtl="0" eaLnBrk="1" latinLnBrk="0" hangingPunct="1"/>
                      <a:r>
                        <a:rPr lang="en-US" sz="1800" b="1" kern="1200"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Realistic</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n-US" sz="1800" b="1" kern="1200"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Imaginative</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52304538"/>
                  </a:ext>
                </a:extLst>
              </a:tr>
              <a:tr h="792737">
                <a:tc>
                  <a:txBody>
                    <a:bodyPr/>
                    <a:lstStyle/>
                    <a:p>
                      <a:pPr marL="0" algn="ctr" defTabSz="914400" rtl="0" eaLnBrk="1" latinLnBrk="0" hangingPunct="1"/>
                      <a:r>
                        <a:rPr lang="en-US" sz="1800" b="1" kern="1200"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Practical</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n-US" sz="1800" b="1" kern="1200"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Conceptual</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82012065"/>
                  </a:ext>
                </a:extLst>
              </a:tr>
              <a:tr h="792737">
                <a:tc>
                  <a:txBody>
                    <a:bodyPr/>
                    <a:lstStyle/>
                    <a:p>
                      <a:pPr marL="0" algn="ctr" defTabSz="914400" rtl="0" eaLnBrk="1" latinLnBrk="0" hangingPunct="1"/>
                      <a:r>
                        <a:rPr lang="en-US" sz="1800" b="1" kern="1200"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Experiential</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n-US" sz="1800" b="1" kern="1200"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Theoretical</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18778636"/>
                  </a:ext>
                </a:extLst>
              </a:tr>
              <a:tr h="792737">
                <a:tc>
                  <a:txBody>
                    <a:bodyPr/>
                    <a:lstStyle/>
                    <a:p>
                      <a:pPr marL="0" algn="ctr" defTabSz="914400" rtl="0" eaLnBrk="1" latinLnBrk="0" hangingPunct="1"/>
                      <a:r>
                        <a:rPr lang="en-US" sz="1800" b="1" kern="1200"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Traditional</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n-US" sz="1800" b="1" kern="1200"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Original</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23074369"/>
                  </a:ext>
                </a:extLst>
              </a:tr>
            </a:tbl>
          </a:graphicData>
        </a:graphic>
      </p:graphicFrame>
      <p:sp>
        <p:nvSpPr>
          <p:cNvPr id="12" name="TextBox 11">
            <a:extLst>
              <a:ext uri="{FF2B5EF4-FFF2-40B4-BE49-F238E27FC236}">
                <a16:creationId xmlns:a16="http://schemas.microsoft.com/office/drawing/2014/main" id="{A6DEC82A-32D0-D2FF-A527-33F4E88E72F1}"/>
              </a:ext>
            </a:extLst>
          </p:cNvPr>
          <p:cNvSpPr txBox="1"/>
          <p:nvPr/>
        </p:nvSpPr>
        <p:spPr>
          <a:xfrm>
            <a:off x="3760569" y="3090446"/>
            <a:ext cx="613718" cy="369332"/>
          </a:xfrm>
          <a:prstGeom prst="rect">
            <a:avLst/>
          </a:prstGeom>
          <a:noFill/>
        </p:spPr>
        <p:txBody>
          <a:bodyPr wrap="square" rtlCol="0">
            <a:spAutoFit/>
          </a:bodyPr>
          <a:lstStyle/>
          <a:p>
            <a:r>
              <a:rPr lang="en-US" dirty="0">
                <a:solidFill>
                  <a:schemeClr val="tx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MB</a:t>
            </a:r>
          </a:p>
        </p:txBody>
      </p:sp>
      <p:sp>
        <p:nvSpPr>
          <p:cNvPr id="14" name="TextBox 13">
            <a:extLst>
              <a:ext uri="{FF2B5EF4-FFF2-40B4-BE49-F238E27FC236}">
                <a16:creationId xmlns:a16="http://schemas.microsoft.com/office/drawing/2014/main" id="{0F2127E6-DA7A-0256-F951-B53733EE234D}"/>
              </a:ext>
            </a:extLst>
          </p:cNvPr>
          <p:cNvSpPr txBox="1"/>
          <p:nvPr/>
        </p:nvSpPr>
        <p:spPr>
          <a:xfrm>
            <a:off x="6837405" y="3831837"/>
            <a:ext cx="613717" cy="369332"/>
          </a:xfrm>
          <a:prstGeom prst="rect">
            <a:avLst/>
          </a:prstGeom>
          <a:noFill/>
        </p:spPr>
        <p:txBody>
          <a:bodyPr wrap="square" rtlCol="0">
            <a:spAutoFit/>
          </a:bodyPr>
          <a:lstStyle/>
          <a:p>
            <a:r>
              <a:rPr lang="en-US" dirty="0">
                <a:solidFill>
                  <a:schemeClr val="tx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MB</a:t>
            </a:r>
          </a:p>
        </p:txBody>
      </p:sp>
      <p:sp>
        <p:nvSpPr>
          <p:cNvPr id="15" name="TextBox 14">
            <a:extLst>
              <a:ext uri="{FF2B5EF4-FFF2-40B4-BE49-F238E27FC236}">
                <a16:creationId xmlns:a16="http://schemas.microsoft.com/office/drawing/2014/main" id="{AAE9BA13-41D2-98A2-227F-FEB72E134920}"/>
              </a:ext>
            </a:extLst>
          </p:cNvPr>
          <p:cNvSpPr txBox="1"/>
          <p:nvPr/>
        </p:nvSpPr>
        <p:spPr>
          <a:xfrm>
            <a:off x="4230125" y="4680999"/>
            <a:ext cx="737290" cy="369332"/>
          </a:xfrm>
          <a:prstGeom prst="rect">
            <a:avLst/>
          </a:prstGeom>
          <a:noFill/>
        </p:spPr>
        <p:txBody>
          <a:bodyPr wrap="square" rtlCol="0">
            <a:spAutoFit/>
          </a:bodyPr>
          <a:lstStyle/>
          <a:p>
            <a:r>
              <a:rPr lang="en-US" dirty="0">
                <a:solidFill>
                  <a:schemeClr val="tx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MB*</a:t>
            </a:r>
            <a:endParaRPr lang="en-US" sz="2000" dirty="0">
              <a:solidFill>
                <a:schemeClr val="tx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2" name="Group 21">
            <a:extLst>
              <a:ext uri="{FF2B5EF4-FFF2-40B4-BE49-F238E27FC236}">
                <a16:creationId xmlns:a16="http://schemas.microsoft.com/office/drawing/2014/main" id="{D99C9081-4560-E5EC-5904-E7935F5C442A}"/>
              </a:ext>
            </a:extLst>
          </p:cNvPr>
          <p:cNvGrpSpPr/>
          <p:nvPr/>
        </p:nvGrpSpPr>
        <p:grpSpPr>
          <a:xfrm>
            <a:off x="1017372" y="1539755"/>
            <a:ext cx="10181964" cy="713512"/>
            <a:chOff x="1017372" y="1539755"/>
            <a:chExt cx="10181964" cy="713512"/>
          </a:xfrm>
        </p:grpSpPr>
        <p:sp>
          <p:nvSpPr>
            <p:cNvPr id="17" name="Arrow: Right 16">
              <a:extLst>
                <a:ext uri="{FF2B5EF4-FFF2-40B4-BE49-F238E27FC236}">
                  <a16:creationId xmlns:a16="http://schemas.microsoft.com/office/drawing/2014/main" id="{2D82C39E-1689-E340-84E0-10F6C182D499}"/>
                </a:ext>
              </a:extLst>
            </p:cNvPr>
            <p:cNvSpPr/>
            <p:nvPr/>
          </p:nvSpPr>
          <p:spPr>
            <a:xfrm flipH="1">
              <a:off x="1017372" y="1541732"/>
              <a:ext cx="5078628" cy="711535"/>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9D4D3F7A-71B3-963C-8139-1935FB3DC565}"/>
                </a:ext>
              </a:extLst>
            </p:cNvPr>
            <p:cNvSpPr/>
            <p:nvPr/>
          </p:nvSpPr>
          <p:spPr>
            <a:xfrm flipH="1">
              <a:off x="6096000" y="1539755"/>
              <a:ext cx="5103336" cy="713512"/>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B3EA111-532C-B5B2-FB00-B4B6071651C3}"/>
                </a:ext>
              </a:extLst>
            </p:cNvPr>
            <p:cNvSpPr txBox="1"/>
            <p:nvPr/>
          </p:nvSpPr>
          <p:spPr>
            <a:xfrm>
              <a:off x="7352270" y="1696456"/>
              <a:ext cx="1952368" cy="400110"/>
            </a:xfrm>
            <a:prstGeom prst="rect">
              <a:avLst/>
            </a:prstGeom>
            <a:noFill/>
          </p:spPr>
          <p:txBody>
            <a:bodyPr wrap="square" rtlCol="0">
              <a:spAutoFit/>
            </a:bodyPr>
            <a:lstStyle/>
            <a:p>
              <a:r>
                <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Intuition</a:t>
              </a:r>
            </a:p>
          </p:txBody>
        </p:sp>
        <p:sp>
          <p:nvSpPr>
            <p:cNvPr id="19" name="TextBox 18">
              <a:extLst>
                <a:ext uri="{FF2B5EF4-FFF2-40B4-BE49-F238E27FC236}">
                  <a16:creationId xmlns:a16="http://schemas.microsoft.com/office/drawing/2014/main" id="{65EBF162-A210-6135-247A-E01EB72CAE10}"/>
                </a:ext>
              </a:extLst>
            </p:cNvPr>
            <p:cNvSpPr txBox="1"/>
            <p:nvPr/>
          </p:nvSpPr>
          <p:spPr>
            <a:xfrm>
              <a:off x="3303369" y="1696456"/>
              <a:ext cx="1952368" cy="400110"/>
            </a:xfrm>
            <a:prstGeom prst="rect">
              <a:avLst/>
            </a:prstGeom>
            <a:noFill/>
          </p:spPr>
          <p:txBody>
            <a:bodyPr wrap="square" rtlCol="0">
              <a:spAutoFit/>
            </a:bodyPr>
            <a:lstStyle/>
            <a:p>
              <a:r>
                <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Sensing</a:t>
              </a:r>
            </a:p>
          </p:txBody>
        </p:sp>
        <p:sp>
          <p:nvSpPr>
            <p:cNvPr id="21" name="Flowchart: Decision 20">
              <a:extLst>
                <a:ext uri="{FF2B5EF4-FFF2-40B4-BE49-F238E27FC236}">
                  <a16:creationId xmlns:a16="http://schemas.microsoft.com/office/drawing/2014/main" id="{355B132A-69A2-6BFB-9E80-96AE9DE162F7}"/>
                </a:ext>
              </a:extLst>
            </p:cNvPr>
            <p:cNvSpPr/>
            <p:nvPr/>
          </p:nvSpPr>
          <p:spPr>
            <a:xfrm>
              <a:off x="5935876" y="1714309"/>
              <a:ext cx="365760" cy="365760"/>
            </a:xfrm>
            <a:prstGeom prst="flowChartDecisi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550148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213623-00B7-421C-8960-367795F6C6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90363" y="228599"/>
            <a:ext cx="7811274" cy="6400800"/>
          </a:xfrm>
          <a:prstGeom prst="rect">
            <a:avLst/>
          </a:prstGeom>
          <a:ln>
            <a:solidFill>
              <a:schemeClr val="accent4"/>
            </a:solidFill>
          </a:ln>
        </p:spPr>
      </p:pic>
      <p:sp>
        <p:nvSpPr>
          <p:cNvPr id="2" name="TextBox 1">
            <a:extLst>
              <a:ext uri="{FF2B5EF4-FFF2-40B4-BE49-F238E27FC236}">
                <a16:creationId xmlns:a16="http://schemas.microsoft.com/office/drawing/2014/main" id="{AD5AF38C-5DC2-FD60-86B1-924399FD62D0}"/>
              </a:ext>
            </a:extLst>
          </p:cNvPr>
          <p:cNvSpPr txBox="1"/>
          <p:nvPr/>
        </p:nvSpPr>
        <p:spPr>
          <a:xfrm>
            <a:off x="10001638" y="2921168"/>
            <a:ext cx="2190362" cy="1015663"/>
          </a:xfrm>
          <a:prstGeom prst="rect">
            <a:avLst/>
          </a:prstGeom>
          <a:noFill/>
          <a:ln w="12700">
            <a:solidFill>
              <a:schemeClr val="accent1"/>
            </a:solidFill>
          </a:ln>
        </p:spPr>
        <p:txBody>
          <a:bodyPr wrap="square" rtlCol="0">
            <a:spAutoFit/>
          </a:bodyPr>
          <a:lstStyle/>
          <a:p>
            <a:r>
              <a:rPr lang="en-GB" sz="2000" dirty="0">
                <a:solidFill>
                  <a:schemeClr val="tx2"/>
                </a:solidFill>
              </a:rPr>
              <a:t>MBTI</a:t>
            </a:r>
            <a:r>
              <a:rPr lang="en-GB" sz="2000" baseline="30000" dirty="0">
                <a:solidFill>
                  <a:schemeClr val="tx2"/>
                </a:solidFill>
              </a:rPr>
              <a:t>®</a:t>
            </a:r>
            <a:r>
              <a:rPr lang="en-GB" sz="2000" dirty="0">
                <a:solidFill>
                  <a:schemeClr val="tx2"/>
                </a:solidFill>
              </a:rPr>
              <a:t> Step II™ Interpretive Report (</a:t>
            </a:r>
            <a:r>
              <a:rPr lang="en-GB" sz="2000" b="1" dirty="0">
                <a:solidFill>
                  <a:schemeClr val="tx2"/>
                </a:solidFill>
              </a:rPr>
              <a:t>page 7)</a:t>
            </a:r>
          </a:p>
        </p:txBody>
      </p:sp>
    </p:spTree>
    <p:custDataLst>
      <p:tags r:id="rId1"/>
    </p:custDataLst>
    <p:extLst>
      <p:ext uri="{BB962C8B-B14F-4D97-AF65-F5344CB8AC3E}">
        <p14:creationId xmlns:p14="http://schemas.microsoft.com/office/powerpoint/2010/main" val="2998312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Logical–Empathetic Activity</a:t>
            </a:r>
          </a:p>
        </p:txBody>
      </p:sp>
      <p:sp>
        <p:nvSpPr>
          <p:cNvPr id="2" name="Content Placeholder 3">
            <a:extLst>
              <a:ext uri="{FF2B5EF4-FFF2-40B4-BE49-F238E27FC236}">
                <a16:creationId xmlns:a16="http://schemas.microsoft.com/office/drawing/2014/main" id="{A84675AD-0A39-E207-2FC0-EF05A013BB6D}"/>
              </a:ext>
            </a:extLst>
          </p:cNvPr>
          <p:cNvSpPr>
            <a:spLocks noGrp="1"/>
          </p:cNvSpPr>
          <p:nvPr>
            <p:ph idx="1"/>
          </p:nvPr>
        </p:nvSpPr>
        <p:spPr>
          <a:xfrm>
            <a:off x="1114924" y="1872762"/>
            <a:ext cx="10246895" cy="4214812"/>
          </a:xfrm>
        </p:spPr>
        <p:txBody>
          <a:bodyPr/>
          <a:lstStyle/>
          <a:p>
            <a:pPr marL="0" lvl="1" indent="-340888" eaLnBrk="1" fontAlgn="auto" hangingPunct="1">
              <a:spcAft>
                <a:spcPts val="0"/>
              </a:spcAft>
              <a:buSzPct val="85000"/>
              <a:buFont typeface="Open Sans Extrabold" panose="020B0906030804020204" pitchFamily="34" charset="0"/>
              <a:buNone/>
              <a:defRPr/>
            </a:pPr>
            <a:r>
              <a:rPr lang="en-GB" sz="2000" dirty="0"/>
              <a:t>You are on a conference committee tasked with finding a keynote speaker. You recommended your friend because of their expertise, and they are selected as the speaker. </a:t>
            </a:r>
          </a:p>
          <a:p>
            <a:pPr marL="0" lvl="1" indent="-340888" eaLnBrk="1" fontAlgn="auto" hangingPunct="1">
              <a:spcAft>
                <a:spcPts val="0"/>
              </a:spcAft>
              <a:buSzPct val="85000"/>
              <a:buFont typeface="Open Sans Extrabold" panose="020B0906030804020204" pitchFamily="34" charset="0"/>
              <a:buNone/>
              <a:defRPr/>
            </a:pPr>
            <a:r>
              <a:rPr lang="en-GB" sz="2000" dirty="0"/>
              <a:t>Ahead of the conference, you receive feedback that your friend is a poor speaker.</a:t>
            </a:r>
          </a:p>
          <a:p>
            <a:pPr lvl="1">
              <a:buClr>
                <a:schemeClr val="accent2"/>
              </a:buClr>
              <a:defRPr/>
            </a:pPr>
            <a:r>
              <a:rPr lang="en-GB" sz="2000" dirty="0"/>
              <a:t>How will you handle the situation?</a:t>
            </a:r>
          </a:p>
          <a:p>
            <a:pPr lvl="1" eaLnBrk="1" fontAlgn="auto" hangingPunct="1">
              <a:spcAft>
                <a:spcPts val="0"/>
              </a:spcAft>
              <a:buClr>
                <a:schemeClr val="accent2"/>
              </a:buClr>
              <a:defRPr/>
            </a:pPr>
            <a:r>
              <a:rPr lang="en-GB" sz="2000" dirty="0"/>
              <a:t>What are the important factors for you? </a:t>
            </a:r>
          </a:p>
          <a:p>
            <a:pPr lvl="1" eaLnBrk="1" fontAlgn="auto" hangingPunct="1">
              <a:spcAft>
                <a:spcPts val="0"/>
              </a:spcAft>
              <a:buClr>
                <a:schemeClr val="accent2"/>
              </a:buClr>
              <a:defRPr/>
            </a:pPr>
            <a:r>
              <a:rPr lang="en-GB" sz="2000" dirty="0"/>
              <a:t>What is your final decision? Who will implement it and how?</a:t>
            </a:r>
          </a:p>
        </p:txBody>
      </p:sp>
      <p:grpSp>
        <p:nvGrpSpPr>
          <p:cNvPr id="7" name="Group 6">
            <a:extLst>
              <a:ext uri="{FF2B5EF4-FFF2-40B4-BE49-F238E27FC236}">
                <a16:creationId xmlns:a16="http://schemas.microsoft.com/office/drawing/2014/main" id="{794C9E9C-FE60-4C4B-81E3-ECD0547C8642}"/>
              </a:ext>
            </a:extLst>
          </p:cNvPr>
          <p:cNvGrpSpPr/>
          <p:nvPr/>
        </p:nvGrpSpPr>
        <p:grpSpPr>
          <a:xfrm>
            <a:off x="4123540" y="5317489"/>
            <a:ext cx="3325732" cy="2069651"/>
            <a:chOff x="2305289" y="3221612"/>
            <a:chExt cx="4811869" cy="2647360"/>
          </a:xfrm>
        </p:grpSpPr>
        <p:sp>
          <p:nvSpPr>
            <p:cNvPr id="12" name="Arc 11">
              <a:extLst>
                <a:ext uri="{FF2B5EF4-FFF2-40B4-BE49-F238E27FC236}">
                  <a16:creationId xmlns:a16="http://schemas.microsoft.com/office/drawing/2014/main" id="{5F850AE6-0195-45CF-AA48-1CAFC26EB7AA}"/>
                </a:ext>
              </a:extLst>
            </p:cNvPr>
            <p:cNvSpPr/>
            <p:nvPr/>
          </p:nvSpPr>
          <p:spPr bwMode="auto">
            <a:xfrm>
              <a:off x="2309488" y="3221612"/>
              <a:ext cx="4807670" cy="2647360"/>
            </a:xfrm>
            <a:prstGeom prst="arc">
              <a:avLst>
                <a:gd name="adj1" fmla="val 16200000"/>
                <a:gd name="adj2" fmla="val 0"/>
              </a:avLst>
            </a:prstGeom>
            <a:ln w="28575">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112542" tIns="56271" rIns="112542" bIns="56271" numCol="1" rtlCol="0" anchor="t" anchorCtr="0" compatLnSpc="1">
              <a:prstTxWarp prst="textNoShape">
                <a:avLst/>
              </a:prstTxWarp>
            </a:bodyPr>
            <a:lstStyle/>
            <a:p>
              <a:pPr algn="l" defTabSz="1125444" eaLnBrk="0" hangingPunct="0">
                <a:spcBef>
                  <a:spcPct val="0"/>
                </a:spcBef>
              </a:pPr>
              <a:endParaRPr lang="en-GB" sz="2954" dirty="0">
                <a:latin typeface="Arial" charset="0"/>
                <a:ea typeface="ＭＳ Ｐゴシック" pitchFamily="1" charset="-128"/>
              </a:endParaRPr>
            </a:p>
          </p:txBody>
        </p:sp>
        <p:sp>
          <p:nvSpPr>
            <p:cNvPr id="13" name="Arc 12">
              <a:extLst>
                <a:ext uri="{FF2B5EF4-FFF2-40B4-BE49-F238E27FC236}">
                  <a16:creationId xmlns:a16="http://schemas.microsoft.com/office/drawing/2014/main" id="{CE24F733-43AF-47A1-8AD8-65EA8F7F17D8}"/>
                </a:ext>
              </a:extLst>
            </p:cNvPr>
            <p:cNvSpPr/>
            <p:nvPr/>
          </p:nvSpPr>
          <p:spPr bwMode="auto">
            <a:xfrm flipH="1">
              <a:off x="2305289" y="3221612"/>
              <a:ext cx="4807670" cy="2647360"/>
            </a:xfrm>
            <a:prstGeom prst="arc">
              <a:avLst>
                <a:gd name="adj1" fmla="val 16200000"/>
                <a:gd name="adj2" fmla="val 0"/>
              </a:avLst>
            </a:prstGeom>
            <a:ln w="28575">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112542" tIns="56271" rIns="112542" bIns="56271" numCol="1" rtlCol="0" anchor="t" anchorCtr="0" compatLnSpc="1">
              <a:prstTxWarp prst="textNoShape">
                <a:avLst/>
              </a:prstTxWarp>
            </a:bodyPr>
            <a:lstStyle/>
            <a:p>
              <a:pPr algn="l" defTabSz="1125444" eaLnBrk="0" hangingPunct="0">
                <a:spcBef>
                  <a:spcPct val="0"/>
                </a:spcBef>
              </a:pPr>
              <a:endParaRPr lang="en-GB" sz="2954" dirty="0">
                <a:latin typeface="Arial" charset="0"/>
                <a:ea typeface="ＭＳ Ｐゴシック" pitchFamily="1" charset="-128"/>
              </a:endParaRPr>
            </a:p>
          </p:txBody>
        </p:sp>
      </p:grpSp>
      <p:sp>
        <p:nvSpPr>
          <p:cNvPr id="8" name="TextBox 7">
            <a:extLst>
              <a:ext uri="{FF2B5EF4-FFF2-40B4-BE49-F238E27FC236}">
                <a16:creationId xmlns:a16="http://schemas.microsoft.com/office/drawing/2014/main" id="{DCAE25C2-DBF1-1137-2709-8CDF1CFECE77}"/>
              </a:ext>
            </a:extLst>
          </p:cNvPr>
          <p:cNvSpPr txBox="1"/>
          <p:nvPr/>
        </p:nvSpPr>
        <p:spPr>
          <a:xfrm>
            <a:off x="3083307" y="5317489"/>
            <a:ext cx="1179662" cy="400110"/>
          </a:xfrm>
          <a:prstGeom prst="rect">
            <a:avLst/>
          </a:prstGeom>
          <a:noFill/>
        </p:spPr>
        <p:txBody>
          <a:bodyPr wrap="squar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Logical</a:t>
            </a:r>
          </a:p>
        </p:txBody>
      </p:sp>
      <p:sp>
        <p:nvSpPr>
          <p:cNvPr id="9" name="TextBox 8">
            <a:extLst>
              <a:ext uri="{FF2B5EF4-FFF2-40B4-BE49-F238E27FC236}">
                <a16:creationId xmlns:a16="http://schemas.microsoft.com/office/drawing/2014/main" id="{ECD0087D-FCC2-6E39-E4AE-886A769B907C}"/>
              </a:ext>
            </a:extLst>
          </p:cNvPr>
          <p:cNvSpPr txBox="1"/>
          <p:nvPr/>
        </p:nvSpPr>
        <p:spPr>
          <a:xfrm>
            <a:off x="5145847" y="4627385"/>
            <a:ext cx="1278216" cy="400110"/>
          </a:xfrm>
          <a:prstGeom prst="rect">
            <a:avLst/>
          </a:prstGeom>
          <a:noFill/>
        </p:spPr>
        <p:txBody>
          <a:bodyPr wrap="squar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Midzone</a:t>
            </a:r>
          </a:p>
        </p:txBody>
      </p:sp>
      <p:sp>
        <p:nvSpPr>
          <p:cNvPr id="10" name="TextBox 9">
            <a:extLst>
              <a:ext uri="{FF2B5EF4-FFF2-40B4-BE49-F238E27FC236}">
                <a16:creationId xmlns:a16="http://schemas.microsoft.com/office/drawing/2014/main" id="{A4C07216-2406-9FA4-5744-94C2EDB342DF}"/>
              </a:ext>
            </a:extLst>
          </p:cNvPr>
          <p:cNvSpPr txBox="1"/>
          <p:nvPr/>
        </p:nvSpPr>
        <p:spPr>
          <a:xfrm>
            <a:off x="7446370" y="5317489"/>
            <a:ext cx="1649811" cy="400110"/>
          </a:xfrm>
          <a:prstGeom prst="rect">
            <a:avLst/>
          </a:prstGeom>
          <a:noFill/>
        </p:spPr>
        <p:txBody>
          <a:bodyPr wrap="non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Empathetic</a:t>
            </a:r>
          </a:p>
        </p:txBody>
      </p:sp>
      <p:sp>
        <p:nvSpPr>
          <p:cNvPr id="5" name="TextBox 4">
            <a:extLst>
              <a:ext uri="{FF2B5EF4-FFF2-40B4-BE49-F238E27FC236}">
                <a16:creationId xmlns:a16="http://schemas.microsoft.com/office/drawing/2014/main" id="{EEF204B2-46A4-825E-F7F9-3B563FF7AE61}"/>
              </a:ext>
            </a:extLst>
          </p:cNvPr>
          <p:cNvSpPr txBox="1"/>
          <p:nvPr/>
        </p:nvSpPr>
        <p:spPr>
          <a:xfrm>
            <a:off x="9174826" y="3198695"/>
            <a:ext cx="2560320" cy="1828800"/>
          </a:xfrm>
          <a:prstGeom prst="foldedCorner">
            <a:avLst/>
          </a:prstGeom>
          <a:noFill/>
          <a:ln>
            <a:solidFill>
              <a:schemeClr val="accent1"/>
            </a:solidFill>
            <a:extLst>
              <a:ext uri="{C807C97D-BFC1-408E-A445-0C87EB9F89A2}">
                <ask:lineSketchStyleProps xmlns:ask="http://schemas.microsoft.com/office/drawing/2018/sketchyshapes" sd="2650216993">
                  <a:custGeom>
                    <a:avLst/>
                    <a:gdLst>
                      <a:gd name="csX0" fmla="*/ 0 w 3474720"/>
                      <a:gd name="csY0" fmla="*/ 201168 h 2011680"/>
                      <a:gd name="csX1" fmla="*/ 868680 w 3474720"/>
                      <a:gd name="csY1" fmla="*/ 402336 h 2011680"/>
                      <a:gd name="csX2" fmla="*/ 1737360 w 3474720"/>
                      <a:gd name="csY2" fmla="*/ 201168 h 2011680"/>
                      <a:gd name="csX3" fmla="*/ 2606040 w 3474720"/>
                      <a:gd name="csY3" fmla="*/ 0 h 2011680"/>
                      <a:gd name="csX4" fmla="*/ 3474720 w 3474720"/>
                      <a:gd name="csY4" fmla="*/ 201168 h 2011680"/>
                      <a:gd name="csX5" fmla="*/ 3474720 w 3474720"/>
                      <a:gd name="csY5" fmla="*/ 1810512 h 2011680"/>
                      <a:gd name="csX6" fmla="*/ 2606040 w 3474720"/>
                      <a:gd name="csY6" fmla="*/ 1609344 h 2011680"/>
                      <a:gd name="csX7" fmla="*/ 1737360 w 3474720"/>
                      <a:gd name="csY7" fmla="*/ 1810512 h 2011680"/>
                      <a:gd name="csX8" fmla="*/ 868680 w 3474720"/>
                      <a:gd name="csY8" fmla="*/ 2011680 h 2011680"/>
                      <a:gd name="csX9" fmla="*/ 0 w 3474720"/>
                      <a:gd name="csY9" fmla="*/ 1810512 h 2011680"/>
                      <a:gd name="csX10" fmla="*/ 0 w 3474720"/>
                      <a:gd name="csY10" fmla="*/ 201168 h 20116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4720" h="2011680" extrusionOk="0">
                        <a:moveTo>
                          <a:pt x="0" y="201168"/>
                        </a:moveTo>
                        <a:cubicBezTo>
                          <a:pt x="-71241" y="315259"/>
                          <a:pt x="428428" y="441277"/>
                          <a:pt x="868680" y="402336"/>
                        </a:cubicBezTo>
                        <a:cubicBezTo>
                          <a:pt x="1351524" y="408465"/>
                          <a:pt x="1737606" y="319714"/>
                          <a:pt x="1737360" y="201168"/>
                        </a:cubicBezTo>
                        <a:cubicBezTo>
                          <a:pt x="1728732" y="77106"/>
                          <a:pt x="2170363" y="53419"/>
                          <a:pt x="2606040" y="0"/>
                        </a:cubicBezTo>
                        <a:cubicBezTo>
                          <a:pt x="3089022" y="-11621"/>
                          <a:pt x="3477216" y="94776"/>
                          <a:pt x="3474720" y="201168"/>
                        </a:cubicBezTo>
                        <a:cubicBezTo>
                          <a:pt x="3518255" y="805384"/>
                          <a:pt x="3533123" y="1047982"/>
                          <a:pt x="3474720" y="1810512"/>
                        </a:cubicBezTo>
                        <a:cubicBezTo>
                          <a:pt x="3476170" y="1712784"/>
                          <a:pt x="3079908" y="1629213"/>
                          <a:pt x="2606040" y="1609344"/>
                        </a:cubicBezTo>
                        <a:cubicBezTo>
                          <a:pt x="2129495" y="1604937"/>
                          <a:pt x="1730685" y="1701029"/>
                          <a:pt x="1737360" y="1810512"/>
                        </a:cubicBezTo>
                        <a:cubicBezTo>
                          <a:pt x="1775143" y="1916433"/>
                          <a:pt x="1392754" y="1981900"/>
                          <a:pt x="868680" y="2011680"/>
                        </a:cubicBezTo>
                        <a:cubicBezTo>
                          <a:pt x="391248" y="2013589"/>
                          <a:pt x="6398" y="1927680"/>
                          <a:pt x="0" y="1810512"/>
                        </a:cubicBezTo>
                        <a:cubicBezTo>
                          <a:pt x="-123091" y="1119872"/>
                          <a:pt x="-129912" y="609731"/>
                          <a:pt x="0" y="201168"/>
                        </a:cubicBezTo>
                        <a:close/>
                      </a:path>
                    </a:pathLst>
                  </a:custGeom>
                  <ask:type>
                    <ask:lineSketchNone/>
                  </ask:type>
                </ask:lineSketchStyleProps>
              </a:ext>
            </a:extLst>
          </a:ln>
        </p:spPr>
        <p:txBody>
          <a:bodyPr wrap="square" rtlCol="0" anchor="ctr">
            <a:spAutoFit/>
          </a:bodyPr>
          <a:lstStyle/>
          <a:p>
            <a:pPr marL="90000" lvl="1" indent="0">
              <a:buClr>
                <a:schemeClr val="accent2"/>
              </a:buClr>
              <a:buNone/>
              <a:defRPr/>
            </a:pPr>
            <a:endParaRPr lang="en-US" dirty="0"/>
          </a:p>
          <a:p>
            <a:pPr marL="90000" lvl="1" indent="0">
              <a:buClr>
                <a:schemeClr val="accent2"/>
              </a:buClr>
              <a:buNone/>
              <a:defRPr/>
            </a:pPr>
            <a:r>
              <a:rPr lang="en-US" dirty="0"/>
              <a:t>You’ll have </a:t>
            </a:r>
            <a:r>
              <a:rPr lang="en-US" b="1" dirty="0">
                <a:solidFill>
                  <a:schemeClr val="bg2"/>
                </a:solidFill>
              </a:rPr>
              <a:t>10 minutes</a:t>
            </a:r>
            <a:r>
              <a:rPr lang="en-US" dirty="0">
                <a:solidFill>
                  <a:schemeClr val="bg2"/>
                </a:solidFill>
              </a:rPr>
              <a:t> </a:t>
            </a:r>
            <a:r>
              <a:rPr lang="en-US" dirty="0"/>
              <a:t>for your discussion. </a:t>
            </a:r>
          </a:p>
          <a:p>
            <a:pPr marL="90000" lvl="1" indent="0">
              <a:buClr>
                <a:schemeClr val="accent2"/>
              </a:buClr>
              <a:buNone/>
              <a:defRPr/>
            </a:pPr>
            <a:r>
              <a:rPr lang="en-US" dirty="0"/>
              <a:t>Be prepared to share your answers.</a:t>
            </a:r>
          </a:p>
          <a:p>
            <a:endParaRPr lang="en-US" dirty="0"/>
          </a:p>
        </p:txBody>
      </p:sp>
    </p:spTree>
    <p:custDataLst>
      <p:tags r:id="rId1"/>
    </p:custDataLst>
    <p:extLst>
      <p:ext uri="{BB962C8B-B14F-4D97-AF65-F5344CB8AC3E}">
        <p14:creationId xmlns:p14="http://schemas.microsoft.com/office/powerpoint/2010/main" val="8032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BD57-A2E9-B2DA-265B-221339BA284C}"/>
              </a:ext>
            </a:extLst>
          </p:cNvPr>
          <p:cNvSpPr>
            <a:spLocks noGrp="1"/>
          </p:cNvSpPr>
          <p:nvPr>
            <p:ph type="title"/>
          </p:nvPr>
        </p:nvSpPr>
        <p:spPr/>
        <p:txBody>
          <a:bodyPr/>
          <a:lstStyle/>
          <a:p>
            <a:r>
              <a:rPr lang="en-US" dirty="0"/>
              <a:t>Welcome and Introductions</a:t>
            </a:r>
          </a:p>
        </p:txBody>
      </p:sp>
      <p:sp>
        <p:nvSpPr>
          <p:cNvPr id="3" name="Content Placeholder 2">
            <a:extLst>
              <a:ext uri="{FF2B5EF4-FFF2-40B4-BE49-F238E27FC236}">
                <a16:creationId xmlns:a16="http://schemas.microsoft.com/office/drawing/2014/main" id="{4D02B77D-92F4-53A5-EDE8-2AA0F9B11CCC}"/>
              </a:ext>
            </a:extLst>
          </p:cNvPr>
          <p:cNvSpPr>
            <a:spLocks noGrp="1"/>
          </p:cNvSpPr>
          <p:nvPr>
            <p:ph idx="1"/>
          </p:nvPr>
        </p:nvSpPr>
        <p:spPr/>
        <p:txBody>
          <a:bodyPr/>
          <a:lstStyle/>
          <a:p>
            <a:pPr marL="0" lvl="0" indent="0">
              <a:buClr>
                <a:srgbClr val="319998"/>
              </a:buClr>
              <a:buNone/>
              <a:defRPr/>
            </a:pPr>
            <a:r>
              <a:rPr lang="en-GB" dirty="0">
                <a:solidFill>
                  <a:srgbClr val="0C4853"/>
                </a:solidFill>
              </a:rPr>
              <a:t>Please share:</a:t>
            </a:r>
          </a:p>
          <a:p>
            <a:pPr lvl="1">
              <a:buClr>
                <a:srgbClr val="6B9103"/>
              </a:buClr>
              <a:buSzPct val="120000"/>
              <a:buFont typeface="Arial" panose="020B0604020202020204" pitchFamily="34" charset="0"/>
              <a:buChar char="•"/>
              <a:defRPr/>
            </a:pPr>
            <a:r>
              <a:rPr lang="en-GB" sz="2800" dirty="0">
                <a:solidFill>
                  <a:srgbClr val="0C4853"/>
                </a:solidFill>
              </a:rPr>
              <a:t>Your name</a:t>
            </a:r>
          </a:p>
          <a:p>
            <a:pPr lvl="1">
              <a:buClr>
                <a:srgbClr val="6B9103"/>
              </a:buClr>
              <a:buSzPct val="120000"/>
              <a:buFont typeface="Arial" panose="020B0604020202020204" pitchFamily="34" charset="0"/>
              <a:buChar char="•"/>
              <a:defRPr/>
            </a:pPr>
            <a:r>
              <a:rPr lang="en-GB" sz="2800" dirty="0">
                <a:solidFill>
                  <a:srgbClr val="0C4853"/>
                </a:solidFill>
              </a:rPr>
              <a:t>Your job role</a:t>
            </a:r>
          </a:p>
          <a:p>
            <a:pPr lvl="1">
              <a:buClr>
                <a:srgbClr val="6B9103"/>
              </a:buClr>
              <a:buSzPct val="120000"/>
              <a:buFont typeface="Arial" panose="020B0604020202020204" pitchFamily="34" charset="0"/>
              <a:buChar char="•"/>
              <a:defRPr/>
            </a:pPr>
            <a:r>
              <a:rPr lang="en-GB" sz="2800" dirty="0">
                <a:solidFill>
                  <a:srgbClr val="0C4853"/>
                </a:solidFill>
              </a:rPr>
              <a:t>Your location</a:t>
            </a:r>
          </a:p>
          <a:p>
            <a:pPr lvl="1">
              <a:buClr>
                <a:srgbClr val="6B9103"/>
              </a:buClr>
              <a:buSzPct val="120000"/>
              <a:buFont typeface="Arial" panose="020B0604020202020204" pitchFamily="34" charset="0"/>
              <a:buChar char="•"/>
              <a:defRPr/>
            </a:pPr>
            <a:r>
              <a:rPr lang="en-GB" sz="2800" dirty="0">
                <a:solidFill>
                  <a:srgbClr val="0C4853"/>
                </a:solidFill>
              </a:rPr>
              <a:t>Three words or phrases to describe your work style</a:t>
            </a:r>
          </a:p>
        </p:txBody>
      </p:sp>
      <p:pic>
        <p:nvPicPr>
          <p:cNvPr id="5" name="Picture Placeholder 5" descr="A group of people taking a selfie&#10;&#10;AI-generated content may be incorrect.">
            <a:extLst>
              <a:ext uri="{FF2B5EF4-FFF2-40B4-BE49-F238E27FC236}">
                <a16:creationId xmlns:a16="http://schemas.microsoft.com/office/drawing/2014/main" id="{E23933C6-4BAA-8354-6D23-6FB3BDABE240}"/>
              </a:ext>
            </a:extLst>
          </p:cNvPr>
          <p:cNvPicPr>
            <a:picLocks noGrp="1" noChangeAspect="1"/>
          </p:cNvPicPr>
          <p:nvPr>
            <p:ph type="pic" sz="quarter" idx="11"/>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85" r="185"/>
          <a:stretch>
            <a:fillRect/>
          </a:stretch>
        </p:blipFill>
        <p:spPr>
          <a:xfrm rot="220905">
            <a:off x="1371600" y="2301875"/>
            <a:ext cx="2308225" cy="3476625"/>
          </a:xfrm>
        </p:spPr>
      </p:pic>
    </p:spTree>
    <p:extLst>
      <p:ext uri="{BB962C8B-B14F-4D97-AF65-F5344CB8AC3E}">
        <p14:creationId xmlns:p14="http://schemas.microsoft.com/office/powerpoint/2010/main" val="1150433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809C9-2209-44B7-A34E-8E2237F30F8F}"/>
              </a:ext>
            </a:extLst>
          </p:cNvPr>
          <p:cNvSpPr>
            <a:spLocks noGrp="1"/>
          </p:cNvSpPr>
          <p:nvPr>
            <p:ph type="title"/>
          </p:nvPr>
        </p:nvSpPr>
        <p:spPr/>
        <p:txBody>
          <a:bodyPr rtlCol="0">
            <a:normAutofit fontScale="90000"/>
          </a:bodyPr>
          <a:lstStyle/>
          <a:p>
            <a:pPr eaLnBrk="1" fontAlgn="auto" hangingPunct="1">
              <a:spcAft>
                <a:spcPts val="0"/>
              </a:spcAft>
              <a:defRPr/>
            </a:pPr>
            <a:r>
              <a:rPr lang="en-GB" sz="4900" dirty="0"/>
              <a:t>Logical–Empathetic</a:t>
            </a:r>
            <a:br>
              <a:rPr lang="en-GB" sz="4000" dirty="0"/>
            </a:br>
            <a:r>
              <a:rPr lang="en-GB" sz="2700" b="0" dirty="0">
                <a:solidFill>
                  <a:schemeClr val="tx2"/>
                </a:solidFill>
              </a:rPr>
              <a:t>The criteria you use to make decisions</a:t>
            </a:r>
            <a:br>
              <a:rPr lang="en-GB" sz="2400" dirty="0"/>
            </a:br>
            <a:endParaRPr lang="en-GB" sz="2400" dirty="0"/>
          </a:p>
        </p:txBody>
      </p:sp>
      <p:pic>
        <p:nvPicPr>
          <p:cNvPr id="117763" name="Picture 4">
            <a:extLst>
              <a:ext uri="{FF2B5EF4-FFF2-40B4-BE49-F238E27FC236}">
                <a16:creationId xmlns:a16="http://schemas.microsoft.com/office/drawing/2014/main" id="{7D6F0F0B-08D7-43C6-904D-5B9A214051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140028" y="2446986"/>
            <a:ext cx="4447107" cy="305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5">
            <a:extLst>
              <a:ext uri="{FF2B5EF4-FFF2-40B4-BE49-F238E27FC236}">
                <a16:creationId xmlns:a16="http://schemas.microsoft.com/office/drawing/2014/main" id="{3F5B617B-CDC9-4815-96B1-A9AEC0DE46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604866" y="2248780"/>
            <a:ext cx="4183207" cy="287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EB463C44-4883-4C68-B0D3-90AD71CD14E3}"/>
              </a:ext>
            </a:extLst>
          </p:cNvPr>
          <p:cNvSpPr>
            <a:spLocks noGrp="1" noChangeArrowheads="1"/>
          </p:cNvSpPr>
          <p:nvPr>
            <p:ph type="title"/>
          </p:nvPr>
        </p:nvSpPr>
        <p:spPr/>
        <p:txBody>
          <a:bodyPr/>
          <a:lstStyle/>
          <a:p>
            <a:pPr eaLnBrk="1" hangingPunct="1"/>
            <a:r>
              <a:rPr lang="en-GB" altLang="en-US" dirty="0"/>
              <a:t>Reasonable–Compassionate</a:t>
            </a:r>
            <a:br>
              <a:rPr lang="en-GB" altLang="en-US" dirty="0"/>
            </a:br>
            <a:r>
              <a:rPr lang="en-GB" altLang="en-US" sz="2400" b="0" dirty="0">
                <a:solidFill>
                  <a:schemeClr val="tx2"/>
                </a:solidFill>
              </a:rPr>
              <a:t>How you measure the impact of your decisions</a:t>
            </a:r>
          </a:p>
        </p:txBody>
      </p:sp>
      <p:pic>
        <p:nvPicPr>
          <p:cNvPr id="119811" name="Picture 4">
            <a:extLst>
              <a:ext uri="{FF2B5EF4-FFF2-40B4-BE49-F238E27FC236}">
                <a16:creationId xmlns:a16="http://schemas.microsoft.com/office/drawing/2014/main" id="{C7523009-64E4-4F14-BF9B-7240D39E09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2924425" y="2332759"/>
            <a:ext cx="1686581"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5">
            <a:extLst>
              <a:ext uri="{FF2B5EF4-FFF2-40B4-BE49-F238E27FC236}">
                <a16:creationId xmlns:a16="http://schemas.microsoft.com/office/drawing/2014/main" id="{2A1127E5-5DCC-4FD6-87D9-46BE699334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358019" y="2312122"/>
            <a:ext cx="1364222"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D287B6F4-36D7-47B4-B27C-2D4DF13890F3}"/>
              </a:ext>
            </a:extLst>
          </p:cNvPr>
          <p:cNvSpPr>
            <a:spLocks noGrp="1" noChangeArrowheads="1"/>
          </p:cNvSpPr>
          <p:nvPr>
            <p:ph type="title"/>
          </p:nvPr>
        </p:nvSpPr>
        <p:spPr/>
        <p:txBody>
          <a:bodyPr/>
          <a:lstStyle/>
          <a:p>
            <a:pPr eaLnBrk="1" hangingPunct="1"/>
            <a:r>
              <a:rPr lang="en-GB" altLang="en-US" dirty="0"/>
              <a:t>Questioning–Accommodating</a:t>
            </a:r>
            <a:br>
              <a:rPr lang="en-GB" altLang="en-US" dirty="0"/>
            </a:br>
            <a:r>
              <a:rPr lang="en-US" altLang="en-US" sz="2400" b="0" dirty="0">
                <a:solidFill>
                  <a:schemeClr val="tx2"/>
                </a:solidFill>
              </a:rPr>
              <a:t>How you deal with differences of opinion</a:t>
            </a:r>
            <a:endParaRPr lang="en-GB" altLang="en-US" sz="2400" b="0" dirty="0">
              <a:solidFill>
                <a:schemeClr val="tx2"/>
              </a:solidFill>
            </a:endParaRPr>
          </a:p>
        </p:txBody>
      </p:sp>
      <p:pic>
        <p:nvPicPr>
          <p:cNvPr id="121859" name="Picture 4">
            <a:extLst>
              <a:ext uri="{FF2B5EF4-FFF2-40B4-BE49-F238E27FC236}">
                <a16:creationId xmlns:a16="http://schemas.microsoft.com/office/drawing/2014/main" id="{86342B6C-C194-4046-85CD-F929CB566B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356132" y="2456873"/>
            <a:ext cx="3898582" cy="26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5">
            <a:extLst>
              <a:ext uri="{FF2B5EF4-FFF2-40B4-BE49-F238E27FC236}">
                <a16:creationId xmlns:a16="http://schemas.microsoft.com/office/drawing/2014/main" id="{1C813440-A75E-4C7E-866A-F7F3D1C88D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98332" y="2327564"/>
            <a:ext cx="5192781" cy="356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C6A2F46A-0BB3-4A63-A6E1-1821F0C2F7E3}"/>
              </a:ext>
            </a:extLst>
          </p:cNvPr>
          <p:cNvSpPr>
            <a:spLocks noGrp="1" noChangeArrowheads="1"/>
          </p:cNvSpPr>
          <p:nvPr>
            <p:ph type="title"/>
          </p:nvPr>
        </p:nvSpPr>
        <p:spPr/>
        <p:txBody>
          <a:bodyPr/>
          <a:lstStyle/>
          <a:p>
            <a:pPr eaLnBrk="1" hangingPunct="1"/>
            <a:r>
              <a:rPr lang="en-GB" altLang="en-US" dirty="0"/>
              <a:t>Critical–Accepting</a:t>
            </a:r>
            <a:br>
              <a:rPr lang="en-GB" altLang="en-US" dirty="0"/>
            </a:br>
            <a:r>
              <a:rPr lang="en-US" altLang="en-US" sz="2400" b="0" dirty="0">
                <a:solidFill>
                  <a:schemeClr val="tx2"/>
                </a:solidFill>
              </a:rPr>
              <a:t>How you communicate about disagreements</a:t>
            </a:r>
            <a:endParaRPr lang="en-GB" altLang="en-US" sz="2400" b="0" dirty="0">
              <a:solidFill>
                <a:schemeClr val="tx2"/>
              </a:solidFill>
            </a:endParaRPr>
          </a:p>
        </p:txBody>
      </p:sp>
      <p:pic>
        <p:nvPicPr>
          <p:cNvPr id="123907" name="Picture 4">
            <a:extLst>
              <a:ext uri="{FF2B5EF4-FFF2-40B4-BE49-F238E27FC236}">
                <a16:creationId xmlns:a16="http://schemas.microsoft.com/office/drawing/2014/main" id="{BAFA7AD3-2498-442F-9133-17420A2CD5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466561" y="2591591"/>
            <a:ext cx="4056783" cy="3349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5">
            <a:extLst>
              <a:ext uri="{FF2B5EF4-FFF2-40B4-BE49-F238E27FC236}">
                <a16:creationId xmlns:a16="http://schemas.microsoft.com/office/drawing/2014/main" id="{2731BA9C-DB3E-4CA5-9E52-C64DF610B6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880967" y="2591590"/>
            <a:ext cx="4056783" cy="3349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9BC7A9AD-E61A-4806-A109-D3D2C76DBA41}"/>
              </a:ext>
            </a:extLst>
          </p:cNvPr>
          <p:cNvSpPr>
            <a:spLocks noGrp="1" noChangeArrowheads="1"/>
          </p:cNvSpPr>
          <p:nvPr>
            <p:ph type="title"/>
          </p:nvPr>
        </p:nvSpPr>
        <p:spPr/>
        <p:txBody>
          <a:bodyPr/>
          <a:lstStyle/>
          <a:p>
            <a:pPr eaLnBrk="1" hangingPunct="1"/>
            <a:r>
              <a:rPr lang="en-GB" altLang="en-US" dirty="0"/>
              <a:t>Tough–Tender</a:t>
            </a:r>
            <a:br>
              <a:rPr lang="en-GB" altLang="en-US" dirty="0"/>
            </a:br>
            <a:r>
              <a:rPr lang="en-GB" altLang="en-US" sz="2400" b="0" dirty="0">
                <a:solidFill>
                  <a:schemeClr val="tx2"/>
                </a:solidFill>
              </a:rPr>
              <a:t>How you carry out your decisions and view the impact of decisions you’ve made</a:t>
            </a:r>
          </a:p>
        </p:txBody>
      </p:sp>
      <p:pic>
        <p:nvPicPr>
          <p:cNvPr id="125955" name="Picture 4">
            <a:extLst>
              <a:ext uri="{FF2B5EF4-FFF2-40B4-BE49-F238E27FC236}">
                <a16:creationId xmlns:a16="http://schemas.microsoft.com/office/drawing/2014/main" id="{F6549C35-9D98-4B9A-B7B5-41BDD3F527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331466" y="2253673"/>
            <a:ext cx="3954731" cy="271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5">
            <a:extLst>
              <a:ext uri="{FF2B5EF4-FFF2-40B4-BE49-F238E27FC236}">
                <a16:creationId xmlns:a16="http://schemas.microsoft.com/office/drawing/2014/main" id="{38FB1A65-0016-4949-8DE2-ED1B3B7747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557820" y="2443108"/>
            <a:ext cx="3684586" cy="252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B383-10B1-9895-CF4D-42696BE09C5E}"/>
              </a:ext>
            </a:extLst>
          </p:cNvPr>
          <p:cNvSpPr>
            <a:spLocks noGrp="1"/>
          </p:cNvSpPr>
          <p:nvPr>
            <p:ph type="title"/>
          </p:nvPr>
        </p:nvSpPr>
        <p:spPr/>
        <p:txBody>
          <a:bodyPr/>
          <a:lstStyle/>
          <a:p>
            <a:r>
              <a:rPr lang="en-GB" dirty="0"/>
              <a:t>MBTI</a:t>
            </a:r>
            <a:r>
              <a:rPr lang="en-GB" baseline="30000" dirty="0"/>
              <a:t>®</a:t>
            </a:r>
            <a:r>
              <a:rPr lang="en-GB" dirty="0"/>
              <a:t> Step II™ and Teams</a:t>
            </a:r>
          </a:p>
        </p:txBody>
      </p:sp>
      <p:sp>
        <p:nvSpPr>
          <p:cNvPr id="3" name="Content Placeholder 2">
            <a:extLst>
              <a:ext uri="{FF2B5EF4-FFF2-40B4-BE49-F238E27FC236}">
                <a16:creationId xmlns:a16="http://schemas.microsoft.com/office/drawing/2014/main" id="{91D14067-D11B-D6C7-643B-3FED764AE4DB}"/>
              </a:ext>
            </a:extLst>
          </p:cNvPr>
          <p:cNvSpPr>
            <a:spLocks noGrp="1"/>
          </p:cNvSpPr>
          <p:nvPr>
            <p:ph idx="1"/>
          </p:nvPr>
        </p:nvSpPr>
        <p:spPr/>
        <p:txBody>
          <a:bodyPr/>
          <a:lstStyle/>
          <a:p>
            <a:pPr marL="0" lvl="1" indent="0" fontAlgn="base">
              <a:spcBef>
                <a:spcPts val="0"/>
              </a:spcBef>
              <a:spcAft>
                <a:spcPct val="0"/>
              </a:spcAft>
              <a:buClr>
                <a:schemeClr val="accent2"/>
              </a:buClr>
              <a:buNone/>
            </a:pPr>
            <a:r>
              <a:rPr lang="en-US" sz="2400" dirty="0">
                <a:solidFill>
                  <a:srgbClr val="707070"/>
                </a:solidFill>
              </a:rPr>
              <a:t>As a group, discuss your facet results on the next slide:</a:t>
            </a:r>
          </a:p>
          <a:p>
            <a:pPr marL="0" lvl="1" indent="0" fontAlgn="base">
              <a:spcBef>
                <a:spcPts val="0"/>
              </a:spcBef>
              <a:spcAft>
                <a:spcPct val="0"/>
              </a:spcAft>
              <a:buClr>
                <a:schemeClr val="accent2"/>
              </a:buClr>
              <a:buNone/>
            </a:pPr>
            <a:endParaRPr lang="en-US" sz="2400" dirty="0">
              <a:solidFill>
                <a:srgbClr val="707070"/>
              </a:solidFill>
            </a:endParaRPr>
          </a:p>
          <a:p>
            <a:pPr marL="342900" lvl="1" indent="-342900" fontAlgn="base">
              <a:spcBef>
                <a:spcPts val="0"/>
              </a:spcBef>
              <a:spcAft>
                <a:spcPct val="0"/>
              </a:spcAft>
              <a:buClr>
                <a:schemeClr val="accent2"/>
              </a:buClr>
              <a:buSzPct val="160000"/>
              <a:buFont typeface="Arial" panose="020B0604020202020204" pitchFamily="34" charset="0"/>
              <a:buChar char="•"/>
            </a:pPr>
            <a:r>
              <a:rPr lang="en-US" sz="2400" dirty="0"/>
              <a:t>What do these results mean for this team?</a:t>
            </a:r>
          </a:p>
          <a:p>
            <a:pPr marL="342900" lvl="1" indent="-342900" fontAlgn="base">
              <a:spcAft>
                <a:spcPct val="0"/>
              </a:spcAft>
              <a:buClr>
                <a:schemeClr val="accent2"/>
              </a:buClr>
              <a:buSzPct val="160000"/>
              <a:buFont typeface="Arial" panose="020B0604020202020204" pitchFamily="34" charset="0"/>
              <a:buChar char="•"/>
            </a:pPr>
            <a:r>
              <a:rPr lang="en-US" sz="2400" dirty="0"/>
              <a:t>What do you want to share regarding your own results?</a:t>
            </a:r>
          </a:p>
          <a:p>
            <a:pPr marL="342900" lvl="1" indent="-342900" fontAlgn="base">
              <a:spcAft>
                <a:spcPct val="0"/>
              </a:spcAft>
              <a:buClr>
                <a:schemeClr val="accent2"/>
              </a:buClr>
              <a:buSzPct val="160000"/>
              <a:buFont typeface="Arial" panose="020B0604020202020204" pitchFamily="34" charset="0"/>
              <a:buChar char="•"/>
            </a:pPr>
            <a:r>
              <a:rPr lang="en-US" sz="2400" dirty="0"/>
              <a:t>What do you want to ask others about their results?</a:t>
            </a:r>
          </a:p>
          <a:p>
            <a:pPr marL="342900" lvl="1" indent="-342900" fontAlgn="base">
              <a:spcAft>
                <a:spcPct val="0"/>
              </a:spcAft>
              <a:buClr>
                <a:schemeClr val="accent2"/>
              </a:buClr>
              <a:buSzPct val="160000"/>
              <a:buFont typeface="Arial Black" panose="020B0A04020102020204" pitchFamily="34" charset="0"/>
              <a:buChar char="-"/>
            </a:pPr>
            <a:endParaRPr lang="en-US" dirty="0"/>
          </a:p>
          <a:p>
            <a:pPr marL="0" indent="0">
              <a:spcBef>
                <a:spcPts val="2215"/>
              </a:spcBef>
              <a:buNone/>
            </a:pPr>
            <a:endParaRPr lang="en-US" dirty="0"/>
          </a:p>
          <a:p>
            <a:endParaRPr lang="en-GB" dirty="0"/>
          </a:p>
        </p:txBody>
      </p:sp>
    </p:spTree>
    <p:custDataLst>
      <p:tags r:id="rId1"/>
    </p:custDataLst>
    <p:extLst>
      <p:ext uri="{BB962C8B-B14F-4D97-AF65-F5344CB8AC3E}">
        <p14:creationId xmlns:p14="http://schemas.microsoft.com/office/powerpoint/2010/main" val="267293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6E3DF0B6-E732-445F-92E3-74F47F0B7B98}"/>
              </a:ext>
            </a:extLst>
          </p:cNvPr>
          <p:cNvGrpSpPr/>
          <p:nvPr/>
        </p:nvGrpSpPr>
        <p:grpSpPr>
          <a:xfrm>
            <a:off x="1965452" y="1108953"/>
            <a:ext cx="8261099" cy="5071410"/>
            <a:chOff x="421128" y="1060833"/>
            <a:chExt cx="8237474" cy="5119530"/>
          </a:xfrm>
        </p:grpSpPr>
        <p:pic>
          <p:nvPicPr>
            <p:cNvPr id="9" name="Picture 8" descr="A picture containing red, white&#10;&#10;Description automatically generated">
              <a:extLst>
                <a:ext uri="{FF2B5EF4-FFF2-40B4-BE49-F238E27FC236}">
                  <a16:creationId xmlns:a16="http://schemas.microsoft.com/office/drawing/2014/main" id="{4C2ED597-641D-4934-AA3A-D061A89CB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28" y="1060833"/>
              <a:ext cx="8237474" cy="5119530"/>
            </a:xfrm>
            <a:prstGeom prst="rect">
              <a:avLst/>
            </a:prstGeom>
          </p:spPr>
        </p:pic>
        <p:sp>
          <p:nvSpPr>
            <p:cNvPr id="4" name="TextBox 3">
              <a:extLst>
                <a:ext uri="{FF2B5EF4-FFF2-40B4-BE49-F238E27FC236}">
                  <a16:creationId xmlns:a16="http://schemas.microsoft.com/office/drawing/2014/main" id="{EB29A68B-E1A0-40C7-95DB-F330BCC4812E}"/>
                </a:ext>
              </a:extLst>
            </p:cNvPr>
            <p:cNvSpPr txBox="1"/>
            <p:nvPr/>
          </p:nvSpPr>
          <p:spPr>
            <a:xfrm>
              <a:off x="5860183" y="1830143"/>
              <a:ext cx="746689" cy="403906"/>
            </a:xfrm>
            <a:prstGeom prst="rect">
              <a:avLst/>
            </a:prstGeom>
            <a:noFill/>
          </p:spPr>
          <p:txBody>
            <a:bodyPr wrap="square" rtlCol="0">
              <a:spAutoFit/>
            </a:bodyPr>
            <a:lstStyle/>
            <a:p>
              <a:r>
                <a:rPr lang="en-US" sz="2000" dirty="0">
                  <a:solidFill>
                    <a:schemeClr val="tx1">
                      <a:lumMod val="95000"/>
                      <a:lumOff val="5000"/>
                    </a:schemeClr>
                  </a:solidFill>
                </a:rPr>
                <a:t>HB</a:t>
              </a:r>
            </a:p>
          </p:txBody>
        </p:sp>
        <p:sp>
          <p:nvSpPr>
            <p:cNvPr id="7" name="Rectangle 6">
              <a:extLst>
                <a:ext uri="{FF2B5EF4-FFF2-40B4-BE49-F238E27FC236}">
                  <a16:creationId xmlns:a16="http://schemas.microsoft.com/office/drawing/2014/main" id="{D4EBEA7C-C05D-48F5-99C0-1D9FCF425BBE}"/>
                </a:ext>
              </a:extLst>
            </p:cNvPr>
            <p:cNvSpPr/>
            <p:nvPr/>
          </p:nvSpPr>
          <p:spPr>
            <a:xfrm rot="10800000" flipV="1">
              <a:off x="6912682" y="3436429"/>
              <a:ext cx="746689" cy="403906"/>
            </a:xfrm>
            <a:prstGeom prst="rect">
              <a:avLst/>
            </a:prstGeom>
          </p:spPr>
          <p:txBody>
            <a:bodyPr wrap="square">
              <a:spAutoFit/>
            </a:bodyPr>
            <a:lstStyle/>
            <a:p>
              <a:r>
                <a:rPr lang="en-US" sz="2000" dirty="0">
                  <a:solidFill>
                    <a:schemeClr val="tx1">
                      <a:lumMod val="95000"/>
                      <a:lumOff val="5000"/>
                    </a:schemeClr>
                  </a:solidFill>
                </a:rPr>
                <a:t>HB</a:t>
              </a:r>
            </a:p>
          </p:txBody>
        </p:sp>
        <p:sp>
          <p:nvSpPr>
            <p:cNvPr id="8" name="Rectangle 7">
              <a:extLst>
                <a:ext uri="{FF2B5EF4-FFF2-40B4-BE49-F238E27FC236}">
                  <a16:creationId xmlns:a16="http://schemas.microsoft.com/office/drawing/2014/main" id="{7E8E06C1-7522-449E-B3D2-221C44553183}"/>
                </a:ext>
              </a:extLst>
            </p:cNvPr>
            <p:cNvSpPr/>
            <p:nvPr/>
          </p:nvSpPr>
          <p:spPr>
            <a:xfrm>
              <a:off x="5315497" y="2620322"/>
              <a:ext cx="745038" cy="403906"/>
            </a:xfrm>
            <a:prstGeom prst="rect">
              <a:avLst/>
            </a:prstGeom>
          </p:spPr>
          <p:txBody>
            <a:bodyPr wrap="square">
              <a:spAutoFit/>
            </a:bodyPr>
            <a:lstStyle/>
            <a:p>
              <a:r>
                <a:rPr lang="en-US" sz="2000" dirty="0">
                  <a:solidFill>
                    <a:schemeClr val="tx1">
                      <a:lumMod val="95000"/>
                      <a:lumOff val="5000"/>
                    </a:schemeClr>
                  </a:solidFill>
                </a:rPr>
                <a:t>NZ*</a:t>
              </a:r>
            </a:p>
          </p:txBody>
        </p:sp>
        <p:sp>
          <p:nvSpPr>
            <p:cNvPr id="28" name="Rectangle 27">
              <a:extLst>
                <a:ext uri="{FF2B5EF4-FFF2-40B4-BE49-F238E27FC236}">
                  <a16:creationId xmlns:a16="http://schemas.microsoft.com/office/drawing/2014/main" id="{4B86C62D-B42E-476F-87B8-692ACFFB59A6}"/>
                </a:ext>
              </a:extLst>
            </p:cNvPr>
            <p:cNvSpPr/>
            <p:nvPr/>
          </p:nvSpPr>
          <p:spPr>
            <a:xfrm>
              <a:off x="6923620" y="1830143"/>
              <a:ext cx="521085" cy="403906"/>
            </a:xfrm>
            <a:prstGeom prst="rect">
              <a:avLst/>
            </a:prstGeom>
          </p:spPr>
          <p:txBody>
            <a:bodyPr wrap="none">
              <a:spAutoFit/>
            </a:bodyPr>
            <a:lstStyle/>
            <a:p>
              <a:r>
                <a:rPr lang="en-US" sz="2000" dirty="0"/>
                <a:t>KG</a:t>
              </a:r>
            </a:p>
          </p:txBody>
        </p:sp>
        <p:sp>
          <p:nvSpPr>
            <p:cNvPr id="29" name="Rectangle 28">
              <a:extLst>
                <a:ext uri="{FF2B5EF4-FFF2-40B4-BE49-F238E27FC236}">
                  <a16:creationId xmlns:a16="http://schemas.microsoft.com/office/drawing/2014/main" id="{C05FABBA-7F43-466A-95A5-57A1C18B7FC5}"/>
                </a:ext>
              </a:extLst>
            </p:cNvPr>
            <p:cNvSpPr/>
            <p:nvPr/>
          </p:nvSpPr>
          <p:spPr>
            <a:xfrm>
              <a:off x="5856790" y="2628314"/>
              <a:ext cx="521085" cy="403906"/>
            </a:xfrm>
            <a:prstGeom prst="rect">
              <a:avLst/>
            </a:prstGeom>
          </p:spPr>
          <p:txBody>
            <a:bodyPr wrap="none">
              <a:spAutoFit/>
            </a:bodyPr>
            <a:lstStyle/>
            <a:p>
              <a:r>
                <a:rPr lang="en-US" sz="2000" dirty="0"/>
                <a:t>KG</a:t>
              </a:r>
            </a:p>
          </p:txBody>
        </p:sp>
        <p:sp>
          <p:nvSpPr>
            <p:cNvPr id="30" name="Rectangle 29">
              <a:extLst>
                <a:ext uri="{FF2B5EF4-FFF2-40B4-BE49-F238E27FC236}">
                  <a16:creationId xmlns:a16="http://schemas.microsoft.com/office/drawing/2014/main" id="{F2C1AD50-0CA3-4419-8379-AB2CD39E351D}"/>
                </a:ext>
              </a:extLst>
            </p:cNvPr>
            <p:cNvSpPr/>
            <p:nvPr/>
          </p:nvSpPr>
          <p:spPr>
            <a:xfrm>
              <a:off x="4788711" y="3436429"/>
              <a:ext cx="521085" cy="403906"/>
            </a:xfrm>
            <a:prstGeom prst="rect">
              <a:avLst/>
            </a:prstGeom>
          </p:spPr>
          <p:txBody>
            <a:bodyPr wrap="none">
              <a:spAutoFit/>
            </a:bodyPr>
            <a:lstStyle/>
            <a:p>
              <a:r>
                <a:rPr lang="en-US" sz="2000" dirty="0"/>
                <a:t>KG</a:t>
              </a:r>
            </a:p>
          </p:txBody>
        </p:sp>
        <p:sp>
          <p:nvSpPr>
            <p:cNvPr id="31" name="Rectangle 30">
              <a:extLst>
                <a:ext uri="{FF2B5EF4-FFF2-40B4-BE49-F238E27FC236}">
                  <a16:creationId xmlns:a16="http://schemas.microsoft.com/office/drawing/2014/main" id="{3A278295-7968-4009-8073-EF4E34C94BDD}"/>
                </a:ext>
              </a:extLst>
            </p:cNvPr>
            <p:cNvSpPr/>
            <p:nvPr/>
          </p:nvSpPr>
          <p:spPr>
            <a:xfrm>
              <a:off x="6940004" y="4767460"/>
              <a:ext cx="540586" cy="403906"/>
            </a:xfrm>
            <a:prstGeom prst="rect">
              <a:avLst/>
            </a:prstGeom>
          </p:spPr>
          <p:txBody>
            <a:bodyPr wrap="none">
              <a:spAutoFit/>
            </a:bodyPr>
            <a:lstStyle/>
            <a:p>
              <a:r>
                <a:rPr lang="en-US" sz="2000" dirty="0"/>
                <a:t>HB</a:t>
              </a:r>
            </a:p>
          </p:txBody>
        </p:sp>
        <p:sp>
          <p:nvSpPr>
            <p:cNvPr id="32" name="Rectangle 31">
              <a:extLst>
                <a:ext uri="{FF2B5EF4-FFF2-40B4-BE49-F238E27FC236}">
                  <a16:creationId xmlns:a16="http://schemas.microsoft.com/office/drawing/2014/main" id="{DB0A3350-5851-4AFF-9207-0B7A6D57E446}"/>
                </a:ext>
              </a:extLst>
            </p:cNvPr>
            <p:cNvSpPr/>
            <p:nvPr/>
          </p:nvSpPr>
          <p:spPr>
            <a:xfrm>
              <a:off x="5283651" y="5048982"/>
              <a:ext cx="521085" cy="403906"/>
            </a:xfrm>
            <a:prstGeom prst="rect">
              <a:avLst/>
            </a:prstGeom>
          </p:spPr>
          <p:txBody>
            <a:bodyPr wrap="none">
              <a:spAutoFit/>
            </a:bodyPr>
            <a:lstStyle/>
            <a:p>
              <a:r>
                <a:rPr lang="en-US" sz="2000" dirty="0"/>
                <a:t>KG</a:t>
              </a:r>
            </a:p>
          </p:txBody>
        </p:sp>
        <p:sp>
          <p:nvSpPr>
            <p:cNvPr id="33" name="Rectangle 32">
              <a:extLst>
                <a:ext uri="{FF2B5EF4-FFF2-40B4-BE49-F238E27FC236}">
                  <a16:creationId xmlns:a16="http://schemas.microsoft.com/office/drawing/2014/main" id="{C7A0B693-7D62-4643-86CC-0BB1750B18A9}"/>
                </a:ext>
              </a:extLst>
            </p:cNvPr>
            <p:cNvSpPr/>
            <p:nvPr/>
          </p:nvSpPr>
          <p:spPr>
            <a:xfrm>
              <a:off x="3173616" y="1815115"/>
              <a:ext cx="511814" cy="403906"/>
            </a:xfrm>
            <a:prstGeom prst="rect">
              <a:avLst/>
            </a:prstGeom>
          </p:spPr>
          <p:txBody>
            <a:bodyPr wrap="none">
              <a:spAutoFit/>
            </a:bodyPr>
            <a:lstStyle/>
            <a:p>
              <a:r>
                <a:rPr lang="en-US" sz="2000" dirty="0"/>
                <a:t>NL</a:t>
              </a:r>
            </a:p>
          </p:txBody>
        </p:sp>
        <p:sp>
          <p:nvSpPr>
            <p:cNvPr id="36" name="Rectangle 35">
              <a:extLst>
                <a:ext uri="{FF2B5EF4-FFF2-40B4-BE49-F238E27FC236}">
                  <a16:creationId xmlns:a16="http://schemas.microsoft.com/office/drawing/2014/main" id="{3280447B-30EF-4295-A863-747C23D37D1C}"/>
                </a:ext>
              </a:extLst>
            </p:cNvPr>
            <p:cNvSpPr/>
            <p:nvPr/>
          </p:nvSpPr>
          <p:spPr>
            <a:xfrm>
              <a:off x="6933610" y="4247867"/>
              <a:ext cx="521085" cy="403906"/>
            </a:xfrm>
            <a:prstGeom prst="rect">
              <a:avLst/>
            </a:prstGeom>
          </p:spPr>
          <p:txBody>
            <a:bodyPr wrap="none">
              <a:spAutoFit/>
            </a:bodyPr>
            <a:lstStyle/>
            <a:p>
              <a:r>
                <a:rPr lang="en-US" sz="2000" dirty="0"/>
                <a:t>KG</a:t>
              </a:r>
            </a:p>
          </p:txBody>
        </p:sp>
        <p:sp>
          <p:nvSpPr>
            <p:cNvPr id="37" name="Rectangle 36">
              <a:extLst>
                <a:ext uri="{FF2B5EF4-FFF2-40B4-BE49-F238E27FC236}">
                  <a16:creationId xmlns:a16="http://schemas.microsoft.com/office/drawing/2014/main" id="{5F788836-EF6C-41A1-A88C-2B769D93A121}"/>
                </a:ext>
              </a:extLst>
            </p:cNvPr>
            <p:cNvSpPr/>
            <p:nvPr/>
          </p:nvSpPr>
          <p:spPr>
            <a:xfrm>
              <a:off x="5302819" y="5273490"/>
              <a:ext cx="540586" cy="403906"/>
            </a:xfrm>
            <a:prstGeom prst="rect">
              <a:avLst/>
            </a:prstGeom>
          </p:spPr>
          <p:txBody>
            <a:bodyPr wrap="none">
              <a:spAutoFit/>
            </a:bodyPr>
            <a:lstStyle/>
            <a:p>
              <a:r>
                <a:rPr lang="en-US" sz="2000" dirty="0"/>
                <a:t>HB</a:t>
              </a:r>
            </a:p>
          </p:txBody>
        </p:sp>
        <p:sp>
          <p:nvSpPr>
            <p:cNvPr id="44" name="Rectangle 43">
              <a:extLst>
                <a:ext uri="{FF2B5EF4-FFF2-40B4-BE49-F238E27FC236}">
                  <a16:creationId xmlns:a16="http://schemas.microsoft.com/office/drawing/2014/main" id="{4FF1C425-838E-4F3F-B3B2-7D14C316188F}"/>
                </a:ext>
              </a:extLst>
            </p:cNvPr>
            <p:cNvSpPr/>
            <p:nvPr/>
          </p:nvSpPr>
          <p:spPr>
            <a:xfrm>
              <a:off x="5860183" y="2882630"/>
              <a:ext cx="540586" cy="403906"/>
            </a:xfrm>
            <a:prstGeom prst="rect">
              <a:avLst/>
            </a:prstGeom>
          </p:spPr>
          <p:txBody>
            <a:bodyPr wrap="none">
              <a:spAutoFit/>
            </a:bodyPr>
            <a:lstStyle/>
            <a:p>
              <a:r>
                <a:rPr lang="en-US" sz="2000" dirty="0"/>
                <a:t>HB</a:t>
              </a:r>
            </a:p>
          </p:txBody>
        </p:sp>
        <p:sp>
          <p:nvSpPr>
            <p:cNvPr id="45" name="Rectangle 44">
              <a:extLst>
                <a:ext uri="{FF2B5EF4-FFF2-40B4-BE49-F238E27FC236}">
                  <a16:creationId xmlns:a16="http://schemas.microsoft.com/office/drawing/2014/main" id="{6E370697-D51C-4D86-AA1B-6E37BECC1ED4}"/>
                </a:ext>
              </a:extLst>
            </p:cNvPr>
            <p:cNvSpPr/>
            <p:nvPr/>
          </p:nvSpPr>
          <p:spPr>
            <a:xfrm>
              <a:off x="3173617" y="3454871"/>
              <a:ext cx="511814" cy="403906"/>
            </a:xfrm>
            <a:prstGeom prst="rect">
              <a:avLst/>
            </a:prstGeom>
          </p:spPr>
          <p:txBody>
            <a:bodyPr wrap="none">
              <a:spAutoFit/>
            </a:bodyPr>
            <a:lstStyle/>
            <a:p>
              <a:r>
                <a:rPr lang="en-US" sz="2000" dirty="0"/>
                <a:t>NL</a:t>
              </a:r>
            </a:p>
          </p:txBody>
        </p:sp>
        <p:sp>
          <p:nvSpPr>
            <p:cNvPr id="47" name="Rectangle 46">
              <a:extLst>
                <a:ext uri="{FF2B5EF4-FFF2-40B4-BE49-F238E27FC236}">
                  <a16:creationId xmlns:a16="http://schemas.microsoft.com/office/drawing/2014/main" id="{4F7B3782-6AFB-4C58-8D97-649DB5495389}"/>
                </a:ext>
              </a:extLst>
            </p:cNvPr>
            <p:cNvSpPr/>
            <p:nvPr/>
          </p:nvSpPr>
          <p:spPr>
            <a:xfrm>
              <a:off x="4223347" y="5048061"/>
              <a:ext cx="511814" cy="403906"/>
            </a:xfrm>
            <a:prstGeom prst="rect">
              <a:avLst/>
            </a:prstGeom>
          </p:spPr>
          <p:txBody>
            <a:bodyPr wrap="none">
              <a:spAutoFit/>
            </a:bodyPr>
            <a:lstStyle/>
            <a:p>
              <a:r>
                <a:rPr lang="en-US" sz="2000" dirty="0"/>
                <a:t>CB</a:t>
              </a:r>
            </a:p>
          </p:txBody>
        </p:sp>
        <p:sp>
          <p:nvSpPr>
            <p:cNvPr id="3" name="Rectangle 2">
              <a:extLst>
                <a:ext uri="{FF2B5EF4-FFF2-40B4-BE49-F238E27FC236}">
                  <a16:creationId xmlns:a16="http://schemas.microsoft.com/office/drawing/2014/main" id="{312CCE33-9818-4760-8222-ED52EC7991EC}"/>
                </a:ext>
              </a:extLst>
            </p:cNvPr>
            <p:cNvSpPr/>
            <p:nvPr/>
          </p:nvSpPr>
          <p:spPr>
            <a:xfrm>
              <a:off x="3727506" y="1830143"/>
              <a:ext cx="611963" cy="403906"/>
            </a:xfrm>
            <a:prstGeom prst="rect">
              <a:avLst/>
            </a:prstGeom>
          </p:spPr>
          <p:txBody>
            <a:bodyPr wrap="square">
              <a:spAutoFit/>
            </a:bodyPr>
            <a:lstStyle/>
            <a:p>
              <a:r>
                <a:rPr lang="en-US" sz="2000" dirty="0"/>
                <a:t>NZ</a:t>
              </a:r>
            </a:p>
          </p:txBody>
        </p:sp>
        <p:sp>
          <p:nvSpPr>
            <p:cNvPr id="6" name="Rectangle 5">
              <a:extLst>
                <a:ext uri="{FF2B5EF4-FFF2-40B4-BE49-F238E27FC236}">
                  <a16:creationId xmlns:a16="http://schemas.microsoft.com/office/drawing/2014/main" id="{AC77D9A9-33B8-4947-9DB5-4C0EE5F8E07A}"/>
                </a:ext>
              </a:extLst>
            </p:cNvPr>
            <p:cNvSpPr/>
            <p:nvPr/>
          </p:nvSpPr>
          <p:spPr>
            <a:xfrm>
              <a:off x="5846371" y="3428484"/>
              <a:ext cx="511814" cy="403906"/>
            </a:xfrm>
            <a:prstGeom prst="rect">
              <a:avLst/>
            </a:prstGeom>
          </p:spPr>
          <p:txBody>
            <a:bodyPr wrap="none">
              <a:spAutoFit/>
            </a:bodyPr>
            <a:lstStyle/>
            <a:p>
              <a:r>
                <a:rPr lang="en-US" sz="2000" dirty="0"/>
                <a:t>CB</a:t>
              </a:r>
            </a:p>
          </p:txBody>
        </p:sp>
        <p:sp>
          <p:nvSpPr>
            <p:cNvPr id="12" name="Rectangle 11">
              <a:extLst>
                <a:ext uri="{FF2B5EF4-FFF2-40B4-BE49-F238E27FC236}">
                  <a16:creationId xmlns:a16="http://schemas.microsoft.com/office/drawing/2014/main" id="{B606B8CB-5374-4834-B7D9-7576403CED95}"/>
                </a:ext>
              </a:extLst>
            </p:cNvPr>
            <p:cNvSpPr/>
            <p:nvPr/>
          </p:nvSpPr>
          <p:spPr>
            <a:xfrm>
              <a:off x="6946398" y="4519534"/>
              <a:ext cx="511814" cy="403906"/>
            </a:xfrm>
            <a:prstGeom prst="rect">
              <a:avLst/>
            </a:prstGeom>
          </p:spPr>
          <p:txBody>
            <a:bodyPr wrap="none">
              <a:spAutoFit/>
            </a:bodyPr>
            <a:lstStyle/>
            <a:p>
              <a:r>
                <a:rPr lang="en-US" sz="2000" dirty="0"/>
                <a:t>CB</a:t>
              </a:r>
            </a:p>
          </p:txBody>
        </p:sp>
        <p:sp>
          <p:nvSpPr>
            <p:cNvPr id="14" name="Rectangle 13">
              <a:extLst>
                <a:ext uri="{FF2B5EF4-FFF2-40B4-BE49-F238E27FC236}">
                  <a16:creationId xmlns:a16="http://schemas.microsoft.com/office/drawing/2014/main" id="{0E1E5952-A28B-4460-A1A2-0F39355DCCD8}"/>
                </a:ext>
              </a:extLst>
            </p:cNvPr>
            <p:cNvSpPr/>
            <p:nvPr/>
          </p:nvSpPr>
          <p:spPr>
            <a:xfrm>
              <a:off x="6912682" y="2101810"/>
              <a:ext cx="511814" cy="403906"/>
            </a:xfrm>
            <a:prstGeom prst="rect">
              <a:avLst/>
            </a:prstGeom>
          </p:spPr>
          <p:txBody>
            <a:bodyPr wrap="none">
              <a:spAutoFit/>
            </a:bodyPr>
            <a:lstStyle/>
            <a:p>
              <a:r>
                <a:rPr lang="en-US" sz="2000" dirty="0">
                  <a:solidFill>
                    <a:schemeClr val="tx1">
                      <a:lumMod val="95000"/>
                      <a:lumOff val="5000"/>
                    </a:schemeClr>
                  </a:solidFill>
                </a:rPr>
                <a:t>CB</a:t>
              </a:r>
            </a:p>
          </p:txBody>
        </p:sp>
        <p:sp>
          <p:nvSpPr>
            <p:cNvPr id="16" name="Rectangle 15">
              <a:extLst>
                <a:ext uri="{FF2B5EF4-FFF2-40B4-BE49-F238E27FC236}">
                  <a16:creationId xmlns:a16="http://schemas.microsoft.com/office/drawing/2014/main" id="{1C8D7D51-1859-41BA-AA37-C1963600ADD8}"/>
                </a:ext>
              </a:extLst>
            </p:cNvPr>
            <p:cNvSpPr/>
            <p:nvPr/>
          </p:nvSpPr>
          <p:spPr>
            <a:xfrm>
              <a:off x="3166423" y="2610815"/>
              <a:ext cx="511814" cy="403906"/>
            </a:xfrm>
            <a:prstGeom prst="rect">
              <a:avLst/>
            </a:prstGeom>
          </p:spPr>
          <p:txBody>
            <a:bodyPr wrap="none">
              <a:spAutoFit/>
            </a:bodyPr>
            <a:lstStyle/>
            <a:p>
              <a:r>
                <a:rPr lang="en-US" sz="2000" dirty="0">
                  <a:solidFill>
                    <a:schemeClr val="tx1">
                      <a:lumMod val="95000"/>
                      <a:lumOff val="5000"/>
                    </a:schemeClr>
                  </a:solidFill>
                </a:rPr>
                <a:t>NL</a:t>
              </a:r>
            </a:p>
          </p:txBody>
        </p:sp>
        <p:sp>
          <p:nvSpPr>
            <p:cNvPr id="17" name="Rectangle 16">
              <a:extLst>
                <a:ext uri="{FF2B5EF4-FFF2-40B4-BE49-F238E27FC236}">
                  <a16:creationId xmlns:a16="http://schemas.microsoft.com/office/drawing/2014/main" id="{D473BB27-D3F2-49B2-B746-C335BF86FC1B}"/>
                </a:ext>
              </a:extLst>
            </p:cNvPr>
            <p:cNvSpPr/>
            <p:nvPr/>
          </p:nvSpPr>
          <p:spPr>
            <a:xfrm>
              <a:off x="2632530" y="5058858"/>
              <a:ext cx="511814" cy="403906"/>
            </a:xfrm>
            <a:prstGeom prst="rect">
              <a:avLst/>
            </a:prstGeom>
          </p:spPr>
          <p:txBody>
            <a:bodyPr wrap="none">
              <a:spAutoFit/>
            </a:bodyPr>
            <a:lstStyle/>
            <a:p>
              <a:r>
                <a:rPr lang="en-US" sz="2000" dirty="0">
                  <a:solidFill>
                    <a:schemeClr val="tx1">
                      <a:lumMod val="95000"/>
                      <a:lumOff val="5000"/>
                    </a:schemeClr>
                  </a:solidFill>
                </a:rPr>
                <a:t>NL</a:t>
              </a:r>
            </a:p>
          </p:txBody>
        </p:sp>
        <p:sp>
          <p:nvSpPr>
            <p:cNvPr id="18" name="Rectangle 17">
              <a:extLst>
                <a:ext uri="{FF2B5EF4-FFF2-40B4-BE49-F238E27FC236}">
                  <a16:creationId xmlns:a16="http://schemas.microsoft.com/office/drawing/2014/main" id="{23F5327E-ABAE-4AC7-8AFD-95343A899282}"/>
                </a:ext>
              </a:extLst>
            </p:cNvPr>
            <p:cNvSpPr/>
            <p:nvPr/>
          </p:nvSpPr>
          <p:spPr>
            <a:xfrm>
              <a:off x="4791005" y="4262043"/>
              <a:ext cx="511814" cy="403906"/>
            </a:xfrm>
            <a:prstGeom prst="rect">
              <a:avLst/>
            </a:prstGeom>
          </p:spPr>
          <p:txBody>
            <a:bodyPr wrap="none">
              <a:spAutoFit/>
            </a:bodyPr>
            <a:lstStyle/>
            <a:p>
              <a:r>
                <a:rPr lang="en-US" sz="2000" dirty="0">
                  <a:solidFill>
                    <a:schemeClr val="tx1">
                      <a:lumMod val="95000"/>
                      <a:lumOff val="5000"/>
                    </a:schemeClr>
                  </a:solidFill>
                </a:rPr>
                <a:t>NL</a:t>
              </a:r>
            </a:p>
          </p:txBody>
        </p:sp>
        <p:sp>
          <p:nvSpPr>
            <p:cNvPr id="19" name="Rectangle 18">
              <a:extLst>
                <a:ext uri="{FF2B5EF4-FFF2-40B4-BE49-F238E27FC236}">
                  <a16:creationId xmlns:a16="http://schemas.microsoft.com/office/drawing/2014/main" id="{B11199B3-87DF-472C-9B5A-63D9509EEA61}"/>
                </a:ext>
              </a:extLst>
            </p:cNvPr>
            <p:cNvSpPr/>
            <p:nvPr/>
          </p:nvSpPr>
          <p:spPr>
            <a:xfrm>
              <a:off x="2114128" y="1840431"/>
              <a:ext cx="502224" cy="403906"/>
            </a:xfrm>
            <a:prstGeom prst="rect">
              <a:avLst/>
            </a:prstGeom>
          </p:spPr>
          <p:txBody>
            <a:bodyPr wrap="none">
              <a:spAutoFit/>
            </a:bodyPr>
            <a:lstStyle/>
            <a:p>
              <a:r>
                <a:rPr lang="en-US" sz="2000" dirty="0">
                  <a:solidFill>
                    <a:schemeClr val="tx1">
                      <a:lumMod val="95000"/>
                      <a:lumOff val="5000"/>
                    </a:schemeClr>
                  </a:solidFill>
                </a:rPr>
                <a:t>KA</a:t>
              </a:r>
            </a:p>
          </p:txBody>
        </p:sp>
        <p:sp>
          <p:nvSpPr>
            <p:cNvPr id="21" name="Rectangle 20">
              <a:extLst>
                <a:ext uri="{FF2B5EF4-FFF2-40B4-BE49-F238E27FC236}">
                  <a16:creationId xmlns:a16="http://schemas.microsoft.com/office/drawing/2014/main" id="{04F91F45-98DC-4139-8222-DA1EE9B051FF}"/>
                </a:ext>
              </a:extLst>
            </p:cNvPr>
            <p:cNvSpPr/>
            <p:nvPr/>
          </p:nvSpPr>
          <p:spPr>
            <a:xfrm>
              <a:off x="4762234" y="2639498"/>
              <a:ext cx="511814" cy="403906"/>
            </a:xfrm>
            <a:prstGeom prst="rect">
              <a:avLst/>
            </a:prstGeom>
          </p:spPr>
          <p:txBody>
            <a:bodyPr wrap="none">
              <a:spAutoFit/>
            </a:bodyPr>
            <a:lstStyle/>
            <a:p>
              <a:r>
                <a:rPr lang="en-US" sz="2000" dirty="0">
                  <a:solidFill>
                    <a:schemeClr val="tx1">
                      <a:lumMod val="95000"/>
                      <a:lumOff val="5000"/>
                    </a:schemeClr>
                  </a:solidFill>
                </a:rPr>
                <a:t>CB</a:t>
              </a:r>
            </a:p>
          </p:txBody>
        </p:sp>
        <p:sp>
          <p:nvSpPr>
            <p:cNvPr id="22" name="Rectangle 21">
              <a:extLst>
                <a:ext uri="{FF2B5EF4-FFF2-40B4-BE49-F238E27FC236}">
                  <a16:creationId xmlns:a16="http://schemas.microsoft.com/office/drawing/2014/main" id="{E8A75FEB-A4D9-4DE9-A345-994A3B6CF601}"/>
                </a:ext>
              </a:extLst>
            </p:cNvPr>
            <p:cNvSpPr/>
            <p:nvPr/>
          </p:nvSpPr>
          <p:spPr>
            <a:xfrm>
              <a:off x="1557079" y="3445966"/>
              <a:ext cx="502224" cy="403906"/>
            </a:xfrm>
            <a:prstGeom prst="rect">
              <a:avLst/>
            </a:prstGeom>
          </p:spPr>
          <p:txBody>
            <a:bodyPr wrap="none">
              <a:spAutoFit/>
            </a:bodyPr>
            <a:lstStyle/>
            <a:p>
              <a:r>
                <a:rPr lang="en-US" sz="2000" dirty="0">
                  <a:solidFill>
                    <a:schemeClr val="tx1">
                      <a:lumMod val="95000"/>
                      <a:lumOff val="5000"/>
                    </a:schemeClr>
                  </a:solidFill>
                </a:rPr>
                <a:t>KA</a:t>
              </a:r>
            </a:p>
          </p:txBody>
        </p:sp>
        <p:sp>
          <p:nvSpPr>
            <p:cNvPr id="23" name="Rectangle 22">
              <a:extLst>
                <a:ext uri="{FF2B5EF4-FFF2-40B4-BE49-F238E27FC236}">
                  <a16:creationId xmlns:a16="http://schemas.microsoft.com/office/drawing/2014/main" id="{D5367C39-4636-4716-9B78-2DEF60D2DBDE}"/>
                </a:ext>
              </a:extLst>
            </p:cNvPr>
            <p:cNvSpPr/>
            <p:nvPr/>
          </p:nvSpPr>
          <p:spPr>
            <a:xfrm>
              <a:off x="2086877" y="4253694"/>
              <a:ext cx="502224" cy="403906"/>
            </a:xfrm>
            <a:prstGeom prst="rect">
              <a:avLst/>
            </a:prstGeom>
          </p:spPr>
          <p:txBody>
            <a:bodyPr wrap="none">
              <a:spAutoFit/>
            </a:bodyPr>
            <a:lstStyle/>
            <a:p>
              <a:r>
                <a:rPr lang="en-US" sz="2000" dirty="0">
                  <a:solidFill>
                    <a:schemeClr val="tx1">
                      <a:lumMod val="95000"/>
                      <a:lumOff val="5000"/>
                    </a:schemeClr>
                  </a:solidFill>
                </a:rPr>
                <a:t>KA</a:t>
              </a:r>
            </a:p>
          </p:txBody>
        </p:sp>
        <p:sp>
          <p:nvSpPr>
            <p:cNvPr id="24" name="Rectangle 23">
              <a:extLst>
                <a:ext uri="{FF2B5EF4-FFF2-40B4-BE49-F238E27FC236}">
                  <a16:creationId xmlns:a16="http://schemas.microsoft.com/office/drawing/2014/main" id="{BEDF772F-EBB4-4D2A-A20A-8F95EF331C08}"/>
                </a:ext>
              </a:extLst>
            </p:cNvPr>
            <p:cNvSpPr/>
            <p:nvPr/>
          </p:nvSpPr>
          <p:spPr>
            <a:xfrm>
              <a:off x="3155663" y="5058858"/>
              <a:ext cx="526200" cy="403906"/>
            </a:xfrm>
            <a:prstGeom prst="rect">
              <a:avLst/>
            </a:prstGeom>
          </p:spPr>
          <p:txBody>
            <a:bodyPr wrap="none">
              <a:spAutoFit/>
            </a:bodyPr>
            <a:lstStyle/>
            <a:p>
              <a:r>
                <a:rPr lang="en-US" sz="2000" dirty="0">
                  <a:solidFill>
                    <a:schemeClr val="tx1">
                      <a:lumMod val="95000"/>
                      <a:lumOff val="5000"/>
                    </a:schemeClr>
                  </a:solidFill>
                </a:rPr>
                <a:t>NZ</a:t>
              </a:r>
            </a:p>
          </p:txBody>
        </p:sp>
        <p:sp>
          <p:nvSpPr>
            <p:cNvPr id="26" name="Rectangle 25">
              <a:extLst>
                <a:ext uri="{FF2B5EF4-FFF2-40B4-BE49-F238E27FC236}">
                  <a16:creationId xmlns:a16="http://schemas.microsoft.com/office/drawing/2014/main" id="{1F9BAD3C-B3E7-4FA9-9D0F-B35E64EAB30A}"/>
                </a:ext>
              </a:extLst>
            </p:cNvPr>
            <p:cNvSpPr/>
            <p:nvPr/>
          </p:nvSpPr>
          <p:spPr>
            <a:xfrm>
              <a:off x="2063760" y="2635408"/>
              <a:ext cx="502224" cy="403906"/>
            </a:xfrm>
            <a:prstGeom prst="rect">
              <a:avLst/>
            </a:prstGeom>
          </p:spPr>
          <p:txBody>
            <a:bodyPr wrap="none">
              <a:spAutoFit/>
            </a:bodyPr>
            <a:lstStyle/>
            <a:p>
              <a:r>
                <a:rPr lang="en-US" sz="2000" dirty="0">
                  <a:solidFill>
                    <a:schemeClr val="tx1">
                      <a:lumMod val="95000"/>
                      <a:lumOff val="5000"/>
                    </a:schemeClr>
                  </a:solidFill>
                </a:rPr>
                <a:t>KA</a:t>
              </a:r>
            </a:p>
          </p:txBody>
        </p:sp>
        <p:sp>
          <p:nvSpPr>
            <p:cNvPr id="27" name="Rectangle 26">
              <a:extLst>
                <a:ext uri="{FF2B5EF4-FFF2-40B4-BE49-F238E27FC236}">
                  <a16:creationId xmlns:a16="http://schemas.microsoft.com/office/drawing/2014/main" id="{9E267C5A-95A4-4D0C-B81E-0EA8AB9D8FDA}"/>
                </a:ext>
              </a:extLst>
            </p:cNvPr>
            <p:cNvSpPr/>
            <p:nvPr/>
          </p:nvSpPr>
          <p:spPr>
            <a:xfrm>
              <a:off x="3166423" y="3705807"/>
              <a:ext cx="526200" cy="403906"/>
            </a:xfrm>
            <a:prstGeom prst="rect">
              <a:avLst/>
            </a:prstGeom>
          </p:spPr>
          <p:txBody>
            <a:bodyPr wrap="none">
              <a:spAutoFit/>
            </a:bodyPr>
            <a:lstStyle/>
            <a:p>
              <a:r>
                <a:rPr lang="en-US" sz="2000" dirty="0">
                  <a:solidFill>
                    <a:schemeClr val="tx1">
                      <a:lumMod val="95000"/>
                      <a:lumOff val="5000"/>
                    </a:schemeClr>
                  </a:solidFill>
                </a:rPr>
                <a:t>NZ</a:t>
              </a:r>
            </a:p>
          </p:txBody>
        </p:sp>
        <p:sp>
          <p:nvSpPr>
            <p:cNvPr id="38" name="Rectangle 37">
              <a:extLst>
                <a:ext uri="{FF2B5EF4-FFF2-40B4-BE49-F238E27FC236}">
                  <a16:creationId xmlns:a16="http://schemas.microsoft.com/office/drawing/2014/main" id="{24E14DE0-4194-4FF0-A98B-88F766D69D47}"/>
                </a:ext>
              </a:extLst>
            </p:cNvPr>
            <p:cNvSpPr/>
            <p:nvPr/>
          </p:nvSpPr>
          <p:spPr>
            <a:xfrm>
              <a:off x="2613077" y="4247867"/>
              <a:ext cx="526200" cy="403906"/>
            </a:xfrm>
            <a:prstGeom prst="rect">
              <a:avLst/>
            </a:prstGeom>
          </p:spPr>
          <p:txBody>
            <a:bodyPr wrap="none">
              <a:spAutoFit/>
            </a:bodyPr>
            <a:lstStyle/>
            <a:p>
              <a:r>
                <a:rPr lang="en-US" sz="2000" dirty="0">
                  <a:solidFill>
                    <a:schemeClr val="tx1">
                      <a:lumMod val="95000"/>
                      <a:lumOff val="5000"/>
                    </a:schemeClr>
                  </a:solidFill>
                </a:rPr>
                <a:t>NZ</a:t>
              </a:r>
            </a:p>
          </p:txBody>
        </p:sp>
        <p:sp>
          <p:nvSpPr>
            <p:cNvPr id="39" name="Rectangle 38">
              <a:extLst>
                <a:ext uri="{FF2B5EF4-FFF2-40B4-BE49-F238E27FC236}">
                  <a16:creationId xmlns:a16="http://schemas.microsoft.com/office/drawing/2014/main" id="{6517FB33-5394-40F4-960C-F5D3A8DCE197}"/>
                </a:ext>
              </a:extLst>
            </p:cNvPr>
            <p:cNvSpPr/>
            <p:nvPr/>
          </p:nvSpPr>
          <p:spPr>
            <a:xfrm>
              <a:off x="1550460" y="5071537"/>
              <a:ext cx="502224" cy="403906"/>
            </a:xfrm>
            <a:prstGeom prst="rect">
              <a:avLst/>
            </a:prstGeom>
          </p:spPr>
          <p:txBody>
            <a:bodyPr wrap="none">
              <a:spAutoFit/>
            </a:bodyPr>
            <a:lstStyle/>
            <a:p>
              <a:r>
                <a:rPr lang="en-US" sz="2000" dirty="0">
                  <a:solidFill>
                    <a:schemeClr val="tx1">
                      <a:lumMod val="95000"/>
                      <a:lumOff val="5000"/>
                    </a:schemeClr>
                  </a:solidFill>
                </a:rPr>
                <a:t>KA</a:t>
              </a:r>
            </a:p>
          </p:txBody>
        </p:sp>
      </p:grpSp>
      <p:sp>
        <p:nvSpPr>
          <p:cNvPr id="5" name="Rectangle 4">
            <a:extLst>
              <a:ext uri="{FF2B5EF4-FFF2-40B4-BE49-F238E27FC236}">
                <a16:creationId xmlns:a16="http://schemas.microsoft.com/office/drawing/2014/main" id="{B7607833-C23C-6DE0-0EB2-C92DD42BDF76}"/>
              </a:ext>
            </a:extLst>
          </p:cNvPr>
          <p:cNvSpPr/>
          <p:nvPr/>
        </p:nvSpPr>
        <p:spPr bwMode="auto">
          <a:xfrm>
            <a:off x="10362415" y="6504495"/>
            <a:ext cx="424207" cy="23567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chemeClr val="bg1"/>
              </a:solidFill>
              <a:latin typeface="Arial" charset="0"/>
              <a:ea typeface="ＭＳ Ｐゴシック" pitchFamily="1" charset="-128"/>
            </a:endParaRPr>
          </a:p>
        </p:txBody>
      </p:sp>
      <p:sp>
        <p:nvSpPr>
          <p:cNvPr id="10" name="Title 1">
            <a:extLst>
              <a:ext uri="{FF2B5EF4-FFF2-40B4-BE49-F238E27FC236}">
                <a16:creationId xmlns:a16="http://schemas.microsoft.com/office/drawing/2014/main" id="{B5359E68-B14E-054D-216E-AB6A86646269}"/>
              </a:ext>
            </a:extLst>
          </p:cNvPr>
          <p:cNvSpPr txBox="1">
            <a:spLocks/>
          </p:cNvSpPr>
          <p:nvPr/>
        </p:nvSpPr>
        <p:spPr>
          <a:xfrm>
            <a:off x="600929" y="510537"/>
            <a:ext cx="10779125" cy="609600"/>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3500" b="1"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a:t>T</a:t>
            </a:r>
            <a:r>
              <a:rPr lang="en-AU" dirty="0"/>
              <a:t>–</a:t>
            </a:r>
            <a:r>
              <a:rPr lang="en-GB" dirty="0"/>
              <a:t>F Facets Team Poster</a:t>
            </a:r>
          </a:p>
        </p:txBody>
      </p:sp>
      <p:sp>
        <p:nvSpPr>
          <p:cNvPr id="11" name="Rectangle 10">
            <a:extLst>
              <a:ext uri="{FF2B5EF4-FFF2-40B4-BE49-F238E27FC236}">
                <a16:creationId xmlns:a16="http://schemas.microsoft.com/office/drawing/2014/main" id="{CCEA8928-D419-C04D-460A-CA07396D2134}"/>
              </a:ext>
            </a:extLst>
          </p:cNvPr>
          <p:cNvSpPr/>
          <p:nvPr/>
        </p:nvSpPr>
        <p:spPr>
          <a:xfrm>
            <a:off x="4667851" y="5950309"/>
            <a:ext cx="2953182" cy="1845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2" name="Rectangle: Rounded Corners 1">
            <a:extLst>
              <a:ext uri="{FF2B5EF4-FFF2-40B4-BE49-F238E27FC236}">
                <a16:creationId xmlns:a16="http://schemas.microsoft.com/office/drawing/2014/main" id="{C925AADD-CAB0-BD67-E324-F0D6E3B75CF1}"/>
              </a:ext>
            </a:extLst>
          </p:cNvPr>
          <p:cNvSpPr/>
          <p:nvPr/>
        </p:nvSpPr>
        <p:spPr>
          <a:xfrm>
            <a:off x="3146838" y="1933131"/>
            <a:ext cx="5898321" cy="78054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13" name="Rectangle: Rounded Corners 12">
            <a:extLst>
              <a:ext uri="{FF2B5EF4-FFF2-40B4-BE49-F238E27FC236}">
                <a16:creationId xmlns:a16="http://schemas.microsoft.com/office/drawing/2014/main" id="{0C513384-A7D8-DB94-C89C-6BAE12F75E5C}"/>
              </a:ext>
            </a:extLst>
          </p:cNvPr>
          <p:cNvSpPr/>
          <p:nvPr/>
        </p:nvSpPr>
        <p:spPr>
          <a:xfrm>
            <a:off x="3146839" y="2708328"/>
            <a:ext cx="5919410" cy="78054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15" name="Rectangle: Rounded Corners 14">
            <a:extLst>
              <a:ext uri="{FF2B5EF4-FFF2-40B4-BE49-F238E27FC236}">
                <a16:creationId xmlns:a16="http://schemas.microsoft.com/office/drawing/2014/main" id="{FBDD6481-6A50-40E0-91F7-122D9CC4A1A4}"/>
              </a:ext>
            </a:extLst>
          </p:cNvPr>
          <p:cNvSpPr/>
          <p:nvPr/>
        </p:nvSpPr>
        <p:spPr>
          <a:xfrm>
            <a:off x="3146837" y="3528474"/>
            <a:ext cx="5919411" cy="78054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20" name="Rectangle: Rounded Corners 19">
            <a:extLst>
              <a:ext uri="{FF2B5EF4-FFF2-40B4-BE49-F238E27FC236}">
                <a16:creationId xmlns:a16="http://schemas.microsoft.com/office/drawing/2014/main" id="{08903ADC-F69B-0CD5-8991-5591A8228524}"/>
              </a:ext>
            </a:extLst>
          </p:cNvPr>
          <p:cNvSpPr/>
          <p:nvPr/>
        </p:nvSpPr>
        <p:spPr>
          <a:xfrm>
            <a:off x="3146837" y="4305793"/>
            <a:ext cx="5919409" cy="78054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25" name="Rectangle: Rounded Corners 24">
            <a:extLst>
              <a:ext uri="{FF2B5EF4-FFF2-40B4-BE49-F238E27FC236}">
                <a16:creationId xmlns:a16="http://schemas.microsoft.com/office/drawing/2014/main" id="{2AEC518E-B202-0589-3EDA-8D9FE25B123F}"/>
              </a:ext>
            </a:extLst>
          </p:cNvPr>
          <p:cNvSpPr/>
          <p:nvPr/>
        </p:nvSpPr>
        <p:spPr>
          <a:xfrm>
            <a:off x="3146838" y="5114200"/>
            <a:ext cx="5908866" cy="78054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Tree>
    <p:custDataLst>
      <p:tags r:id="rId1"/>
    </p:custDataLst>
    <p:extLst>
      <p:ext uri="{BB962C8B-B14F-4D97-AF65-F5344CB8AC3E}">
        <p14:creationId xmlns:p14="http://schemas.microsoft.com/office/powerpoint/2010/main" val="365698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3" grpId="0" animBg="1"/>
      <p:bldP spid="13" grpId="1" animBg="1"/>
      <p:bldP spid="15" grpId="0" animBg="1"/>
      <p:bldP spid="15" grpId="1" animBg="1"/>
      <p:bldP spid="20" grpId="0" animBg="1"/>
      <p:bldP spid="20" grpId="1" animBg="1"/>
      <p:bldP spid="25" grpId="0" animBg="1"/>
      <p:bldP spid="25"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87E8C-B5B2-A091-3192-01A3FF6B8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6AB155-E35E-0204-6CD1-D7160894547F}"/>
              </a:ext>
            </a:extLst>
          </p:cNvPr>
          <p:cNvSpPr>
            <a:spLocks noGrp="1"/>
          </p:cNvSpPr>
          <p:nvPr>
            <p:ph type="title"/>
          </p:nvPr>
        </p:nvSpPr>
        <p:spPr>
          <a:xfrm>
            <a:off x="2735863" y="228279"/>
            <a:ext cx="6720274" cy="980098"/>
          </a:xfrm>
        </p:spPr>
        <p:txBody>
          <a:bodyPr/>
          <a:lstStyle/>
          <a:p>
            <a:r>
              <a:rPr lang="en-GB" dirty="0"/>
              <a:t>T</a:t>
            </a:r>
            <a:r>
              <a:rPr lang="en-AU" dirty="0"/>
              <a:t>–</a:t>
            </a:r>
            <a:r>
              <a:rPr lang="en-GB" dirty="0"/>
              <a:t>F Facets Team Poster</a:t>
            </a:r>
          </a:p>
        </p:txBody>
      </p:sp>
      <p:sp>
        <p:nvSpPr>
          <p:cNvPr id="36" name="Rectangle 35">
            <a:extLst>
              <a:ext uri="{FF2B5EF4-FFF2-40B4-BE49-F238E27FC236}">
                <a16:creationId xmlns:a16="http://schemas.microsoft.com/office/drawing/2014/main" id="{D0ECB240-19D7-F571-C608-A7418E5311EB}"/>
              </a:ext>
            </a:extLst>
          </p:cNvPr>
          <p:cNvSpPr/>
          <p:nvPr/>
        </p:nvSpPr>
        <p:spPr>
          <a:xfrm>
            <a:off x="2577927" y="6188628"/>
            <a:ext cx="203297" cy="458713"/>
          </a:xfrm>
          <a:prstGeom prst="rect">
            <a:avLst/>
          </a:prstGeom>
        </p:spPr>
        <p:txBody>
          <a:bodyPr wrap="none">
            <a:spAutoFit/>
          </a:bodyPr>
          <a:lstStyle/>
          <a:p>
            <a:endParaRPr lang="en-US" sz="2000" dirty="0"/>
          </a:p>
        </p:txBody>
      </p:sp>
      <p:sp>
        <p:nvSpPr>
          <p:cNvPr id="6" name="Rectangle 5">
            <a:extLst>
              <a:ext uri="{FF2B5EF4-FFF2-40B4-BE49-F238E27FC236}">
                <a16:creationId xmlns:a16="http://schemas.microsoft.com/office/drawing/2014/main" id="{52C7D1E7-770E-B798-DDD7-4188C40794EF}"/>
              </a:ext>
            </a:extLst>
          </p:cNvPr>
          <p:cNvSpPr/>
          <p:nvPr/>
        </p:nvSpPr>
        <p:spPr bwMode="auto">
          <a:xfrm>
            <a:off x="10362415" y="6504495"/>
            <a:ext cx="424207" cy="23567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chemeClr val="bg1"/>
              </a:solidFill>
              <a:latin typeface="Arial" charset="0"/>
              <a:ea typeface="ＭＳ Ｐゴシック" pitchFamily="1" charset="-128"/>
            </a:endParaRPr>
          </a:p>
        </p:txBody>
      </p:sp>
      <p:graphicFrame>
        <p:nvGraphicFramePr>
          <p:cNvPr id="3" name="Table 2">
            <a:extLst>
              <a:ext uri="{FF2B5EF4-FFF2-40B4-BE49-F238E27FC236}">
                <a16:creationId xmlns:a16="http://schemas.microsoft.com/office/drawing/2014/main" id="{5A72CED6-0786-0916-00F5-8522E8B0F920}"/>
              </a:ext>
            </a:extLst>
          </p:cNvPr>
          <p:cNvGraphicFramePr>
            <a:graphicFrameLocks noGrp="1"/>
          </p:cNvGraphicFramePr>
          <p:nvPr>
            <p:extLst>
              <p:ext uri="{D42A27DB-BD31-4B8C-83A1-F6EECF244321}">
                <p14:modId xmlns:p14="http://schemas.microsoft.com/office/powerpoint/2010/main" val="1207138668"/>
              </p:ext>
            </p:extLst>
          </p:nvPr>
        </p:nvGraphicFramePr>
        <p:xfrm>
          <a:off x="947353" y="1208377"/>
          <a:ext cx="10297294" cy="4889218"/>
        </p:xfrm>
        <a:graphic>
          <a:graphicData uri="http://schemas.openxmlformats.org/drawingml/2006/table">
            <a:tbl>
              <a:tblPr firstRow="1" bandRow="1">
                <a:tableStyleId>{5C22544A-7EE6-4342-B048-85BDC9FD1C3A}</a:tableStyleId>
              </a:tblPr>
              <a:tblGrid>
                <a:gridCol w="2075114">
                  <a:extLst>
                    <a:ext uri="{9D8B030D-6E8A-4147-A177-3AD203B41FA5}">
                      <a16:colId xmlns:a16="http://schemas.microsoft.com/office/drawing/2014/main" val="4226031435"/>
                    </a:ext>
                  </a:extLst>
                </a:gridCol>
                <a:gridCol w="560722">
                  <a:extLst>
                    <a:ext uri="{9D8B030D-6E8A-4147-A177-3AD203B41FA5}">
                      <a16:colId xmlns:a16="http://schemas.microsoft.com/office/drawing/2014/main" val="2205012825"/>
                    </a:ext>
                  </a:extLst>
                </a:gridCol>
                <a:gridCol w="560722">
                  <a:extLst>
                    <a:ext uri="{9D8B030D-6E8A-4147-A177-3AD203B41FA5}">
                      <a16:colId xmlns:a16="http://schemas.microsoft.com/office/drawing/2014/main" val="415308514"/>
                    </a:ext>
                  </a:extLst>
                </a:gridCol>
                <a:gridCol w="560722">
                  <a:extLst>
                    <a:ext uri="{9D8B030D-6E8A-4147-A177-3AD203B41FA5}">
                      <a16:colId xmlns:a16="http://schemas.microsoft.com/office/drawing/2014/main" val="3422075572"/>
                    </a:ext>
                  </a:extLst>
                </a:gridCol>
                <a:gridCol w="560722">
                  <a:extLst>
                    <a:ext uri="{9D8B030D-6E8A-4147-A177-3AD203B41FA5}">
                      <a16:colId xmlns:a16="http://schemas.microsoft.com/office/drawing/2014/main" val="1121960157"/>
                    </a:ext>
                  </a:extLst>
                </a:gridCol>
                <a:gridCol w="560722">
                  <a:extLst>
                    <a:ext uri="{9D8B030D-6E8A-4147-A177-3AD203B41FA5}">
                      <a16:colId xmlns:a16="http://schemas.microsoft.com/office/drawing/2014/main" val="3909396909"/>
                    </a:ext>
                  </a:extLst>
                </a:gridCol>
                <a:gridCol w="560722">
                  <a:extLst>
                    <a:ext uri="{9D8B030D-6E8A-4147-A177-3AD203B41FA5}">
                      <a16:colId xmlns:a16="http://schemas.microsoft.com/office/drawing/2014/main" val="1385017456"/>
                    </a:ext>
                  </a:extLst>
                </a:gridCol>
                <a:gridCol w="560722">
                  <a:extLst>
                    <a:ext uri="{9D8B030D-6E8A-4147-A177-3AD203B41FA5}">
                      <a16:colId xmlns:a16="http://schemas.microsoft.com/office/drawing/2014/main" val="574092460"/>
                    </a:ext>
                  </a:extLst>
                </a:gridCol>
                <a:gridCol w="560722">
                  <a:extLst>
                    <a:ext uri="{9D8B030D-6E8A-4147-A177-3AD203B41FA5}">
                      <a16:colId xmlns:a16="http://schemas.microsoft.com/office/drawing/2014/main" val="3554777135"/>
                    </a:ext>
                  </a:extLst>
                </a:gridCol>
                <a:gridCol w="560722">
                  <a:extLst>
                    <a:ext uri="{9D8B030D-6E8A-4147-A177-3AD203B41FA5}">
                      <a16:colId xmlns:a16="http://schemas.microsoft.com/office/drawing/2014/main" val="2251540408"/>
                    </a:ext>
                  </a:extLst>
                </a:gridCol>
                <a:gridCol w="560722">
                  <a:extLst>
                    <a:ext uri="{9D8B030D-6E8A-4147-A177-3AD203B41FA5}">
                      <a16:colId xmlns:a16="http://schemas.microsoft.com/office/drawing/2014/main" val="1275116122"/>
                    </a:ext>
                  </a:extLst>
                </a:gridCol>
                <a:gridCol w="560722">
                  <a:extLst>
                    <a:ext uri="{9D8B030D-6E8A-4147-A177-3AD203B41FA5}">
                      <a16:colId xmlns:a16="http://schemas.microsoft.com/office/drawing/2014/main" val="2953291509"/>
                    </a:ext>
                  </a:extLst>
                </a:gridCol>
                <a:gridCol w="2054238">
                  <a:extLst>
                    <a:ext uri="{9D8B030D-6E8A-4147-A177-3AD203B41FA5}">
                      <a16:colId xmlns:a16="http://schemas.microsoft.com/office/drawing/2014/main" val="3421202268"/>
                    </a:ext>
                  </a:extLst>
                </a:gridCol>
              </a:tblGrid>
              <a:tr h="457200">
                <a:tc>
                  <a:txBody>
                    <a:bodyPr/>
                    <a:lstStyle/>
                    <a:p>
                      <a:pPr algn="ctr"/>
                      <a:r>
                        <a:rPr lang="en-US" i="1"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rPr>
                        <a:t>Score</a:t>
                      </a:r>
                    </a:p>
                  </a:txBody>
                  <a:tcPr anchor="ctr">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noFill/>
                  </a:tcPr>
                </a:tc>
                <a:tc>
                  <a:txBody>
                    <a:bodyPr/>
                    <a:lstStyle/>
                    <a:p>
                      <a:pPr algn="ctr"/>
                      <a:r>
                        <a:rPr lang="en-US" dirty="0">
                          <a:solidFill>
                            <a:schemeClr val="bg2"/>
                          </a:solidFill>
                        </a:rPr>
                        <a:t>5</a:t>
                      </a:r>
                    </a:p>
                  </a:txBody>
                  <a:tcPr anchor="ct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4</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3</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2</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1</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0</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1</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2</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3</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4</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5</a:t>
                      </a:r>
                    </a:p>
                  </a:txBody>
                  <a:tcPr anchor="ct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i="1"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rPr>
                        <a:t>Score</a:t>
                      </a:r>
                    </a:p>
                  </a:txBody>
                  <a:tcPr anchor="ctr">
                    <a:lnL w="5715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72975047"/>
                  </a:ext>
                </a:extLst>
              </a:tr>
              <a:tr h="0">
                <a:tc gridSpan="6">
                  <a:txBody>
                    <a:bodyPr/>
                    <a:lstStyle/>
                    <a:p>
                      <a:pPr algn="ctr"/>
                      <a:endPar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hMerge="1">
                  <a:txBody>
                    <a:bodyPr/>
                    <a:lstStyle/>
                    <a:p>
                      <a:pPr algn="ctr"/>
                      <a:endParaRPr lang="en-US" dirty="0"/>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pPr algn="ctr"/>
                      <a:endParaRPr lang="en-US" dirty="0"/>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ctr"/>
                      <a:endPar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lnL w="12700" cmpd="sng">
                      <a:noFill/>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184549210"/>
                  </a:ext>
                </a:extLst>
              </a:tr>
              <a:tr h="792737">
                <a:tc>
                  <a:txBody>
                    <a:bodyPr/>
                    <a:lstStyle/>
                    <a:p>
                      <a:pPr algn="ctr"/>
                      <a:r>
                        <a:rPr lang="en-US" b="1"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Logical</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algn="ctr"/>
                      <a:r>
                        <a:rPr lang="en-US" b="1"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Empathetic</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49320019"/>
                  </a:ext>
                </a:extLst>
              </a:tr>
              <a:tr h="864830">
                <a:tc>
                  <a:txBody>
                    <a:bodyPr/>
                    <a:lstStyle/>
                    <a:p>
                      <a:pPr marL="0" algn="ctr" defTabSz="914400" rtl="0" eaLnBrk="1" latinLnBrk="0" hangingPunct="1"/>
                      <a:r>
                        <a:rPr lang="en-US" sz="1800" b="1" kern="1200"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Reasoning</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n-US" sz="1800" b="1" kern="1200"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Compassionate</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52304538"/>
                  </a:ext>
                </a:extLst>
              </a:tr>
              <a:tr h="792737">
                <a:tc>
                  <a:txBody>
                    <a:bodyPr/>
                    <a:lstStyle/>
                    <a:p>
                      <a:pPr marL="0" algn="ctr" defTabSz="914400" rtl="0" eaLnBrk="1" latinLnBrk="0" hangingPunct="1"/>
                      <a:r>
                        <a:rPr lang="en-US" sz="1800" b="1" kern="1200"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Questioning</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n-US" sz="1800" b="1" kern="1200"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Accommodating</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82012065"/>
                  </a:ext>
                </a:extLst>
              </a:tr>
              <a:tr h="792737">
                <a:tc>
                  <a:txBody>
                    <a:bodyPr/>
                    <a:lstStyle/>
                    <a:p>
                      <a:pPr marL="0" algn="ctr" defTabSz="914400" rtl="0" eaLnBrk="1" latinLnBrk="0" hangingPunct="1"/>
                      <a:r>
                        <a:rPr lang="en-US" sz="1800" b="1" kern="1200"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Critical</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n-US" sz="1800" b="1" kern="1200"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Accepting</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18778636"/>
                  </a:ext>
                </a:extLst>
              </a:tr>
              <a:tr h="792737">
                <a:tc>
                  <a:txBody>
                    <a:bodyPr/>
                    <a:lstStyle/>
                    <a:p>
                      <a:pPr marL="0" algn="ctr" defTabSz="914400" rtl="0" eaLnBrk="1" latinLnBrk="0" hangingPunct="1"/>
                      <a:r>
                        <a:rPr lang="en-US" sz="1800" b="1" kern="1200"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Tough</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n-US" sz="1800" b="1" kern="1200"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Tender</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23074369"/>
                  </a:ext>
                </a:extLst>
              </a:tr>
            </a:tbl>
          </a:graphicData>
        </a:graphic>
      </p:graphicFrame>
      <p:sp>
        <p:nvSpPr>
          <p:cNvPr id="12" name="TextBox 11">
            <a:extLst>
              <a:ext uri="{FF2B5EF4-FFF2-40B4-BE49-F238E27FC236}">
                <a16:creationId xmlns:a16="http://schemas.microsoft.com/office/drawing/2014/main" id="{4ABE8B01-22E6-2830-479F-6E4E25784995}"/>
              </a:ext>
            </a:extLst>
          </p:cNvPr>
          <p:cNvSpPr txBox="1"/>
          <p:nvPr/>
        </p:nvSpPr>
        <p:spPr>
          <a:xfrm>
            <a:off x="3760569" y="3090446"/>
            <a:ext cx="613718" cy="369332"/>
          </a:xfrm>
          <a:prstGeom prst="rect">
            <a:avLst/>
          </a:prstGeom>
          <a:noFill/>
        </p:spPr>
        <p:txBody>
          <a:bodyPr wrap="square" rtlCol="0">
            <a:spAutoFit/>
          </a:bodyPr>
          <a:lstStyle/>
          <a:p>
            <a:r>
              <a:rPr lang="en-US" dirty="0">
                <a:solidFill>
                  <a:schemeClr val="tx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MB</a:t>
            </a:r>
          </a:p>
        </p:txBody>
      </p:sp>
      <p:sp>
        <p:nvSpPr>
          <p:cNvPr id="14" name="TextBox 13">
            <a:extLst>
              <a:ext uri="{FF2B5EF4-FFF2-40B4-BE49-F238E27FC236}">
                <a16:creationId xmlns:a16="http://schemas.microsoft.com/office/drawing/2014/main" id="{026EC819-5BE2-65EE-C831-2154D9BE6422}"/>
              </a:ext>
            </a:extLst>
          </p:cNvPr>
          <p:cNvSpPr txBox="1"/>
          <p:nvPr/>
        </p:nvSpPr>
        <p:spPr>
          <a:xfrm>
            <a:off x="6837405" y="3831837"/>
            <a:ext cx="613717" cy="369332"/>
          </a:xfrm>
          <a:prstGeom prst="rect">
            <a:avLst/>
          </a:prstGeom>
          <a:noFill/>
        </p:spPr>
        <p:txBody>
          <a:bodyPr wrap="square" rtlCol="0">
            <a:spAutoFit/>
          </a:bodyPr>
          <a:lstStyle/>
          <a:p>
            <a:r>
              <a:rPr lang="en-US" dirty="0">
                <a:solidFill>
                  <a:schemeClr val="tx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MB</a:t>
            </a:r>
          </a:p>
        </p:txBody>
      </p:sp>
      <p:sp>
        <p:nvSpPr>
          <p:cNvPr id="15" name="TextBox 14">
            <a:extLst>
              <a:ext uri="{FF2B5EF4-FFF2-40B4-BE49-F238E27FC236}">
                <a16:creationId xmlns:a16="http://schemas.microsoft.com/office/drawing/2014/main" id="{1613D3B1-CB1F-00C8-EFFC-9A99F235CF75}"/>
              </a:ext>
            </a:extLst>
          </p:cNvPr>
          <p:cNvSpPr txBox="1"/>
          <p:nvPr/>
        </p:nvSpPr>
        <p:spPr>
          <a:xfrm>
            <a:off x="4230125" y="4680999"/>
            <a:ext cx="737290" cy="369332"/>
          </a:xfrm>
          <a:prstGeom prst="rect">
            <a:avLst/>
          </a:prstGeom>
          <a:noFill/>
        </p:spPr>
        <p:txBody>
          <a:bodyPr wrap="square" rtlCol="0">
            <a:spAutoFit/>
          </a:bodyPr>
          <a:lstStyle/>
          <a:p>
            <a:r>
              <a:rPr lang="en-US" dirty="0">
                <a:solidFill>
                  <a:schemeClr val="tx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MB*</a:t>
            </a:r>
            <a:endParaRPr lang="en-US" sz="2000" dirty="0">
              <a:solidFill>
                <a:schemeClr val="tx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2" name="Group 21">
            <a:extLst>
              <a:ext uri="{FF2B5EF4-FFF2-40B4-BE49-F238E27FC236}">
                <a16:creationId xmlns:a16="http://schemas.microsoft.com/office/drawing/2014/main" id="{5B9FDC86-8ECC-2DBE-22B2-833C968371B7}"/>
              </a:ext>
            </a:extLst>
          </p:cNvPr>
          <p:cNvGrpSpPr/>
          <p:nvPr/>
        </p:nvGrpSpPr>
        <p:grpSpPr>
          <a:xfrm>
            <a:off x="1017372" y="1539755"/>
            <a:ext cx="10181964" cy="713512"/>
            <a:chOff x="1017372" y="1539755"/>
            <a:chExt cx="10181964" cy="713512"/>
          </a:xfrm>
        </p:grpSpPr>
        <p:sp>
          <p:nvSpPr>
            <p:cNvPr id="17" name="Arrow: Right 16">
              <a:extLst>
                <a:ext uri="{FF2B5EF4-FFF2-40B4-BE49-F238E27FC236}">
                  <a16:creationId xmlns:a16="http://schemas.microsoft.com/office/drawing/2014/main" id="{A7470289-4476-C884-53F0-7D171C507D81}"/>
                </a:ext>
              </a:extLst>
            </p:cNvPr>
            <p:cNvSpPr/>
            <p:nvPr/>
          </p:nvSpPr>
          <p:spPr>
            <a:xfrm flipH="1">
              <a:off x="1017372" y="1541732"/>
              <a:ext cx="5078628" cy="711535"/>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628DF1F1-C305-430D-DA98-B36D279B42ED}"/>
                </a:ext>
              </a:extLst>
            </p:cNvPr>
            <p:cNvSpPr/>
            <p:nvPr/>
          </p:nvSpPr>
          <p:spPr>
            <a:xfrm flipH="1">
              <a:off x="6096000" y="1539755"/>
              <a:ext cx="5103336" cy="713512"/>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C3535A6-A5B5-EAF2-05CE-B09C1B756ECE}"/>
                </a:ext>
              </a:extLst>
            </p:cNvPr>
            <p:cNvSpPr txBox="1"/>
            <p:nvPr/>
          </p:nvSpPr>
          <p:spPr>
            <a:xfrm>
              <a:off x="7352270" y="1696456"/>
              <a:ext cx="1952368" cy="400110"/>
            </a:xfrm>
            <a:prstGeom prst="rect">
              <a:avLst/>
            </a:prstGeom>
            <a:noFill/>
          </p:spPr>
          <p:txBody>
            <a:bodyPr wrap="square" rtlCol="0">
              <a:spAutoFit/>
            </a:bodyPr>
            <a:lstStyle/>
            <a:p>
              <a:r>
                <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Feeling</a:t>
              </a:r>
            </a:p>
          </p:txBody>
        </p:sp>
        <p:sp>
          <p:nvSpPr>
            <p:cNvPr id="19" name="TextBox 18">
              <a:extLst>
                <a:ext uri="{FF2B5EF4-FFF2-40B4-BE49-F238E27FC236}">
                  <a16:creationId xmlns:a16="http://schemas.microsoft.com/office/drawing/2014/main" id="{E40E2507-2792-D43E-5B5A-359731066BBB}"/>
                </a:ext>
              </a:extLst>
            </p:cNvPr>
            <p:cNvSpPr txBox="1"/>
            <p:nvPr/>
          </p:nvSpPr>
          <p:spPr>
            <a:xfrm>
              <a:off x="3303369" y="1696456"/>
              <a:ext cx="1952368" cy="400110"/>
            </a:xfrm>
            <a:prstGeom prst="rect">
              <a:avLst/>
            </a:prstGeom>
            <a:noFill/>
          </p:spPr>
          <p:txBody>
            <a:bodyPr wrap="square" rtlCol="0">
              <a:spAutoFit/>
            </a:bodyPr>
            <a:lstStyle/>
            <a:p>
              <a:r>
                <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Thinking</a:t>
              </a:r>
            </a:p>
          </p:txBody>
        </p:sp>
        <p:sp>
          <p:nvSpPr>
            <p:cNvPr id="21" name="Flowchart: Decision 20">
              <a:extLst>
                <a:ext uri="{FF2B5EF4-FFF2-40B4-BE49-F238E27FC236}">
                  <a16:creationId xmlns:a16="http://schemas.microsoft.com/office/drawing/2014/main" id="{012A61DE-3C8C-5175-D86C-A822265E1840}"/>
                </a:ext>
              </a:extLst>
            </p:cNvPr>
            <p:cNvSpPr/>
            <p:nvPr/>
          </p:nvSpPr>
          <p:spPr>
            <a:xfrm>
              <a:off x="5935876" y="1714309"/>
              <a:ext cx="365760" cy="365760"/>
            </a:xfrm>
            <a:prstGeom prst="flowChartDecisi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990411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213623-00B7-421C-8960-367795F6C6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90362" y="228598"/>
            <a:ext cx="7811275" cy="6400800"/>
          </a:xfrm>
          <a:prstGeom prst="rect">
            <a:avLst/>
          </a:prstGeom>
          <a:ln>
            <a:solidFill>
              <a:schemeClr val="accent4"/>
            </a:solidFill>
          </a:ln>
        </p:spPr>
      </p:pic>
      <p:sp>
        <p:nvSpPr>
          <p:cNvPr id="2" name="TextBox 1">
            <a:extLst>
              <a:ext uri="{FF2B5EF4-FFF2-40B4-BE49-F238E27FC236}">
                <a16:creationId xmlns:a16="http://schemas.microsoft.com/office/drawing/2014/main" id="{27C8A62E-CED8-1491-87E8-488924511A1C}"/>
              </a:ext>
            </a:extLst>
          </p:cNvPr>
          <p:cNvSpPr txBox="1"/>
          <p:nvPr/>
        </p:nvSpPr>
        <p:spPr>
          <a:xfrm>
            <a:off x="10201674" y="2921167"/>
            <a:ext cx="1821451" cy="1015663"/>
          </a:xfrm>
          <a:prstGeom prst="rect">
            <a:avLst/>
          </a:prstGeom>
          <a:noFill/>
          <a:ln w="12700">
            <a:solidFill>
              <a:schemeClr val="accent1"/>
            </a:solidFill>
          </a:ln>
        </p:spPr>
        <p:txBody>
          <a:bodyPr wrap="square" rtlCol="0">
            <a:spAutoFit/>
          </a:bodyPr>
          <a:lstStyle/>
          <a:p>
            <a:r>
              <a:rPr lang="en-GB" sz="2000" dirty="0">
                <a:solidFill>
                  <a:schemeClr val="tx2"/>
                </a:solidFill>
              </a:rPr>
              <a:t>MBTI</a:t>
            </a:r>
            <a:r>
              <a:rPr lang="en-GB" sz="2000" baseline="30000" dirty="0">
                <a:solidFill>
                  <a:schemeClr val="tx2"/>
                </a:solidFill>
              </a:rPr>
              <a:t>®</a:t>
            </a:r>
            <a:r>
              <a:rPr lang="en-GB" sz="2000" dirty="0">
                <a:solidFill>
                  <a:schemeClr val="tx2"/>
                </a:solidFill>
              </a:rPr>
              <a:t> Step II™ Interpretive Report, </a:t>
            </a:r>
            <a:r>
              <a:rPr lang="en-GB" sz="2000" b="1" dirty="0">
                <a:solidFill>
                  <a:schemeClr val="tx2"/>
                </a:solidFill>
              </a:rPr>
              <a:t>page 8</a:t>
            </a:r>
          </a:p>
        </p:txBody>
      </p:sp>
    </p:spTree>
    <p:custDataLst>
      <p:tags r:id="rId1"/>
    </p:custDataLst>
    <p:extLst>
      <p:ext uri="{BB962C8B-B14F-4D97-AF65-F5344CB8AC3E}">
        <p14:creationId xmlns:p14="http://schemas.microsoft.com/office/powerpoint/2010/main" val="1905807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GB" dirty="0"/>
              <a:t>Systematic–Casual activity</a:t>
            </a:r>
          </a:p>
        </p:txBody>
      </p:sp>
      <p:sp>
        <p:nvSpPr>
          <p:cNvPr id="54275" name="Content Placeholder 2"/>
          <p:cNvSpPr>
            <a:spLocks noGrp="1"/>
          </p:cNvSpPr>
          <p:nvPr>
            <p:ph idx="1"/>
          </p:nvPr>
        </p:nvSpPr>
        <p:spPr/>
        <p:txBody>
          <a:bodyPr/>
          <a:lstStyle/>
          <a:p>
            <a:pPr marL="0" lvl="1" indent="0">
              <a:buSzPct val="85000"/>
              <a:buNone/>
            </a:pPr>
            <a:r>
              <a:rPr lang="en-GB" sz="2000" dirty="0"/>
              <a:t>You just got off the phone with a friend. They have arranged a surprise weekend away for you—this coming weekend.</a:t>
            </a:r>
          </a:p>
          <a:p>
            <a:pPr marL="0" lvl="1" indent="0">
              <a:buSzPct val="85000"/>
              <a:buNone/>
            </a:pPr>
            <a:r>
              <a:rPr lang="en-US" sz="2000" dirty="0"/>
              <a:t>In your breakout group, discuss the following questions:</a:t>
            </a:r>
          </a:p>
          <a:p>
            <a:pPr marL="450000" lvl="1" indent="-342900">
              <a:buClr>
                <a:schemeClr val="accent2"/>
              </a:buClr>
              <a:buSzPct val="120000"/>
              <a:buFont typeface="Arial" panose="020B0604020202020204" pitchFamily="34" charset="0"/>
              <a:buChar char="•"/>
            </a:pPr>
            <a:r>
              <a:rPr lang="en-US" sz="2000" dirty="0"/>
              <a:t>What do you think about this news? How do you feel?</a:t>
            </a:r>
            <a:endParaRPr lang="en-GB" sz="2000" dirty="0"/>
          </a:p>
          <a:p>
            <a:pPr marL="450000" lvl="1" indent="-342900">
              <a:buClr>
                <a:schemeClr val="accent2"/>
              </a:buClr>
              <a:buSzPct val="120000"/>
              <a:buFont typeface="Arial" panose="020B0604020202020204" pitchFamily="34" charset="0"/>
              <a:buChar char="•"/>
            </a:pPr>
            <a:r>
              <a:rPr lang="en-GB" sz="2000" dirty="0"/>
              <a:t>How would you react toward the friend who arranged this surprise?</a:t>
            </a:r>
            <a:endParaRPr lang="en-US" sz="2000" dirty="0"/>
          </a:p>
          <a:p>
            <a:pPr marL="450000" lvl="1" indent="-342900">
              <a:buClr>
                <a:schemeClr val="accent2"/>
              </a:buClr>
              <a:buFont typeface="Arial Black" panose="020B0A04020102020204" pitchFamily="34" charset="0"/>
              <a:buChar char="-"/>
            </a:pPr>
            <a:endParaRPr lang="en-US" dirty="0">
              <a:cs typeface="Helvetica" pitchFamily="2" charset="0"/>
            </a:endParaRPr>
          </a:p>
          <a:p>
            <a:pPr marL="450000" lvl="1" indent="-342900">
              <a:buClr>
                <a:schemeClr val="accent2"/>
              </a:buClr>
              <a:buFont typeface="Arial Black" panose="020B0A04020102020204" pitchFamily="34" charset="0"/>
              <a:buChar char="-"/>
            </a:pPr>
            <a:endParaRPr lang="en-US" dirty="0">
              <a:cs typeface="Helvetica" pitchFamily="2" charset="0"/>
            </a:endParaRPr>
          </a:p>
        </p:txBody>
      </p:sp>
      <p:sp>
        <p:nvSpPr>
          <p:cNvPr id="3" name="TextBox 2">
            <a:extLst>
              <a:ext uri="{FF2B5EF4-FFF2-40B4-BE49-F238E27FC236}">
                <a16:creationId xmlns:a16="http://schemas.microsoft.com/office/drawing/2014/main" id="{37311D5C-90BD-95AC-405C-DE14BD7E16A9}"/>
              </a:ext>
            </a:extLst>
          </p:cNvPr>
          <p:cNvSpPr txBox="1"/>
          <p:nvPr/>
        </p:nvSpPr>
        <p:spPr>
          <a:xfrm>
            <a:off x="8848338" y="3744097"/>
            <a:ext cx="2839095" cy="1754326"/>
          </a:xfrm>
          <a:custGeom>
            <a:avLst/>
            <a:gdLst>
              <a:gd name="csX0" fmla="*/ 0 w 2839095"/>
              <a:gd name="csY0" fmla="*/ 0 h 1754326"/>
              <a:gd name="csX1" fmla="*/ 2839095 w 2839095"/>
              <a:gd name="csY1" fmla="*/ 0 h 1754326"/>
              <a:gd name="csX2" fmla="*/ 2839095 w 2839095"/>
              <a:gd name="csY2" fmla="*/ 1754326 h 1754326"/>
              <a:gd name="csX3" fmla="*/ 0 w 2839095"/>
              <a:gd name="csY3" fmla="*/ 1754326 h 1754326"/>
              <a:gd name="csX4" fmla="*/ 0 w 2839095"/>
              <a:gd name="csY4" fmla="*/ 0 h 1754326"/>
            </a:gdLst>
            <a:ahLst/>
            <a:cxnLst>
              <a:cxn ang="0">
                <a:pos x="csX0" y="csY0"/>
              </a:cxn>
              <a:cxn ang="0">
                <a:pos x="csX1" y="csY1"/>
              </a:cxn>
              <a:cxn ang="0">
                <a:pos x="csX2" y="csY2"/>
              </a:cxn>
              <a:cxn ang="0">
                <a:pos x="csX3" y="csY3"/>
              </a:cxn>
              <a:cxn ang="0">
                <a:pos x="csX4" y="csY4"/>
              </a:cxn>
            </a:cxnLst>
            <a:rect l="l" t="t" r="r" b="b"/>
            <a:pathLst>
              <a:path w="2839095" h="1754326" extrusionOk="0">
                <a:moveTo>
                  <a:pt x="0" y="0"/>
                </a:moveTo>
                <a:cubicBezTo>
                  <a:pt x="315190" y="-5264"/>
                  <a:pt x="1600788" y="84467"/>
                  <a:pt x="2839095" y="0"/>
                </a:cubicBezTo>
                <a:cubicBezTo>
                  <a:pt x="2884341" y="194670"/>
                  <a:pt x="2921926" y="1403577"/>
                  <a:pt x="2839095" y="1754326"/>
                </a:cubicBezTo>
                <a:cubicBezTo>
                  <a:pt x="1969837" y="1860646"/>
                  <a:pt x="491230" y="1746677"/>
                  <a:pt x="0" y="1754326"/>
                </a:cubicBezTo>
                <a:cubicBezTo>
                  <a:pt x="127106" y="999085"/>
                  <a:pt x="70643" y="402307"/>
                  <a:pt x="0" y="0"/>
                </a:cubicBezTo>
                <a:close/>
              </a:path>
            </a:pathLst>
          </a:custGeom>
          <a:noFill/>
          <a:ln>
            <a:solidFill>
              <a:schemeClr val="accent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pPr marL="90000" lvl="1" indent="0">
              <a:buClr>
                <a:schemeClr val="accent2"/>
              </a:buClr>
              <a:buNone/>
              <a:defRPr/>
            </a:pPr>
            <a:endParaRPr lang="en-US" dirty="0"/>
          </a:p>
          <a:p>
            <a:pPr marL="90000" lvl="1" indent="0">
              <a:buClr>
                <a:schemeClr val="accent2"/>
              </a:buClr>
              <a:buNone/>
              <a:defRPr/>
            </a:pPr>
            <a:r>
              <a:rPr lang="en-US" dirty="0"/>
              <a:t>You’ll have </a:t>
            </a:r>
            <a:r>
              <a:rPr lang="en-US" b="1" dirty="0">
                <a:solidFill>
                  <a:schemeClr val="bg2"/>
                </a:solidFill>
              </a:rPr>
              <a:t>five minutes</a:t>
            </a:r>
            <a:r>
              <a:rPr lang="en-US" dirty="0">
                <a:solidFill>
                  <a:schemeClr val="bg2"/>
                </a:solidFill>
              </a:rPr>
              <a:t> </a:t>
            </a:r>
            <a:r>
              <a:rPr lang="en-US" dirty="0"/>
              <a:t>for your discussion. </a:t>
            </a:r>
          </a:p>
          <a:p>
            <a:pPr marL="90000" lvl="1" indent="0">
              <a:buClr>
                <a:schemeClr val="accent2"/>
              </a:buClr>
              <a:buNone/>
              <a:defRPr/>
            </a:pPr>
            <a:r>
              <a:rPr lang="en-US" dirty="0"/>
              <a:t>Be prepared to share your answers.</a:t>
            </a:r>
          </a:p>
          <a:p>
            <a:endParaRPr lang="en-US" dirty="0"/>
          </a:p>
        </p:txBody>
      </p:sp>
      <p:grpSp>
        <p:nvGrpSpPr>
          <p:cNvPr id="6" name="Group 5">
            <a:extLst>
              <a:ext uri="{FF2B5EF4-FFF2-40B4-BE49-F238E27FC236}">
                <a16:creationId xmlns:a16="http://schemas.microsoft.com/office/drawing/2014/main" id="{188D6545-9667-9666-84B7-AA049F5192C8}"/>
              </a:ext>
            </a:extLst>
          </p:cNvPr>
          <p:cNvGrpSpPr/>
          <p:nvPr/>
        </p:nvGrpSpPr>
        <p:grpSpPr>
          <a:xfrm>
            <a:off x="4230555" y="5345415"/>
            <a:ext cx="3325732" cy="2069651"/>
            <a:chOff x="2305289" y="3221612"/>
            <a:chExt cx="4811869" cy="2647360"/>
          </a:xfrm>
        </p:grpSpPr>
        <p:sp>
          <p:nvSpPr>
            <p:cNvPr id="10" name="Arc 9">
              <a:extLst>
                <a:ext uri="{FF2B5EF4-FFF2-40B4-BE49-F238E27FC236}">
                  <a16:creationId xmlns:a16="http://schemas.microsoft.com/office/drawing/2014/main" id="{69C09240-66A8-5FBF-2B67-430761CB86A8}"/>
                </a:ext>
              </a:extLst>
            </p:cNvPr>
            <p:cNvSpPr/>
            <p:nvPr/>
          </p:nvSpPr>
          <p:spPr bwMode="auto">
            <a:xfrm>
              <a:off x="2309488" y="3221612"/>
              <a:ext cx="4807670" cy="2647360"/>
            </a:xfrm>
            <a:prstGeom prst="arc">
              <a:avLst>
                <a:gd name="adj1" fmla="val 16200000"/>
                <a:gd name="adj2" fmla="val 0"/>
              </a:avLst>
            </a:prstGeom>
            <a:ln w="28575">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112542" tIns="56271" rIns="112542" bIns="56271" numCol="1" rtlCol="0" anchor="t" anchorCtr="0" compatLnSpc="1">
              <a:prstTxWarp prst="textNoShape">
                <a:avLst/>
              </a:prstTxWarp>
            </a:bodyPr>
            <a:lstStyle/>
            <a:p>
              <a:pPr algn="l" defTabSz="1125444" eaLnBrk="0" hangingPunct="0">
                <a:spcBef>
                  <a:spcPct val="0"/>
                </a:spcBef>
              </a:pPr>
              <a:endParaRPr lang="en-GB" sz="2954" dirty="0">
                <a:latin typeface="Arial" charset="0"/>
                <a:ea typeface="ＭＳ Ｐゴシック" pitchFamily="1" charset="-128"/>
              </a:endParaRPr>
            </a:p>
          </p:txBody>
        </p:sp>
        <p:sp>
          <p:nvSpPr>
            <p:cNvPr id="11" name="Arc 10">
              <a:extLst>
                <a:ext uri="{FF2B5EF4-FFF2-40B4-BE49-F238E27FC236}">
                  <a16:creationId xmlns:a16="http://schemas.microsoft.com/office/drawing/2014/main" id="{EBF3195F-3D45-5517-A7F0-018D6490B4A2}"/>
                </a:ext>
              </a:extLst>
            </p:cNvPr>
            <p:cNvSpPr/>
            <p:nvPr/>
          </p:nvSpPr>
          <p:spPr bwMode="auto">
            <a:xfrm flipH="1">
              <a:off x="2305289" y="3221612"/>
              <a:ext cx="4807670" cy="2647360"/>
            </a:xfrm>
            <a:prstGeom prst="arc">
              <a:avLst>
                <a:gd name="adj1" fmla="val 16200000"/>
                <a:gd name="adj2" fmla="val 0"/>
              </a:avLst>
            </a:prstGeom>
            <a:ln w="28575">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112542" tIns="56271" rIns="112542" bIns="56271" numCol="1" rtlCol="0" anchor="t" anchorCtr="0" compatLnSpc="1">
              <a:prstTxWarp prst="textNoShape">
                <a:avLst/>
              </a:prstTxWarp>
            </a:bodyPr>
            <a:lstStyle/>
            <a:p>
              <a:pPr algn="l" defTabSz="1125444" eaLnBrk="0" hangingPunct="0">
                <a:spcBef>
                  <a:spcPct val="0"/>
                </a:spcBef>
              </a:pPr>
              <a:endParaRPr lang="en-GB" sz="2954" dirty="0">
                <a:latin typeface="Arial" charset="0"/>
                <a:ea typeface="ＭＳ Ｐゴシック" pitchFamily="1" charset="-128"/>
              </a:endParaRPr>
            </a:p>
          </p:txBody>
        </p:sp>
      </p:grpSp>
      <p:sp>
        <p:nvSpPr>
          <p:cNvPr id="7" name="TextBox 6">
            <a:extLst>
              <a:ext uri="{FF2B5EF4-FFF2-40B4-BE49-F238E27FC236}">
                <a16:creationId xmlns:a16="http://schemas.microsoft.com/office/drawing/2014/main" id="{30796FC8-DC09-7EE0-BA0E-D2D3A69764EE}"/>
              </a:ext>
            </a:extLst>
          </p:cNvPr>
          <p:cNvSpPr txBox="1"/>
          <p:nvPr/>
        </p:nvSpPr>
        <p:spPr>
          <a:xfrm>
            <a:off x="2771048" y="5498423"/>
            <a:ext cx="1581523" cy="400110"/>
          </a:xfrm>
          <a:prstGeom prst="rect">
            <a:avLst/>
          </a:prstGeom>
          <a:noFill/>
        </p:spPr>
        <p:txBody>
          <a:bodyPr wrap="squar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Systematic</a:t>
            </a:r>
          </a:p>
        </p:txBody>
      </p:sp>
      <p:sp>
        <p:nvSpPr>
          <p:cNvPr id="8" name="TextBox 7">
            <a:extLst>
              <a:ext uri="{FF2B5EF4-FFF2-40B4-BE49-F238E27FC236}">
                <a16:creationId xmlns:a16="http://schemas.microsoft.com/office/drawing/2014/main" id="{D36B0287-9D22-57E3-64B3-7468AE05390B}"/>
              </a:ext>
            </a:extLst>
          </p:cNvPr>
          <p:cNvSpPr txBox="1"/>
          <p:nvPr/>
        </p:nvSpPr>
        <p:spPr>
          <a:xfrm>
            <a:off x="5240952" y="4621260"/>
            <a:ext cx="1302035" cy="400110"/>
          </a:xfrm>
          <a:prstGeom prst="rect">
            <a:avLst/>
          </a:prstGeom>
          <a:noFill/>
        </p:spPr>
        <p:txBody>
          <a:bodyPr wrap="squar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Midzone</a:t>
            </a:r>
          </a:p>
        </p:txBody>
      </p:sp>
      <p:sp>
        <p:nvSpPr>
          <p:cNvPr id="9" name="TextBox 8">
            <a:extLst>
              <a:ext uri="{FF2B5EF4-FFF2-40B4-BE49-F238E27FC236}">
                <a16:creationId xmlns:a16="http://schemas.microsoft.com/office/drawing/2014/main" id="{C7454018-E6BB-C2DC-C169-E0378744FA2A}"/>
              </a:ext>
            </a:extLst>
          </p:cNvPr>
          <p:cNvSpPr txBox="1"/>
          <p:nvPr/>
        </p:nvSpPr>
        <p:spPr>
          <a:xfrm>
            <a:off x="7553385" y="5498423"/>
            <a:ext cx="1034257" cy="400110"/>
          </a:xfrm>
          <a:prstGeom prst="rect">
            <a:avLst/>
          </a:prstGeom>
          <a:noFill/>
        </p:spPr>
        <p:txBody>
          <a:bodyPr wrap="non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Casual</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2DCA-2E09-8895-00E2-2B588F2CE238}"/>
              </a:ext>
            </a:extLst>
          </p:cNvPr>
          <p:cNvSpPr>
            <a:spLocks noGrp="1"/>
          </p:cNvSpPr>
          <p:nvPr>
            <p:ph type="title"/>
          </p:nvPr>
        </p:nvSpPr>
        <p:spPr/>
        <p:txBody>
          <a:bodyPr/>
          <a:lstStyle/>
          <a:p>
            <a:r>
              <a:rPr lang="en-GB" dirty="0"/>
              <a:t>Virtual Meeting Guidelines</a:t>
            </a:r>
            <a:endParaRPr lang="en-US" dirty="0"/>
          </a:p>
        </p:txBody>
      </p:sp>
      <p:graphicFrame>
        <p:nvGraphicFramePr>
          <p:cNvPr id="3" name="Content Placeholder 2">
            <a:extLst>
              <a:ext uri="{FF2B5EF4-FFF2-40B4-BE49-F238E27FC236}">
                <a16:creationId xmlns:a16="http://schemas.microsoft.com/office/drawing/2014/main" id="{16CA0324-A221-5C69-213D-E81748D953EB}"/>
              </a:ext>
            </a:extLst>
          </p:cNvPr>
          <p:cNvGraphicFramePr/>
          <p:nvPr/>
        </p:nvGraphicFramePr>
        <p:xfrm>
          <a:off x="1106904" y="2031583"/>
          <a:ext cx="10246895" cy="4214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0367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Early Starting–Pressure Prompted Activity</a:t>
            </a:r>
          </a:p>
        </p:txBody>
      </p:sp>
      <p:sp>
        <p:nvSpPr>
          <p:cNvPr id="2" name="Content Placeholder 3">
            <a:extLst>
              <a:ext uri="{FF2B5EF4-FFF2-40B4-BE49-F238E27FC236}">
                <a16:creationId xmlns:a16="http://schemas.microsoft.com/office/drawing/2014/main" id="{A84675AD-0A39-E207-2FC0-EF05A013BB6D}"/>
              </a:ext>
            </a:extLst>
          </p:cNvPr>
          <p:cNvSpPr>
            <a:spLocks noGrp="1"/>
          </p:cNvSpPr>
          <p:nvPr>
            <p:ph idx="1"/>
          </p:nvPr>
        </p:nvSpPr>
        <p:spPr>
          <a:xfrm>
            <a:off x="1106904" y="2118080"/>
            <a:ext cx="9396339" cy="4214812"/>
          </a:xfrm>
        </p:spPr>
        <p:txBody>
          <a:bodyPr/>
          <a:lstStyle/>
          <a:p>
            <a:pPr marL="450000" lvl="1" indent="-342900">
              <a:buClr>
                <a:schemeClr val="accent2"/>
              </a:buClr>
              <a:buSzPct val="120000"/>
              <a:buFont typeface="Arial" panose="020B0604020202020204" pitchFamily="34" charset="0"/>
              <a:buChar char="•"/>
              <a:defRPr/>
            </a:pPr>
            <a:r>
              <a:rPr lang="en-GB" sz="2000" dirty="0">
                <a:cs typeface="Helvetica" pitchFamily="2" charset="0"/>
              </a:rPr>
              <a:t>What do you like about your facet result? When might it not work for you?</a:t>
            </a:r>
          </a:p>
          <a:p>
            <a:pPr marL="450000" lvl="1" indent="-342900">
              <a:buClr>
                <a:schemeClr val="accent2"/>
              </a:buClr>
              <a:buSzPct val="120000"/>
              <a:buFont typeface="Arial" panose="020B0604020202020204" pitchFamily="34" charset="0"/>
              <a:buChar char="•"/>
              <a:defRPr/>
            </a:pPr>
            <a:r>
              <a:rPr lang="en-GB" sz="2000" dirty="0">
                <a:cs typeface="Helvetica" pitchFamily="2" charset="0"/>
              </a:rPr>
              <a:t>What are challenges when working with people on the opposite side of the facet?</a:t>
            </a:r>
          </a:p>
          <a:p>
            <a:pPr marL="450000" lvl="1" indent="-342900">
              <a:buClr>
                <a:schemeClr val="accent2"/>
              </a:buClr>
              <a:buSzPct val="120000"/>
              <a:buFont typeface="Arial" panose="020B0604020202020204" pitchFamily="34" charset="0"/>
              <a:buChar char="•"/>
              <a:defRPr/>
            </a:pPr>
            <a:r>
              <a:rPr lang="en-GB" sz="2000" dirty="0">
                <a:cs typeface="Helvetica" pitchFamily="2" charset="0"/>
              </a:rPr>
              <a:t>Midzone group: What are challenges when working with people on either side of the facet?</a:t>
            </a:r>
          </a:p>
          <a:p>
            <a:pPr>
              <a:buClr>
                <a:schemeClr val="accent2"/>
              </a:buClr>
            </a:pPr>
            <a:endParaRPr lang="en-GB" sz="2000" b="0" dirty="0"/>
          </a:p>
        </p:txBody>
      </p:sp>
      <p:grpSp>
        <p:nvGrpSpPr>
          <p:cNvPr id="7" name="Group 6">
            <a:extLst>
              <a:ext uri="{FF2B5EF4-FFF2-40B4-BE49-F238E27FC236}">
                <a16:creationId xmlns:a16="http://schemas.microsoft.com/office/drawing/2014/main" id="{794C9E9C-FE60-4C4B-81E3-ECD0547C8642}"/>
              </a:ext>
            </a:extLst>
          </p:cNvPr>
          <p:cNvGrpSpPr/>
          <p:nvPr/>
        </p:nvGrpSpPr>
        <p:grpSpPr>
          <a:xfrm>
            <a:off x="4140755" y="5296950"/>
            <a:ext cx="3325732" cy="2069651"/>
            <a:chOff x="2305289" y="3221612"/>
            <a:chExt cx="4811869" cy="2647360"/>
          </a:xfrm>
        </p:grpSpPr>
        <p:sp>
          <p:nvSpPr>
            <p:cNvPr id="12" name="Arc 11">
              <a:extLst>
                <a:ext uri="{FF2B5EF4-FFF2-40B4-BE49-F238E27FC236}">
                  <a16:creationId xmlns:a16="http://schemas.microsoft.com/office/drawing/2014/main" id="{5F850AE6-0195-45CF-AA48-1CAFC26EB7AA}"/>
                </a:ext>
              </a:extLst>
            </p:cNvPr>
            <p:cNvSpPr/>
            <p:nvPr/>
          </p:nvSpPr>
          <p:spPr bwMode="auto">
            <a:xfrm>
              <a:off x="2309488" y="3221612"/>
              <a:ext cx="4807670" cy="2647360"/>
            </a:xfrm>
            <a:prstGeom prst="arc">
              <a:avLst>
                <a:gd name="adj1" fmla="val 16200000"/>
                <a:gd name="adj2" fmla="val 0"/>
              </a:avLst>
            </a:prstGeom>
            <a:ln w="28575">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112542" tIns="56271" rIns="112542" bIns="56271" numCol="1" rtlCol="0" anchor="t" anchorCtr="0" compatLnSpc="1">
              <a:prstTxWarp prst="textNoShape">
                <a:avLst/>
              </a:prstTxWarp>
            </a:bodyPr>
            <a:lstStyle/>
            <a:p>
              <a:pPr algn="l" defTabSz="1125444" eaLnBrk="0" hangingPunct="0">
                <a:spcBef>
                  <a:spcPct val="0"/>
                </a:spcBef>
              </a:pPr>
              <a:endParaRPr lang="en-GB" sz="2954" dirty="0">
                <a:latin typeface="Arial" charset="0"/>
                <a:ea typeface="ＭＳ Ｐゴシック" pitchFamily="1" charset="-128"/>
              </a:endParaRPr>
            </a:p>
          </p:txBody>
        </p:sp>
        <p:sp>
          <p:nvSpPr>
            <p:cNvPr id="13" name="Arc 12">
              <a:extLst>
                <a:ext uri="{FF2B5EF4-FFF2-40B4-BE49-F238E27FC236}">
                  <a16:creationId xmlns:a16="http://schemas.microsoft.com/office/drawing/2014/main" id="{CE24F733-43AF-47A1-8AD8-65EA8F7F17D8}"/>
                </a:ext>
              </a:extLst>
            </p:cNvPr>
            <p:cNvSpPr/>
            <p:nvPr/>
          </p:nvSpPr>
          <p:spPr bwMode="auto">
            <a:xfrm flipH="1">
              <a:off x="2305289" y="3221612"/>
              <a:ext cx="4807670" cy="2647360"/>
            </a:xfrm>
            <a:prstGeom prst="arc">
              <a:avLst>
                <a:gd name="adj1" fmla="val 16200000"/>
                <a:gd name="adj2" fmla="val 0"/>
              </a:avLst>
            </a:prstGeom>
            <a:ln w="28575">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112542" tIns="56271" rIns="112542" bIns="56271" numCol="1" rtlCol="0" anchor="t" anchorCtr="0" compatLnSpc="1">
              <a:prstTxWarp prst="textNoShape">
                <a:avLst/>
              </a:prstTxWarp>
            </a:bodyPr>
            <a:lstStyle/>
            <a:p>
              <a:pPr algn="l" defTabSz="1125444" eaLnBrk="0" hangingPunct="0">
                <a:spcBef>
                  <a:spcPct val="0"/>
                </a:spcBef>
              </a:pPr>
              <a:endParaRPr lang="en-GB" sz="2954" dirty="0">
                <a:latin typeface="Arial" charset="0"/>
                <a:ea typeface="ＭＳ Ｐゴシック" pitchFamily="1" charset="-128"/>
              </a:endParaRPr>
            </a:p>
          </p:txBody>
        </p:sp>
      </p:grpSp>
      <p:sp>
        <p:nvSpPr>
          <p:cNvPr id="8" name="TextBox 7">
            <a:extLst>
              <a:ext uri="{FF2B5EF4-FFF2-40B4-BE49-F238E27FC236}">
                <a16:creationId xmlns:a16="http://schemas.microsoft.com/office/drawing/2014/main" id="{DCAE25C2-DBF1-1137-2709-8CDF1CFECE77}"/>
              </a:ext>
            </a:extLst>
          </p:cNvPr>
          <p:cNvSpPr txBox="1"/>
          <p:nvPr/>
        </p:nvSpPr>
        <p:spPr>
          <a:xfrm>
            <a:off x="2571952" y="5096895"/>
            <a:ext cx="1565901" cy="707886"/>
          </a:xfrm>
          <a:prstGeom prst="rect">
            <a:avLst/>
          </a:prstGeom>
          <a:noFill/>
        </p:spPr>
        <p:txBody>
          <a:bodyPr wrap="squar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Early Starting</a:t>
            </a:r>
          </a:p>
        </p:txBody>
      </p:sp>
      <p:sp>
        <p:nvSpPr>
          <p:cNvPr id="9" name="TextBox 8">
            <a:extLst>
              <a:ext uri="{FF2B5EF4-FFF2-40B4-BE49-F238E27FC236}">
                <a16:creationId xmlns:a16="http://schemas.microsoft.com/office/drawing/2014/main" id="{ECD0087D-FCC2-6E39-E4AE-886A769B907C}"/>
              </a:ext>
            </a:extLst>
          </p:cNvPr>
          <p:cNvSpPr txBox="1"/>
          <p:nvPr/>
        </p:nvSpPr>
        <p:spPr>
          <a:xfrm>
            <a:off x="5116394" y="4462916"/>
            <a:ext cx="1272695" cy="400110"/>
          </a:xfrm>
          <a:prstGeom prst="rect">
            <a:avLst/>
          </a:prstGeom>
          <a:noFill/>
        </p:spPr>
        <p:txBody>
          <a:bodyPr wrap="squar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Midzone</a:t>
            </a:r>
            <a:endParaRPr lang="en-US" sz="2000" dirty="0">
              <a:solidFill>
                <a:schemeClr val="accent4"/>
              </a:solidFill>
              <a:cs typeface="Helvetica" panose="020B0604020202020204" pitchFamily="34" charset="0"/>
            </a:endParaRPr>
          </a:p>
        </p:txBody>
      </p:sp>
      <p:sp>
        <p:nvSpPr>
          <p:cNvPr id="10" name="TextBox 9">
            <a:extLst>
              <a:ext uri="{FF2B5EF4-FFF2-40B4-BE49-F238E27FC236}">
                <a16:creationId xmlns:a16="http://schemas.microsoft.com/office/drawing/2014/main" id="{A4C07216-2406-9FA4-5744-94C2EDB342DF}"/>
              </a:ext>
            </a:extLst>
          </p:cNvPr>
          <p:cNvSpPr txBox="1"/>
          <p:nvPr/>
        </p:nvSpPr>
        <p:spPr>
          <a:xfrm>
            <a:off x="7463585" y="5096895"/>
            <a:ext cx="1565901" cy="707886"/>
          </a:xfrm>
          <a:prstGeom prst="rect">
            <a:avLst/>
          </a:prstGeom>
          <a:noFill/>
        </p:spPr>
        <p:txBody>
          <a:bodyPr wrap="squar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Pressure Prompted</a:t>
            </a:r>
          </a:p>
        </p:txBody>
      </p:sp>
      <p:sp>
        <p:nvSpPr>
          <p:cNvPr id="5" name="TextBox 4">
            <a:extLst>
              <a:ext uri="{FF2B5EF4-FFF2-40B4-BE49-F238E27FC236}">
                <a16:creationId xmlns:a16="http://schemas.microsoft.com/office/drawing/2014/main" id="{B5C1FCC0-865E-FE6D-20F4-642B8CA187C6}"/>
              </a:ext>
            </a:extLst>
          </p:cNvPr>
          <p:cNvSpPr txBox="1"/>
          <p:nvPr/>
        </p:nvSpPr>
        <p:spPr>
          <a:xfrm>
            <a:off x="9029486" y="3429000"/>
            <a:ext cx="2938805" cy="2093655"/>
          </a:xfrm>
          <a:custGeom>
            <a:avLst/>
            <a:gdLst>
              <a:gd name="csX0" fmla="*/ 0 w 2938805"/>
              <a:gd name="csY0" fmla="*/ 0 h 2093655"/>
              <a:gd name="csX1" fmla="*/ 2938805 w 2938805"/>
              <a:gd name="csY1" fmla="*/ 0 h 2093655"/>
              <a:gd name="csX2" fmla="*/ 2938805 w 2938805"/>
              <a:gd name="csY2" fmla="*/ 1744706 h 2093655"/>
              <a:gd name="csX3" fmla="*/ 2589856 w 2938805"/>
              <a:gd name="csY3" fmla="*/ 2093655 h 2093655"/>
              <a:gd name="csX4" fmla="*/ 0 w 2938805"/>
              <a:gd name="csY4" fmla="*/ 2093655 h 2093655"/>
              <a:gd name="csX5" fmla="*/ 0 w 2938805"/>
              <a:gd name="csY5" fmla="*/ 0 h 2093655"/>
              <a:gd name="csX0" fmla="*/ 2589856 w 2938805"/>
              <a:gd name="csY0" fmla="*/ 2093655 h 2093655"/>
              <a:gd name="csX1" fmla="*/ 2659645 w 2938805"/>
              <a:gd name="csY1" fmla="*/ 1814495 h 2093655"/>
              <a:gd name="csX2" fmla="*/ 2938805 w 2938805"/>
              <a:gd name="csY2" fmla="*/ 1744706 h 2093655"/>
              <a:gd name="csX3" fmla="*/ 2589856 w 2938805"/>
              <a:gd name="csY3" fmla="*/ 2093655 h 2093655"/>
              <a:gd name="csX0" fmla="*/ 2589856 w 2938805"/>
              <a:gd name="csY0" fmla="*/ 2093655 h 2093655"/>
              <a:gd name="csX1" fmla="*/ 2659645 w 2938805"/>
              <a:gd name="csY1" fmla="*/ 1814495 h 2093655"/>
              <a:gd name="csX2" fmla="*/ 2938805 w 2938805"/>
              <a:gd name="csY2" fmla="*/ 1744706 h 2093655"/>
              <a:gd name="csX3" fmla="*/ 2589856 w 2938805"/>
              <a:gd name="csY3" fmla="*/ 2093655 h 2093655"/>
              <a:gd name="csX4" fmla="*/ 0 w 2938805"/>
              <a:gd name="csY4" fmla="*/ 2093655 h 2093655"/>
              <a:gd name="csX5" fmla="*/ 0 w 2938805"/>
              <a:gd name="csY5" fmla="*/ 0 h 2093655"/>
              <a:gd name="csX6" fmla="*/ 2938805 w 2938805"/>
              <a:gd name="csY6" fmla="*/ 0 h 2093655"/>
              <a:gd name="csX7" fmla="*/ 2938805 w 2938805"/>
              <a:gd name="csY7" fmla="*/ 1744706 h 20936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938805" h="2093655" stroke="0" extrusionOk="0">
                <a:moveTo>
                  <a:pt x="0" y="0"/>
                </a:moveTo>
                <a:cubicBezTo>
                  <a:pt x="1441810" y="-5264"/>
                  <a:pt x="1469801" y="84467"/>
                  <a:pt x="2938805" y="0"/>
                </a:cubicBezTo>
                <a:cubicBezTo>
                  <a:pt x="2869153" y="613606"/>
                  <a:pt x="3052470" y="1038831"/>
                  <a:pt x="2938805" y="1744706"/>
                </a:cubicBezTo>
                <a:cubicBezTo>
                  <a:pt x="2849474" y="1863697"/>
                  <a:pt x="2651100" y="2061863"/>
                  <a:pt x="2589856" y="2093655"/>
                </a:cubicBezTo>
                <a:cubicBezTo>
                  <a:pt x="1329889" y="1933527"/>
                  <a:pt x="726062" y="2068606"/>
                  <a:pt x="0" y="2093655"/>
                </a:cubicBezTo>
                <a:cubicBezTo>
                  <a:pt x="-14931" y="1421828"/>
                  <a:pt x="31643" y="604633"/>
                  <a:pt x="0" y="0"/>
                </a:cubicBezTo>
                <a:close/>
              </a:path>
              <a:path w="2938805" h="2093655" fill="darkenLess" stroke="0" extrusionOk="0">
                <a:moveTo>
                  <a:pt x="2589856" y="2093655"/>
                </a:moveTo>
                <a:cubicBezTo>
                  <a:pt x="2595855" y="2055649"/>
                  <a:pt x="2620246" y="1877949"/>
                  <a:pt x="2659645" y="1814495"/>
                </a:cubicBezTo>
                <a:cubicBezTo>
                  <a:pt x="2716925" y="1810197"/>
                  <a:pt x="2813226" y="1781719"/>
                  <a:pt x="2938805" y="1744706"/>
                </a:cubicBezTo>
                <a:cubicBezTo>
                  <a:pt x="2760042" y="1870932"/>
                  <a:pt x="2718538" y="2019471"/>
                  <a:pt x="2589856" y="2093655"/>
                </a:cubicBezTo>
                <a:close/>
              </a:path>
              <a:path w="2938805" h="2093655" fill="none" extrusionOk="0">
                <a:moveTo>
                  <a:pt x="2589856" y="2093655"/>
                </a:moveTo>
                <a:cubicBezTo>
                  <a:pt x="2583507" y="2039882"/>
                  <a:pt x="2642278" y="1849142"/>
                  <a:pt x="2659645" y="1814495"/>
                </a:cubicBezTo>
                <a:cubicBezTo>
                  <a:pt x="2733783" y="1788381"/>
                  <a:pt x="2859489" y="1781090"/>
                  <a:pt x="2938805" y="1744706"/>
                </a:cubicBezTo>
                <a:cubicBezTo>
                  <a:pt x="2884179" y="1783220"/>
                  <a:pt x="2609157" y="2014090"/>
                  <a:pt x="2589856" y="2093655"/>
                </a:cubicBezTo>
                <a:cubicBezTo>
                  <a:pt x="2144976" y="2123235"/>
                  <a:pt x="672791" y="1940576"/>
                  <a:pt x="0" y="2093655"/>
                </a:cubicBezTo>
                <a:cubicBezTo>
                  <a:pt x="-113791" y="1373924"/>
                  <a:pt x="114302" y="774165"/>
                  <a:pt x="0" y="0"/>
                </a:cubicBezTo>
                <a:cubicBezTo>
                  <a:pt x="863269" y="143689"/>
                  <a:pt x="1544412" y="61939"/>
                  <a:pt x="2938805" y="0"/>
                </a:cubicBezTo>
                <a:cubicBezTo>
                  <a:pt x="2938752" y="838477"/>
                  <a:pt x="3060423" y="882575"/>
                  <a:pt x="2938805" y="1744706"/>
                </a:cubicBezTo>
              </a:path>
            </a:pathLst>
          </a:custGeom>
          <a:noFill/>
          <a:ln>
            <a:solidFill>
              <a:schemeClr val="accent1"/>
            </a:solidFill>
            <a:extLst>
              <a:ext uri="{C807C97D-BFC1-408E-A445-0C87EB9F89A2}">
                <ask:lineSketchStyleProps xmlns:ask="http://schemas.microsoft.com/office/drawing/2018/sketchyshapes" sd="2650216993">
                  <a:prstGeom prst="foldedCorner">
                    <a:avLst/>
                  </a:prstGeom>
                  <ask:type>
                    <ask:lineSketchCurved/>
                  </ask:type>
                </ask:lineSketchStyleProps>
              </a:ext>
            </a:extLst>
          </a:ln>
        </p:spPr>
        <p:txBody>
          <a:bodyPr wrap="square" rtlCol="0">
            <a:spAutoFit/>
          </a:bodyPr>
          <a:lstStyle/>
          <a:p>
            <a:pPr marL="90000" lvl="1" indent="0">
              <a:buClr>
                <a:schemeClr val="accent2"/>
              </a:buClr>
              <a:buNone/>
              <a:defRPr/>
            </a:pPr>
            <a:endParaRPr lang="en-US" dirty="0"/>
          </a:p>
          <a:p>
            <a:pPr marL="90000" lvl="1" indent="0">
              <a:buClr>
                <a:schemeClr val="accent2"/>
              </a:buClr>
              <a:buNone/>
              <a:defRPr/>
            </a:pPr>
            <a:r>
              <a:rPr lang="en-US" dirty="0"/>
              <a:t>You’ll have </a:t>
            </a:r>
            <a:r>
              <a:rPr lang="en-US" b="1" dirty="0">
                <a:solidFill>
                  <a:schemeClr val="bg2"/>
                </a:solidFill>
              </a:rPr>
              <a:t>five minutes</a:t>
            </a:r>
            <a:r>
              <a:rPr lang="en-US" dirty="0">
                <a:solidFill>
                  <a:schemeClr val="bg2"/>
                </a:solidFill>
              </a:rPr>
              <a:t> </a:t>
            </a:r>
            <a:r>
              <a:rPr lang="en-US" dirty="0"/>
              <a:t>for your discussion. </a:t>
            </a:r>
          </a:p>
          <a:p>
            <a:pPr marL="90000" lvl="1" indent="0">
              <a:buClr>
                <a:schemeClr val="accent2"/>
              </a:buClr>
              <a:buNone/>
              <a:defRPr/>
            </a:pPr>
            <a:r>
              <a:rPr lang="en-US" dirty="0"/>
              <a:t>Be prepared to share your answers.</a:t>
            </a:r>
          </a:p>
          <a:p>
            <a:endParaRPr lang="en-US" dirty="0"/>
          </a:p>
        </p:txBody>
      </p:sp>
    </p:spTree>
    <p:custDataLst>
      <p:tags r:id="rId1"/>
    </p:custDataLst>
    <p:extLst>
      <p:ext uri="{BB962C8B-B14F-4D97-AF65-F5344CB8AC3E}">
        <p14:creationId xmlns:p14="http://schemas.microsoft.com/office/powerpoint/2010/main" val="292732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71C314E3-AB5A-4583-B583-000AEEE4C795}"/>
              </a:ext>
            </a:extLst>
          </p:cNvPr>
          <p:cNvSpPr>
            <a:spLocks noGrp="1" noChangeArrowheads="1"/>
          </p:cNvSpPr>
          <p:nvPr>
            <p:ph type="title"/>
          </p:nvPr>
        </p:nvSpPr>
        <p:spPr/>
        <p:txBody>
          <a:bodyPr/>
          <a:lstStyle/>
          <a:p>
            <a:pPr eaLnBrk="1" hangingPunct="1"/>
            <a:r>
              <a:rPr lang="en-GB" altLang="en-US" dirty="0"/>
              <a:t>Systematic–Casual</a:t>
            </a:r>
            <a:br>
              <a:rPr lang="en-GB" altLang="en-US" dirty="0"/>
            </a:br>
            <a:r>
              <a:rPr lang="en-US" altLang="en-US" sz="2800" b="0" dirty="0">
                <a:solidFill>
                  <a:schemeClr val="tx2"/>
                </a:solidFill>
              </a:rPr>
              <a:t>How you organize your life in general</a:t>
            </a:r>
            <a:br>
              <a:rPr lang="en-GB" altLang="en-US" sz="2400" dirty="0"/>
            </a:br>
            <a:endParaRPr lang="en-GB" altLang="en-US" sz="2400" dirty="0"/>
          </a:p>
        </p:txBody>
      </p:sp>
      <p:pic>
        <p:nvPicPr>
          <p:cNvPr id="134147" name="Picture 4">
            <a:extLst>
              <a:ext uri="{FF2B5EF4-FFF2-40B4-BE49-F238E27FC236}">
                <a16:creationId xmlns:a16="http://schemas.microsoft.com/office/drawing/2014/main" id="{2D6E2442-9268-4235-B949-E0172A7AD6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981829" y="2335020"/>
            <a:ext cx="3967884" cy="327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5">
            <a:extLst>
              <a:ext uri="{FF2B5EF4-FFF2-40B4-BE49-F238E27FC236}">
                <a16:creationId xmlns:a16="http://schemas.microsoft.com/office/drawing/2014/main" id="{BC4295E8-2283-4729-AE25-2B4FD130C5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865091" y="2171700"/>
            <a:ext cx="3792305" cy="351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04A32F1D-87D5-4169-84FE-F0174DCCE7BD}"/>
              </a:ext>
            </a:extLst>
          </p:cNvPr>
          <p:cNvSpPr>
            <a:spLocks noGrp="1" noChangeArrowheads="1"/>
          </p:cNvSpPr>
          <p:nvPr>
            <p:ph type="title"/>
          </p:nvPr>
        </p:nvSpPr>
        <p:spPr/>
        <p:txBody>
          <a:bodyPr/>
          <a:lstStyle/>
          <a:p>
            <a:pPr eaLnBrk="1" hangingPunct="1"/>
            <a:r>
              <a:rPr lang="en-GB" altLang="en-US" dirty="0"/>
              <a:t>Planful–Open-Ended</a:t>
            </a:r>
            <a:br>
              <a:rPr lang="en-GB" altLang="en-US" dirty="0"/>
            </a:br>
            <a:r>
              <a:rPr lang="en-GB" altLang="en-US" sz="2400" b="0" dirty="0">
                <a:solidFill>
                  <a:schemeClr val="tx2"/>
                </a:solidFill>
              </a:rPr>
              <a:t>How you plan for future events and set goals</a:t>
            </a:r>
            <a:br>
              <a:rPr lang="en-GB" altLang="en-US" sz="2400" dirty="0"/>
            </a:br>
            <a:br>
              <a:rPr lang="en-GB" altLang="en-US" sz="2400" dirty="0"/>
            </a:br>
            <a:endParaRPr lang="en-GB" altLang="en-US" sz="2400" dirty="0"/>
          </a:p>
        </p:txBody>
      </p:sp>
      <p:pic>
        <p:nvPicPr>
          <p:cNvPr id="136195" name="Picture 4">
            <a:extLst>
              <a:ext uri="{FF2B5EF4-FFF2-40B4-BE49-F238E27FC236}">
                <a16:creationId xmlns:a16="http://schemas.microsoft.com/office/drawing/2014/main" id="{0CDC0633-DB68-45D1-8317-428F0BFDF3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958109" y="2056425"/>
            <a:ext cx="2914073" cy="404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5">
            <a:extLst>
              <a:ext uri="{FF2B5EF4-FFF2-40B4-BE49-F238E27FC236}">
                <a16:creationId xmlns:a16="http://schemas.microsoft.com/office/drawing/2014/main" id="{617A012E-312E-4D45-BEB3-F3C879C48B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736769" y="2208612"/>
            <a:ext cx="3896758" cy="367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6">
            <a:extLst>
              <a:ext uri="{FF2B5EF4-FFF2-40B4-BE49-F238E27FC236}">
                <a16:creationId xmlns:a16="http://schemas.microsoft.com/office/drawing/2014/main" id="{DF23D226-0C06-481E-B229-A5E46312C3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224651" y="2331697"/>
            <a:ext cx="473538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itle 1">
            <a:extLst>
              <a:ext uri="{FF2B5EF4-FFF2-40B4-BE49-F238E27FC236}">
                <a16:creationId xmlns:a16="http://schemas.microsoft.com/office/drawing/2014/main" id="{64AF8827-BB7E-4B61-BF88-64A4B01C3055}"/>
              </a:ext>
            </a:extLst>
          </p:cNvPr>
          <p:cNvSpPr>
            <a:spLocks noGrp="1" noChangeArrowheads="1"/>
          </p:cNvSpPr>
          <p:nvPr>
            <p:ph type="title"/>
          </p:nvPr>
        </p:nvSpPr>
        <p:spPr/>
        <p:txBody>
          <a:bodyPr/>
          <a:lstStyle/>
          <a:p>
            <a:pPr eaLnBrk="1" hangingPunct="1"/>
            <a:r>
              <a:rPr lang="en-GB" altLang="en-US" dirty="0"/>
              <a:t>Early Starting–Pressure-Prompted</a:t>
            </a:r>
            <a:br>
              <a:rPr lang="en-GB" altLang="en-US" dirty="0"/>
            </a:br>
            <a:r>
              <a:rPr lang="en-US" altLang="en-US" sz="2400" b="0" dirty="0">
                <a:solidFill>
                  <a:schemeClr val="tx2"/>
                </a:solidFill>
              </a:rPr>
              <a:t>How you manage your time and approach tasks to meet deadlines</a:t>
            </a:r>
            <a:endParaRPr lang="en-GB" altLang="en-US" sz="2400" b="0" dirty="0">
              <a:solidFill>
                <a:schemeClr val="tx2"/>
              </a:solidFill>
            </a:endParaRPr>
          </a:p>
        </p:txBody>
      </p:sp>
      <p:pic>
        <p:nvPicPr>
          <p:cNvPr id="138244" name="Picture 5">
            <a:extLst>
              <a:ext uri="{FF2B5EF4-FFF2-40B4-BE49-F238E27FC236}">
                <a16:creationId xmlns:a16="http://schemas.microsoft.com/office/drawing/2014/main" id="{EE4D1394-0430-4886-876B-66EFA48B15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44947" y="2264573"/>
            <a:ext cx="4930920" cy="338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a:extLst>
              <a:ext uri="{FF2B5EF4-FFF2-40B4-BE49-F238E27FC236}">
                <a16:creationId xmlns:a16="http://schemas.microsoft.com/office/drawing/2014/main" id="{A9695F1E-49D0-49D7-8D73-EFBF59D3E82C}"/>
              </a:ext>
            </a:extLst>
          </p:cNvPr>
          <p:cNvSpPr>
            <a:spLocks noGrp="1" noChangeArrowheads="1"/>
          </p:cNvSpPr>
          <p:nvPr>
            <p:ph type="title"/>
          </p:nvPr>
        </p:nvSpPr>
        <p:spPr/>
        <p:txBody>
          <a:bodyPr/>
          <a:lstStyle/>
          <a:p>
            <a:pPr eaLnBrk="1" hangingPunct="1"/>
            <a:r>
              <a:rPr lang="en-GB" altLang="en-US" dirty="0"/>
              <a:t>Scheduled–Spontaneous</a:t>
            </a:r>
            <a:br>
              <a:rPr lang="en-GB" altLang="en-US" dirty="0"/>
            </a:br>
            <a:r>
              <a:rPr lang="en-US" altLang="en-US" sz="2400" b="0" dirty="0">
                <a:solidFill>
                  <a:schemeClr val="tx2"/>
                </a:solidFill>
              </a:rPr>
              <a:t>How you structure your daily life</a:t>
            </a:r>
            <a:br>
              <a:rPr lang="en-GB" altLang="en-US" sz="2000" dirty="0"/>
            </a:br>
            <a:endParaRPr lang="en-GB" altLang="en-US" sz="2000" dirty="0"/>
          </a:p>
        </p:txBody>
      </p:sp>
      <p:pic>
        <p:nvPicPr>
          <p:cNvPr id="140291" name="Picture 4">
            <a:extLst>
              <a:ext uri="{FF2B5EF4-FFF2-40B4-BE49-F238E27FC236}">
                <a16:creationId xmlns:a16="http://schemas.microsoft.com/office/drawing/2014/main" id="{7704397B-BA32-48AC-982D-85EC343DF2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645950" y="2435072"/>
            <a:ext cx="3162300" cy="29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5">
            <a:extLst>
              <a:ext uri="{FF2B5EF4-FFF2-40B4-BE49-F238E27FC236}">
                <a16:creationId xmlns:a16="http://schemas.microsoft.com/office/drawing/2014/main" id="{86C74996-38D3-440A-A735-1A96CD71E0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430675" y="2424775"/>
            <a:ext cx="3173412" cy="294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95942F3A-D7CF-4BE3-A317-7B5C9BDE13FE}"/>
              </a:ext>
            </a:extLst>
          </p:cNvPr>
          <p:cNvSpPr>
            <a:spLocks noGrp="1" noChangeArrowheads="1"/>
          </p:cNvSpPr>
          <p:nvPr>
            <p:ph type="title"/>
          </p:nvPr>
        </p:nvSpPr>
        <p:spPr/>
        <p:txBody>
          <a:bodyPr/>
          <a:lstStyle/>
          <a:p>
            <a:pPr eaLnBrk="1" hangingPunct="1"/>
            <a:r>
              <a:rPr lang="en-GB" altLang="en-US" dirty="0"/>
              <a:t>Methodical–Emergent</a:t>
            </a:r>
            <a:br>
              <a:rPr lang="en-GB" altLang="en-US" dirty="0"/>
            </a:br>
            <a:r>
              <a:rPr lang="en-US" altLang="en-US" sz="2400" b="0" dirty="0">
                <a:solidFill>
                  <a:schemeClr val="tx2"/>
                </a:solidFill>
              </a:rPr>
              <a:t>How you deal with the subtasks required to get something done</a:t>
            </a:r>
            <a:br>
              <a:rPr lang="en-GB" altLang="en-US" sz="2000" dirty="0"/>
            </a:br>
            <a:br>
              <a:rPr lang="en-GB" altLang="en-US" sz="2000" dirty="0"/>
            </a:br>
            <a:endParaRPr lang="en-GB" altLang="en-US" sz="2000" dirty="0"/>
          </a:p>
        </p:txBody>
      </p:sp>
      <p:pic>
        <p:nvPicPr>
          <p:cNvPr id="142339" name="Picture 4">
            <a:extLst>
              <a:ext uri="{FF2B5EF4-FFF2-40B4-BE49-F238E27FC236}">
                <a16:creationId xmlns:a16="http://schemas.microsoft.com/office/drawing/2014/main" id="{DD695BAF-29C5-4442-A163-7728002D96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956565" y="2186216"/>
            <a:ext cx="2216784" cy="344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iagram&#10;&#10;Description automatically generated">
            <a:extLst>
              <a:ext uri="{FF2B5EF4-FFF2-40B4-BE49-F238E27FC236}">
                <a16:creationId xmlns:a16="http://schemas.microsoft.com/office/drawing/2014/main" id="{DD37602F-D2B4-44BC-8FA9-FC77B4486A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8764" y="2461685"/>
            <a:ext cx="4460006" cy="3061296"/>
          </a:xfrm>
          <a:prstGeom prst="rect">
            <a:avLst/>
          </a:prstGeom>
        </p:spPr>
      </p:pic>
    </p:spTree>
    <p:custDataLst>
      <p:tags r:id="rId1"/>
    </p:custData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B383-10B1-9895-CF4D-42696BE09C5E}"/>
              </a:ext>
            </a:extLst>
          </p:cNvPr>
          <p:cNvSpPr>
            <a:spLocks noGrp="1"/>
          </p:cNvSpPr>
          <p:nvPr>
            <p:ph type="title"/>
          </p:nvPr>
        </p:nvSpPr>
        <p:spPr/>
        <p:txBody>
          <a:bodyPr/>
          <a:lstStyle/>
          <a:p>
            <a:r>
              <a:rPr lang="en-GB" dirty="0"/>
              <a:t>MBTI</a:t>
            </a:r>
            <a:r>
              <a:rPr lang="en-GB" baseline="30000" dirty="0"/>
              <a:t>®</a:t>
            </a:r>
            <a:r>
              <a:rPr lang="en-GB" dirty="0"/>
              <a:t> Step II™ and Teams</a:t>
            </a:r>
          </a:p>
        </p:txBody>
      </p:sp>
      <p:sp>
        <p:nvSpPr>
          <p:cNvPr id="3" name="Content Placeholder 2">
            <a:extLst>
              <a:ext uri="{FF2B5EF4-FFF2-40B4-BE49-F238E27FC236}">
                <a16:creationId xmlns:a16="http://schemas.microsoft.com/office/drawing/2014/main" id="{91D14067-D11B-D6C7-643B-3FED764AE4DB}"/>
              </a:ext>
            </a:extLst>
          </p:cNvPr>
          <p:cNvSpPr>
            <a:spLocks noGrp="1"/>
          </p:cNvSpPr>
          <p:nvPr>
            <p:ph idx="1"/>
          </p:nvPr>
        </p:nvSpPr>
        <p:spPr/>
        <p:txBody>
          <a:bodyPr/>
          <a:lstStyle/>
          <a:p>
            <a:pPr marL="0" marR="0" lvl="1" indent="0" algn="l" defTabSz="914400" rtl="0" eaLnBrk="1" fontAlgn="base" latinLnBrk="0" hangingPunct="1">
              <a:lnSpc>
                <a:spcPct val="90000"/>
              </a:lnSpc>
              <a:spcBef>
                <a:spcPts val="0"/>
              </a:spcBef>
              <a:spcAft>
                <a:spcPct val="0"/>
              </a:spcAft>
              <a:buClr>
                <a:srgbClr val="A8C87C"/>
              </a:buClr>
              <a:buSzPct val="90000"/>
              <a:buFont typeface="Courier New" panose="02070309020205020404" pitchFamily="49" charset="0"/>
              <a:buNone/>
              <a:tabLst/>
              <a:defRPr/>
            </a:pPr>
            <a:r>
              <a:rPr kumimoji="0" lang="en-US" sz="2400" b="0" i="0" u="none" strike="noStrike" kern="1200" cap="none" spc="0" normalizeH="0" baseline="0" noProof="0" dirty="0">
                <a:ln>
                  <a:noFill/>
                </a:ln>
                <a:solidFill>
                  <a:srgbClr val="707070"/>
                </a:solidFill>
                <a:effectLst/>
                <a:uLnTx/>
                <a:uFillTx/>
                <a:latin typeface="Open Sans" panose="020B0606030504020204" pitchFamily="34" charset="0"/>
                <a:ea typeface="Open Sans" panose="020B0606030504020204" pitchFamily="34" charset="0"/>
                <a:cs typeface="Open Sans" panose="020B0606030504020204" pitchFamily="34" charset="0"/>
              </a:rPr>
              <a:t>As a group, discuss your facet results on the next slide:</a:t>
            </a:r>
          </a:p>
          <a:p>
            <a:pPr marL="0" marR="0" lvl="1" indent="0" algn="l" defTabSz="914400" rtl="0" eaLnBrk="1" fontAlgn="base" latinLnBrk="0" hangingPunct="1">
              <a:lnSpc>
                <a:spcPct val="90000"/>
              </a:lnSpc>
              <a:spcBef>
                <a:spcPts val="0"/>
              </a:spcBef>
              <a:spcAft>
                <a:spcPct val="0"/>
              </a:spcAft>
              <a:buClr>
                <a:srgbClr val="A8C87C"/>
              </a:buClr>
              <a:buSzPct val="90000"/>
              <a:buFont typeface="Courier New" panose="02070309020205020404" pitchFamily="49" charset="0"/>
              <a:buNone/>
              <a:tabLst/>
              <a:defRPr/>
            </a:pPr>
            <a:endParaRPr kumimoji="0" lang="en-US" sz="2400" b="0" i="0" u="none" strike="noStrike" kern="1200" cap="none" spc="0" normalizeH="0" baseline="0" noProof="0" dirty="0">
              <a:ln>
                <a:noFill/>
              </a:ln>
              <a:solidFill>
                <a:srgbClr val="70707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1" indent="-342900" algn="l" defTabSz="914400" rtl="0" eaLnBrk="1" fontAlgn="base" latinLnBrk="0" hangingPunct="1">
              <a:lnSpc>
                <a:spcPct val="90000"/>
              </a:lnSpc>
              <a:spcBef>
                <a:spcPts val="0"/>
              </a:spcBef>
              <a:spcAft>
                <a:spcPct val="0"/>
              </a:spcAft>
              <a:buClr>
                <a:srgbClr val="A8C87C"/>
              </a:buClr>
              <a:buSzPct val="160000"/>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What do these results mean for this team?</a:t>
            </a:r>
          </a:p>
          <a:p>
            <a:pPr marL="342900" marR="0" lvl="1" indent="-342900" algn="l" defTabSz="914400" rtl="0" eaLnBrk="1" fontAlgn="base" latinLnBrk="0" hangingPunct="1">
              <a:lnSpc>
                <a:spcPct val="90000"/>
              </a:lnSpc>
              <a:spcBef>
                <a:spcPts val="500"/>
              </a:spcBef>
              <a:spcAft>
                <a:spcPct val="0"/>
              </a:spcAft>
              <a:buClr>
                <a:srgbClr val="A8C87C"/>
              </a:buClr>
              <a:buSzPct val="160000"/>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What do you want to share regarding your own results?</a:t>
            </a:r>
          </a:p>
          <a:p>
            <a:pPr marL="342900" marR="0" lvl="1" indent="-342900" algn="l" defTabSz="914400" rtl="0" eaLnBrk="1" fontAlgn="base" latinLnBrk="0" hangingPunct="1">
              <a:lnSpc>
                <a:spcPct val="90000"/>
              </a:lnSpc>
              <a:spcBef>
                <a:spcPts val="500"/>
              </a:spcBef>
              <a:spcAft>
                <a:spcPct val="0"/>
              </a:spcAft>
              <a:buClr>
                <a:srgbClr val="A8C87C"/>
              </a:buClr>
              <a:buSzPct val="160000"/>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What do you want to ask others about their results?</a:t>
            </a:r>
          </a:p>
          <a:p>
            <a:pPr marL="342900" lvl="1" indent="-342900" fontAlgn="base">
              <a:spcAft>
                <a:spcPct val="0"/>
              </a:spcAft>
              <a:buClr>
                <a:schemeClr val="accent2"/>
              </a:buClr>
              <a:buSzPct val="160000"/>
              <a:buFont typeface="Arial Black" panose="020B0A04020102020204" pitchFamily="34" charset="0"/>
              <a:buChar char="-"/>
            </a:pPr>
            <a:endParaRPr lang="en-US" dirty="0"/>
          </a:p>
          <a:p>
            <a:pPr marL="0" indent="0">
              <a:spcBef>
                <a:spcPts val="2215"/>
              </a:spcBef>
              <a:buNone/>
            </a:pPr>
            <a:endParaRPr lang="en-US" dirty="0"/>
          </a:p>
          <a:p>
            <a:endParaRPr lang="en-GB" dirty="0"/>
          </a:p>
        </p:txBody>
      </p:sp>
    </p:spTree>
    <p:custDataLst>
      <p:tags r:id="rId1"/>
    </p:custDataLst>
    <p:extLst>
      <p:ext uri="{BB962C8B-B14F-4D97-AF65-F5344CB8AC3E}">
        <p14:creationId xmlns:p14="http://schemas.microsoft.com/office/powerpoint/2010/main" val="1060737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DB157A41-955D-49F6-AFEA-3710CD4299B9}"/>
              </a:ext>
            </a:extLst>
          </p:cNvPr>
          <p:cNvGrpSpPr/>
          <p:nvPr/>
        </p:nvGrpSpPr>
        <p:grpSpPr>
          <a:xfrm>
            <a:off x="1918612" y="1225685"/>
            <a:ext cx="8354776" cy="5047098"/>
            <a:chOff x="412750" y="1104817"/>
            <a:chExt cx="8502650" cy="5167967"/>
          </a:xfrm>
        </p:grpSpPr>
        <p:pic>
          <p:nvPicPr>
            <p:cNvPr id="8" name="Picture 7" descr="A picture containing white&#10;&#10;Description automatically generated">
              <a:extLst>
                <a:ext uri="{FF2B5EF4-FFF2-40B4-BE49-F238E27FC236}">
                  <a16:creationId xmlns:a16="http://schemas.microsoft.com/office/drawing/2014/main" id="{8FB77E53-C921-42DE-9F59-BC63D5EE48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750" y="1104817"/>
              <a:ext cx="8502650" cy="5167967"/>
            </a:xfrm>
            <a:prstGeom prst="rect">
              <a:avLst/>
            </a:prstGeom>
          </p:spPr>
        </p:pic>
        <p:sp>
          <p:nvSpPr>
            <p:cNvPr id="3" name="Rectangle 2">
              <a:extLst>
                <a:ext uri="{FF2B5EF4-FFF2-40B4-BE49-F238E27FC236}">
                  <a16:creationId xmlns:a16="http://schemas.microsoft.com/office/drawing/2014/main" id="{D5783781-B191-419A-9FF2-24C98FA97102}"/>
                </a:ext>
              </a:extLst>
            </p:cNvPr>
            <p:cNvSpPr/>
            <p:nvPr/>
          </p:nvSpPr>
          <p:spPr>
            <a:xfrm>
              <a:off x="3809353" y="1897833"/>
              <a:ext cx="692707" cy="409692"/>
            </a:xfrm>
            <a:prstGeom prst="rect">
              <a:avLst/>
            </a:prstGeom>
          </p:spPr>
          <p:txBody>
            <a:bodyPr wrap="square">
              <a:spAutoFit/>
            </a:bodyPr>
            <a:lstStyle/>
            <a:p>
              <a:r>
                <a:rPr lang="en-US" sz="2000" dirty="0"/>
                <a:t>KG</a:t>
              </a:r>
            </a:p>
          </p:txBody>
        </p:sp>
        <p:sp>
          <p:nvSpPr>
            <p:cNvPr id="4" name="Rectangle 3">
              <a:extLst>
                <a:ext uri="{FF2B5EF4-FFF2-40B4-BE49-F238E27FC236}">
                  <a16:creationId xmlns:a16="http://schemas.microsoft.com/office/drawing/2014/main" id="{6A2A87D5-389E-4254-8A60-EE7CA881D4AE}"/>
                </a:ext>
              </a:extLst>
            </p:cNvPr>
            <p:cNvSpPr/>
            <p:nvPr/>
          </p:nvSpPr>
          <p:spPr>
            <a:xfrm>
              <a:off x="1568749" y="3174443"/>
              <a:ext cx="646831" cy="409692"/>
            </a:xfrm>
            <a:prstGeom prst="rect">
              <a:avLst/>
            </a:prstGeom>
          </p:spPr>
          <p:txBody>
            <a:bodyPr wrap="square">
              <a:spAutoFit/>
            </a:bodyPr>
            <a:lstStyle/>
            <a:p>
              <a:r>
                <a:rPr lang="en-US" sz="2000" dirty="0"/>
                <a:t>CB</a:t>
              </a:r>
            </a:p>
          </p:txBody>
        </p:sp>
        <p:sp>
          <p:nvSpPr>
            <p:cNvPr id="6" name="Rectangle 5">
              <a:extLst>
                <a:ext uri="{FF2B5EF4-FFF2-40B4-BE49-F238E27FC236}">
                  <a16:creationId xmlns:a16="http://schemas.microsoft.com/office/drawing/2014/main" id="{ECC07234-20FA-4B6E-A6B7-1CCDA61A6666}"/>
                </a:ext>
              </a:extLst>
            </p:cNvPr>
            <p:cNvSpPr/>
            <p:nvPr/>
          </p:nvSpPr>
          <p:spPr>
            <a:xfrm>
              <a:off x="3820019" y="4572956"/>
              <a:ext cx="630616" cy="409692"/>
            </a:xfrm>
            <a:prstGeom prst="rect">
              <a:avLst/>
            </a:prstGeom>
          </p:spPr>
          <p:txBody>
            <a:bodyPr wrap="square">
              <a:spAutoFit/>
            </a:bodyPr>
            <a:lstStyle/>
            <a:p>
              <a:r>
                <a:rPr lang="en-US" sz="2000" dirty="0"/>
                <a:t>NZ</a:t>
              </a:r>
            </a:p>
          </p:txBody>
        </p:sp>
        <p:sp>
          <p:nvSpPr>
            <p:cNvPr id="7" name="Rectangle 6">
              <a:extLst>
                <a:ext uri="{FF2B5EF4-FFF2-40B4-BE49-F238E27FC236}">
                  <a16:creationId xmlns:a16="http://schemas.microsoft.com/office/drawing/2014/main" id="{A563FE3E-4D89-48C3-9148-D590E9AFE7D7}"/>
                </a:ext>
              </a:extLst>
            </p:cNvPr>
            <p:cNvSpPr/>
            <p:nvPr/>
          </p:nvSpPr>
          <p:spPr>
            <a:xfrm>
              <a:off x="1584965" y="5593417"/>
              <a:ext cx="630615" cy="409692"/>
            </a:xfrm>
            <a:prstGeom prst="rect">
              <a:avLst/>
            </a:prstGeom>
          </p:spPr>
          <p:txBody>
            <a:bodyPr wrap="square">
              <a:spAutoFit/>
            </a:bodyPr>
            <a:lstStyle/>
            <a:p>
              <a:r>
                <a:rPr lang="en-US" sz="2000" dirty="0"/>
                <a:t>CB</a:t>
              </a:r>
            </a:p>
          </p:txBody>
        </p:sp>
        <p:sp>
          <p:nvSpPr>
            <p:cNvPr id="25" name="Rectangle 24">
              <a:extLst>
                <a:ext uri="{FF2B5EF4-FFF2-40B4-BE49-F238E27FC236}">
                  <a16:creationId xmlns:a16="http://schemas.microsoft.com/office/drawing/2014/main" id="{1A056BB3-0FA8-4308-924B-888FC3B97C1B}"/>
                </a:ext>
              </a:extLst>
            </p:cNvPr>
            <p:cNvSpPr/>
            <p:nvPr/>
          </p:nvSpPr>
          <p:spPr>
            <a:xfrm>
              <a:off x="1576857" y="2708913"/>
              <a:ext cx="531828" cy="409692"/>
            </a:xfrm>
            <a:prstGeom prst="rect">
              <a:avLst/>
            </a:prstGeom>
          </p:spPr>
          <p:txBody>
            <a:bodyPr wrap="none">
              <a:spAutoFit/>
            </a:bodyPr>
            <a:lstStyle/>
            <a:p>
              <a:r>
                <a:rPr lang="en-US" sz="2000" dirty="0"/>
                <a:t>KG</a:t>
              </a:r>
            </a:p>
          </p:txBody>
        </p:sp>
        <p:sp>
          <p:nvSpPr>
            <p:cNvPr id="26" name="Rectangle 25">
              <a:extLst>
                <a:ext uri="{FF2B5EF4-FFF2-40B4-BE49-F238E27FC236}">
                  <a16:creationId xmlns:a16="http://schemas.microsoft.com/office/drawing/2014/main" id="{B0F62272-3051-4E66-A7BE-7397F71A08DB}"/>
                </a:ext>
              </a:extLst>
            </p:cNvPr>
            <p:cNvSpPr/>
            <p:nvPr/>
          </p:nvSpPr>
          <p:spPr>
            <a:xfrm>
              <a:off x="6556103" y="3501625"/>
              <a:ext cx="756591" cy="409692"/>
            </a:xfrm>
            <a:prstGeom prst="rect">
              <a:avLst/>
            </a:prstGeom>
          </p:spPr>
          <p:txBody>
            <a:bodyPr wrap="square">
              <a:spAutoFit/>
            </a:bodyPr>
            <a:lstStyle/>
            <a:p>
              <a:r>
                <a:rPr lang="en-US" sz="2000" dirty="0"/>
                <a:t>HB*</a:t>
              </a:r>
            </a:p>
          </p:txBody>
        </p:sp>
        <p:sp>
          <p:nvSpPr>
            <p:cNvPr id="27" name="Rectangle 26">
              <a:extLst>
                <a:ext uri="{FF2B5EF4-FFF2-40B4-BE49-F238E27FC236}">
                  <a16:creationId xmlns:a16="http://schemas.microsoft.com/office/drawing/2014/main" id="{BC225D9C-89BA-4BB5-A19B-EDF641517A39}"/>
                </a:ext>
              </a:extLst>
            </p:cNvPr>
            <p:cNvSpPr/>
            <p:nvPr/>
          </p:nvSpPr>
          <p:spPr>
            <a:xfrm>
              <a:off x="1581713" y="4314454"/>
              <a:ext cx="522367" cy="409692"/>
            </a:xfrm>
            <a:prstGeom prst="rect">
              <a:avLst/>
            </a:prstGeom>
          </p:spPr>
          <p:txBody>
            <a:bodyPr wrap="none">
              <a:spAutoFit/>
            </a:bodyPr>
            <a:lstStyle/>
            <a:p>
              <a:r>
                <a:rPr lang="en-US" sz="2000" dirty="0"/>
                <a:t>CB</a:t>
              </a:r>
            </a:p>
          </p:txBody>
        </p:sp>
        <p:sp>
          <p:nvSpPr>
            <p:cNvPr id="28" name="Rectangle 27">
              <a:extLst>
                <a:ext uri="{FF2B5EF4-FFF2-40B4-BE49-F238E27FC236}">
                  <a16:creationId xmlns:a16="http://schemas.microsoft.com/office/drawing/2014/main" id="{18EB5C3E-3191-47FD-8ADC-909EAF222529}"/>
                </a:ext>
              </a:extLst>
            </p:cNvPr>
            <p:cNvSpPr/>
            <p:nvPr/>
          </p:nvSpPr>
          <p:spPr>
            <a:xfrm>
              <a:off x="4882645" y="5163940"/>
              <a:ext cx="633561" cy="409692"/>
            </a:xfrm>
            <a:prstGeom prst="rect">
              <a:avLst/>
            </a:prstGeom>
          </p:spPr>
          <p:txBody>
            <a:bodyPr wrap="square">
              <a:spAutoFit/>
            </a:bodyPr>
            <a:lstStyle/>
            <a:p>
              <a:r>
                <a:rPr lang="en-US" sz="2000" dirty="0"/>
                <a:t>HB</a:t>
              </a:r>
            </a:p>
          </p:txBody>
        </p:sp>
        <p:sp>
          <p:nvSpPr>
            <p:cNvPr id="29" name="Rectangle 28">
              <a:extLst>
                <a:ext uri="{FF2B5EF4-FFF2-40B4-BE49-F238E27FC236}">
                  <a16:creationId xmlns:a16="http://schemas.microsoft.com/office/drawing/2014/main" id="{F21CD0F7-1076-4B2F-9E5C-1153363ECA3B}"/>
                </a:ext>
              </a:extLst>
            </p:cNvPr>
            <p:cNvSpPr/>
            <p:nvPr/>
          </p:nvSpPr>
          <p:spPr>
            <a:xfrm>
              <a:off x="2133001" y="1897833"/>
              <a:ext cx="551731" cy="409692"/>
            </a:xfrm>
            <a:prstGeom prst="rect">
              <a:avLst/>
            </a:prstGeom>
          </p:spPr>
          <p:txBody>
            <a:bodyPr wrap="none">
              <a:spAutoFit/>
            </a:bodyPr>
            <a:lstStyle/>
            <a:p>
              <a:r>
                <a:rPr lang="en-US" sz="2000" dirty="0"/>
                <a:t>HB</a:t>
              </a:r>
            </a:p>
          </p:txBody>
        </p:sp>
        <p:sp>
          <p:nvSpPr>
            <p:cNvPr id="30" name="Rectangle 29">
              <a:extLst>
                <a:ext uri="{FF2B5EF4-FFF2-40B4-BE49-F238E27FC236}">
                  <a16:creationId xmlns:a16="http://schemas.microsoft.com/office/drawing/2014/main" id="{0C4E6F74-F467-4D25-B967-DC6A18AE666E}"/>
                </a:ext>
              </a:extLst>
            </p:cNvPr>
            <p:cNvSpPr/>
            <p:nvPr/>
          </p:nvSpPr>
          <p:spPr>
            <a:xfrm>
              <a:off x="2119950" y="2704320"/>
              <a:ext cx="537049" cy="409692"/>
            </a:xfrm>
            <a:prstGeom prst="rect">
              <a:avLst/>
            </a:prstGeom>
          </p:spPr>
          <p:txBody>
            <a:bodyPr wrap="none">
              <a:spAutoFit/>
            </a:bodyPr>
            <a:lstStyle/>
            <a:p>
              <a:r>
                <a:rPr lang="en-US" sz="2000" dirty="0"/>
                <a:t>NZ</a:t>
              </a:r>
            </a:p>
          </p:txBody>
        </p:sp>
        <p:sp>
          <p:nvSpPr>
            <p:cNvPr id="32" name="Rectangle 31">
              <a:extLst>
                <a:ext uri="{FF2B5EF4-FFF2-40B4-BE49-F238E27FC236}">
                  <a16:creationId xmlns:a16="http://schemas.microsoft.com/office/drawing/2014/main" id="{C982D8DD-7D2B-46AE-B276-2C22BFAC1622}"/>
                </a:ext>
              </a:extLst>
            </p:cNvPr>
            <p:cNvSpPr/>
            <p:nvPr/>
          </p:nvSpPr>
          <p:spPr>
            <a:xfrm>
              <a:off x="4882645" y="3501625"/>
              <a:ext cx="531828" cy="409692"/>
            </a:xfrm>
            <a:prstGeom prst="rect">
              <a:avLst/>
            </a:prstGeom>
          </p:spPr>
          <p:txBody>
            <a:bodyPr wrap="none">
              <a:spAutoFit/>
            </a:bodyPr>
            <a:lstStyle/>
            <a:p>
              <a:r>
                <a:rPr lang="en-US" sz="2000" dirty="0"/>
                <a:t>KG</a:t>
              </a:r>
            </a:p>
          </p:txBody>
        </p:sp>
        <p:sp>
          <p:nvSpPr>
            <p:cNvPr id="33" name="Rectangle 32">
              <a:extLst>
                <a:ext uri="{FF2B5EF4-FFF2-40B4-BE49-F238E27FC236}">
                  <a16:creationId xmlns:a16="http://schemas.microsoft.com/office/drawing/2014/main" id="{109B48DE-09DD-4EA1-A050-1FE8BD5B5ADD}"/>
                </a:ext>
              </a:extLst>
            </p:cNvPr>
            <p:cNvSpPr/>
            <p:nvPr/>
          </p:nvSpPr>
          <p:spPr>
            <a:xfrm>
              <a:off x="1571434" y="5365645"/>
              <a:ext cx="512579" cy="409692"/>
            </a:xfrm>
            <a:prstGeom prst="rect">
              <a:avLst/>
            </a:prstGeom>
          </p:spPr>
          <p:txBody>
            <a:bodyPr wrap="none">
              <a:spAutoFit/>
            </a:bodyPr>
            <a:lstStyle/>
            <a:p>
              <a:r>
                <a:rPr lang="en-US" sz="2000" dirty="0"/>
                <a:t>KA</a:t>
              </a:r>
            </a:p>
          </p:txBody>
        </p:sp>
        <p:sp>
          <p:nvSpPr>
            <p:cNvPr id="39" name="Rectangle 38">
              <a:extLst>
                <a:ext uri="{FF2B5EF4-FFF2-40B4-BE49-F238E27FC236}">
                  <a16:creationId xmlns:a16="http://schemas.microsoft.com/office/drawing/2014/main" id="{F9107A02-3D83-4190-8DC5-BC3B0CA8484C}"/>
                </a:ext>
              </a:extLst>
            </p:cNvPr>
            <p:cNvSpPr/>
            <p:nvPr/>
          </p:nvSpPr>
          <p:spPr>
            <a:xfrm>
              <a:off x="3211220" y="1875776"/>
              <a:ext cx="522367" cy="409692"/>
            </a:xfrm>
            <a:prstGeom prst="rect">
              <a:avLst/>
            </a:prstGeom>
          </p:spPr>
          <p:txBody>
            <a:bodyPr wrap="none">
              <a:spAutoFit/>
            </a:bodyPr>
            <a:lstStyle/>
            <a:p>
              <a:r>
                <a:rPr lang="en-US" sz="2000" dirty="0"/>
                <a:t>CB</a:t>
              </a:r>
            </a:p>
          </p:txBody>
        </p:sp>
        <p:sp>
          <p:nvSpPr>
            <p:cNvPr id="40" name="Rectangle 39">
              <a:extLst>
                <a:ext uri="{FF2B5EF4-FFF2-40B4-BE49-F238E27FC236}">
                  <a16:creationId xmlns:a16="http://schemas.microsoft.com/office/drawing/2014/main" id="{5CE99FFF-4A7D-420E-82F4-0091ACDEDB22}"/>
                </a:ext>
              </a:extLst>
            </p:cNvPr>
            <p:cNvSpPr/>
            <p:nvPr/>
          </p:nvSpPr>
          <p:spPr>
            <a:xfrm>
              <a:off x="1583332" y="2938833"/>
              <a:ext cx="512579" cy="409692"/>
            </a:xfrm>
            <a:prstGeom prst="rect">
              <a:avLst/>
            </a:prstGeom>
          </p:spPr>
          <p:txBody>
            <a:bodyPr wrap="none">
              <a:spAutoFit/>
            </a:bodyPr>
            <a:lstStyle/>
            <a:p>
              <a:r>
                <a:rPr lang="en-US" sz="2000" dirty="0"/>
                <a:t>KA</a:t>
              </a:r>
            </a:p>
          </p:txBody>
        </p:sp>
        <p:sp>
          <p:nvSpPr>
            <p:cNvPr id="41" name="Rectangle 40">
              <a:extLst>
                <a:ext uri="{FF2B5EF4-FFF2-40B4-BE49-F238E27FC236}">
                  <a16:creationId xmlns:a16="http://schemas.microsoft.com/office/drawing/2014/main" id="{493D803E-F78B-40EB-B567-E565A4E548E3}"/>
                </a:ext>
              </a:extLst>
            </p:cNvPr>
            <p:cNvSpPr/>
            <p:nvPr/>
          </p:nvSpPr>
          <p:spPr>
            <a:xfrm>
              <a:off x="7132382" y="5160799"/>
              <a:ext cx="522367" cy="409692"/>
            </a:xfrm>
            <a:prstGeom prst="rect">
              <a:avLst/>
            </a:prstGeom>
          </p:spPr>
          <p:txBody>
            <a:bodyPr wrap="none">
              <a:spAutoFit/>
            </a:bodyPr>
            <a:lstStyle/>
            <a:p>
              <a:r>
                <a:rPr lang="en-US" sz="2000" dirty="0"/>
                <a:t>NL</a:t>
              </a:r>
            </a:p>
          </p:txBody>
        </p:sp>
        <p:sp>
          <p:nvSpPr>
            <p:cNvPr id="42" name="Rectangle 41">
              <a:extLst>
                <a:ext uri="{FF2B5EF4-FFF2-40B4-BE49-F238E27FC236}">
                  <a16:creationId xmlns:a16="http://schemas.microsoft.com/office/drawing/2014/main" id="{B0D49D8A-391E-4E41-91D6-604D652C0DDF}"/>
                </a:ext>
              </a:extLst>
            </p:cNvPr>
            <p:cNvSpPr/>
            <p:nvPr/>
          </p:nvSpPr>
          <p:spPr>
            <a:xfrm>
              <a:off x="2674140" y="4333798"/>
              <a:ext cx="551731" cy="409692"/>
            </a:xfrm>
            <a:prstGeom prst="rect">
              <a:avLst/>
            </a:prstGeom>
          </p:spPr>
          <p:txBody>
            <a:bodyPr wrap="none">
              <a:spAutoFit/>
            </a:bodyPr>
            <a:lstStyle/>
            <a:p>
              <a:r>
                <a:rPr lang="en-US" sz="2000" dirty="0"/>
                <a:t>HB</a:t>
              </a:r>
            </a:p>
          </p:txBody>
        </p:sp>
        <p:sp>
          <p:nvSpPr>
            <p:cNvPr id="43" name="Rectangle 42">
              <a:extLst>
                <a:ext uri="{FF2B5EF4-FFF2-40B4-BE49-F238E27FC236}">
                  <a16:creationId xmlns:a16="http://schemas.microsoft.com/office/drawing/2014/main" id="{FAFBC7CE-60F3-43E4-B739-88294FE68903}"/>
                </a:ext>
              </a:extLst>
            </p:cNvPr>
            <p:cNvSpPr/>
            <p:nvPr/>
          </p:nvSpPr>
          <p:spPr>
            <a:xfrm>
              <a:off x="3828843" y="4333798"/>
              <a:ext cx="531828" cy="409692"/>
            </a:xfrm>
            <a:prstGeom prst="rect">
              <a:avLst/>
            </a:prstGeom>
          </p:spPr>
          <p:txBody>
            <a:bodyPr wrap="none">
              <a:spAutoFit/>
            </a:bodyPr>
            <a:lstStyle/>
            <a:p>
              <a:r>
                <a:rPr lang="en-US" sz="2000" dirty="0"/>
                <a:t>KG</a:t>
              </a:r>
            </a:p>
          </p:txBody>
        </p:sp>
        <p:sp>
          <p:nvSpPr>
            <p:cNvPr id="9" name="Rectangle 8">
              <a:extLst>
                <a:ext uri="{FF2B5EF4-FFF2-40B4-BE49-F238E27FC236}">
                  <a16:creationId xmlns:a16="http://schemas.microsoft.com/office/drawing/2014/main" id="{EFE21C84-D5C9-4FA3-8354-05E232349E29}"/>
                </a:ext>
              </a:extLst>
            </p:cNvPr>
            <p:cNvSpPr/>
            <p:nvPr/>
          </p:nvSpPr>
          <p:spPr>
            <a:xfrm>
              <a:off x="6579274" y="1897833"/>
              <a:ext cx="522367" cy="409692"/>
            </a:xfrm>
            <a:prstGeom prst="rect">
              <a:avLst/>
            </a:prstGeom>
          </p:spPr>
          <p:txBody>
            <a:bodyPr wrap="none">
              <a:spAutoFit/>
            </a:bodyPr>
            <a:lstStyle/>
            <a:p>
              <a:r>
                <a:rPr lang="en-US" sz="2000" dirty="0"/>
                <a:t>NL</a:t>
              </a:r>
            </a:p>
          </p:txBody>
        </p:sp>
        <p:sp>
          <p:nvSpPr>
            <p:cNvPr id="10" name="Rectangle 9">
              <a:extLst>
                <a:ext uri="{FF2B5EF4-FFF2-40B4-BE49-F238E27FC236}">
                  <a16:creationId xmlns:a16="http://schemas.microsoft.com/office/drawing/2014/main" id="{72035924-558C-4827-A78B-0F785384A645}"/>
                </a:ext>
              </a:extLst>
            </p:cNvPr>
            <p:cNvSpPr/>
            <p:nvPr/>
          </p:nvSpPr>
          <p:spPr>
            <a:xfrm>
              <a:off x="7101641" y="2696645"/>
              <a:ext cx="522367" cy="409692"/>
            </a:xfrm>
            <a:prstGeom prst="rect">
              <a:avLst/>
            </a:prstGeom>
          </p:spPr>
          <p:txBody>
            <a:bodyPr wrap="none">
              <a:spAutoFit/>
            </a:bodyPr>
            <a:lstStyle/>
            <a:p>
              <a:r>
                <a:rPr lang="en-US" sz="2000" dirty="0"/>
                <a:t>NL</a:t>
              </a:r>
            </a:p>
          </p:txBody>
        </p:sp>
        <p:sp>
          <p:nvSpPr>
            <p:cNvPr id="11" name="Rectangle 10">
              <a:extLst>
                <a:ext uri="{FF2B5EF4-FFF2-40B4-BE49-F238E27FC236}">
                  <a16:creationId xmlns:a16="http://schemas.microsoft.com/office/drawing/2014/main" id="{EF58B5D7-1773-4A92-951B-9AE614BC961B}"/>
                </a:ext>
              </a:extLst>
            </p:cNvPr>
            <p:cNvSpPr/>
            <p:nvPr/>
          </p:nvSpPr>
          <p:spPr>
            <a:xfrm>
              <a:off x="7111542" y="3519106"/>
              <a:ext cx="522367" cy="409692"/>
            </a:xfrm>
            <a:prstGeom prst="rect">
              <a:avLst/>
            </a:prstGeom>
          </p:spPr>
          <p:txBody>
            <a:bodyPr wrap="none">
              <a:spAutoFit/>
            </a:bodyPr>
            <a:lstStyle/>
            <a:p>
              <a:r>
                <a:rPr lang="en-US" sz="2000" dirty="0"/>
                <a:t>NL</a:t>
              </a:r>
            </a:p>
          </p:txBody>
        </p:sp>
        <p:sp>
          <p:nvSpPr>
            <p:cNvPr id="14" name="Rectangle 13">
              <a:extLst>
                <a:ext uri="{FF2B5EF4-FFF2-40B4-BE49-F238E27FC236}">
                  <a16:creationId xmlns:a16="http://schemas.microsoft.com/office/drawing/2014/main" id="{8AD0109C-56A0-43F7-B053-3A6410645E70}"/>
                </a:ext>
              </a:extLst>
            </p:cNvPr>
            <p:cNvSpPr/>
            <p:nvPr/>
          </p:nvSpPr>
          <p:spPr>
            <a:xfrm>
              <a:off x="4327867" y="1887140"/>
              <a:ext cx="537049" cy="409692"/>
            </a:xfrm>
            <a:prstGeom prst="rect">
              <a:avLst/>
            </a:prstGeom>
          </p:spPr>
          <p:txBody>
            <a:bodyPr wrap="none">
              <a:spAutoFit/>
            </a:bodyPr>
            <a:lstStyle/>
            <a:p>
              <a:r>
                <a:rPr lang="en-US" sz="2000" dirty="0"/>
                <a:t>NZ</a:t>
              </a:r>
            </a:p>
          </p:txBody>
        </p:sp>
        <p:sp>
          <p:nvSpPr>
            <p:cNvPr id="16" name="Rectangle 15">
              <a:extLst>
                <a:ext uri="{FF2B5EF4-FFF2-40B4-BE49-F238E27FC236}">
                  <a16:creationId xmlns:a16="http://schemas.microsoft.com/office/drawing/2014/main" id="{C0FE0B0A-650E-4F68-9B48-D9715FCB7472}"/>
                </a:ext>
              </a:extLst>
            </p:cNvPr>
            <p:cNvSpPr/>
            <p:nvPr/>
          </p:nvSpPr>
          <p:spPr>
            <a:xfrm>
              <a:off x="1564094" y="3498344"/>
              <a:ext cx="522367" cy="409692"/>
            </a:xfrm>
            <a:prstGeom prst="rect">
              <a:avLst/>
            </a:prstGeom>
          </p:spPr>
          <p:txBody>
            <a:bodyPr wrap="none">
              <a:spAutoFit/>
            </a:bodyPr>
            <a:lstStyle/>
            <a:p>
              <a:r>
                <a:rPr lang="en-US" sz="2000" dirty="0"/>
                <a:t>CB</a:t>
              </a:r>
            </a:p>
          </p:txBody>
        </p:sp>
        <p:sp>
          <p:nvSpPr>
            <p:cNvPr id="17" name="Rectangle 16">
              <a:extLst>
                <a:ext uri="{FF2B5EF4-FFF2-40B4-BE49-F238E27FC236}">
                  <a16:creationId xmlns:a16="http://schemas.microsoft.com/office/drawing/2014/main" id="{EF5BFD0C-168C-4B96-B4CA-7CDD81A8EF0E}"/>
                </a:ext>
              </a:extLst>
            </p:cNvPr>
            <p:cNvSpPr/>
            <p:nvPr/>
          </p:nvSpPr>
          <p:spPr>
            <a:xfrm>
              <a:off x="6610015" y="4364707"/>
              <a:ext cx="522367" cy="409692"/>
            </a:xfrm>
            <a:prstGeom prst="rect">
              <a:avLst/>
            </a:prstGeom>
          </p:spPr>
          <p:txBody>
            <a:bodyPr wrap="none">
              <a:spAutoFit/>
            </a:bodyPr>
            <a:lstStyle/>
            <a:p>
              <a:r>
                <a:rPr lang="en-US" sz="2000" dirty="0"/>
                <a:t>NL</a:t>
              </a:r>
            </a:p>
          </p:txBody>
        </p:sp>
        <p:sp>
          <p:nvSpPr>
            <p:cNvPr id="21" name="Rectangle 20">
              <a:extLst>
                <a:ext uri="{FF2B5EF4-FFF2-40B4-BE49-F238E27FC236}">
                  <a16:creationId xmlns:a16="http://schemas.microsoft.com/office/drawing/2014/main" id="{13D75C72-2425-4A4E-B859-7830A397C5E1}"/>
                </a:ext>
              </a:extLst>
            </p:cNvPr>
            <p:cNvSpPr/>
            <p:nvPr/>
          </p:nvSpPr>
          <p:spPr>
            <a:xfrm>
              <a:off x="2681482" y="3508424"/>
              <a:ext cx="537049" cy="409692"/>
            </a:xfrm>
            <a:prstGeom prst="rect">
              <a:avLst/>
            </a:prstGeom>
          </p:spPr>
          <p:txBody>
            <a:bodyPr wrap="none">
              <a:spAutoFit/>
            </a:bodyPr>
            <a:lstStyle/>
            <a:p>
              <a:r>
                <a:rPr lang="en-US" sz="2000" dirty="0"/>
                <a:t>NZ</a:t>
              </a:r>
            </a:p>
          </p:txBody>
        </p:sp>
        <p:sp>
          <p:nvSpPr>
            <p:cNvPr id="23" name="Rectangle 22">
              <a:extLst>
                <a:ext uri="{FF2B5EF4-FFF2-40B4-BE49-F238E27FC236}">
                  <a16:creationId xmlns:a16="http://schemas.microsoft.com/office/drawing/2014/main" id="{15E2EE17-C68D-45CA-A3EF-00356898C057}"/>
                </a:ext>
              </a:extLst>
            </p:cNvPr>
            <p:cNvSpPr/>
            <p:nvPr/>
          </p:nvSpPr>
          <p:spPr>
            <a:xfrm>
              <a:off x="1564094" y="5137873"/>
              <a:ext cx="537049" cy="409692"/>
            </a:xfrm>
            <a:prstGeom prst="rect">
              <a:avLst/>
            </a:prstGeom>
          </p:spPr>
          <p:txBody>
            <a:bodyPr wrap="none">
              <a:spAutoFit/>
            </a:bodyPr>
            <a:lstStyle/>
            <a:p>
              <a:r>
                <a:rPr lang="en-US" sz="2000" dirty="0"/>
                <a:t>NZ</a:t>
              </a:r>
            </a:p>
          </p:txBody>
        </p:sp>
        <p:sp>
          <p:nvSpPr>
            <p:cNvPr id="34" name="Rectangle 33">
              <a:extLst>
                <a:ext uri="{FF2B5EF4-FFF2-40B4-BE49-F238E27FC236}">
                  <a16:creationId xmlns:a16="http://schemas.microsoft.com/office/drawing/2014/main" id="{FCCC332C-6977-4849-8511-6542D1C5CFAD}"/>
                </a:ext>
              </a:extLst>
            </p:cNvPr>
            <p:cNvSpPr/>
            <p:nvPr/>
          </p:nvSpPr>
          <p:spPr>
            <a:xfrm>
              <a:off x="1585798" y="1867554"/>
              <a:ext cx="512579" cy="409692"/>
            </a:xfrm>
            <a:prstGeom prst="rect">
              <a:avLst/>
            </a:prstGeom>
          </p:spPr>
          <p:txBody>
            <a:bodyPr wrap="none">
              <a:spAutoFit/>
            </a:bodyPr>
            <a:lstStyle/>
            <a:p>
              <a:r>
                <a:rPr lang="en-US" sz="2000" dirty="0"/>
                <a:t>KA</a:t>
              </a:r>
            </a:p>
          </p:txBody>
        </p:sp>
        <p:sp>
          <p:nvSpPr>
            <p:cNvPr id="35" name="Rectangle 34">
              <a:extLst>
                <a:ext uri="{FF2B5EF4-FFF2-40B4-BE49-F238E27FC236}">
                  <a16:creationId xmlns:a16="http://schemas.microsoft.com/office/drawing/2014/main" id="{FC9711A1-DADE-4527-90AB-112D650C3703}"/>
                </a:ext>
              </a:extLst>
            </p:cNvPr>
            <p:cNvSpPr/>
            <p:nvPr/>
          </p:nvSpPr>
          <p:spPr>
            <a:xfrm>
              <a:off x="2681482" y="2708913"/>
              <a:ext cx="551731" cy="409692"/>
            </a:xfrm>
            <a:prstGeom prst="rect">
              <a:avLst/>
            </a:prstGeom>
          </p:spPr>
          <p:txBody>
            <a:bodyPr wrap="none">
              <a:spAutoFit/>
            </a:bodyPr>
            <a:lstStyle/>
            <a:p>
              <a:r>
                <a:rPr lang="en-US" sz="2000" dirty="0"/>
                <a:t>HB</a:t>
              </a:r>
            </a:p>
          </p:txBody>
        </p:sp>
        <p:sp>
          <p:nvSpPr>
            <p:cNvPr id="36" name="Rectangle 35">
              <a:extLst>
                <a:ext uri="{FF2B5EF4-FFF2-40B4-BE49-F238E27FC236}">
                  <a16:creationId xmlns:a16="http://schemas.microsoft.com/office/drawing/2014/main" id="{35E9CBFF-816C-484B-8C4D-59B830CCC3B0}"/>
                </a:ext>
              </a:extLst>
            </p:cNvPr>
            <p:cNvSpPr/>
            <p:nvPr/>
          </p:nvSpPr>
          <p:spPr>
            <a:xfrm>
              <a:off x="1564094" y="3730988"/>
              <a:ext cx="512579" cy="409692"/>
            </a:xfrm>
            <a:prstGeom prst="rect">
              <a:avLst/>
            </a:prstGeom>
          </p:spPr>
          <p:txBody>
            <a:bodyPr wrap="none">
              <a:spAutoFit/>
            </a:bodyPr>
            <a:lstStyle/>
            <a:p>
              <a:r>
                <a:rPr lang="en-US" sz="2000" dirty="0"/>
                <a:t>KA</a:t>
              </a:r>
            </a:p>
          </p:txBody>
        </p:sp>
        <p:sp>
          <p:nvSpPr>
            <p:cNvPr id="37" name="Rectangle 36">
              <a:extLst>
                <a:ext uri="{FF2B5EF4-FFF2-40B4-BE49-F238E27FC236}">
                  <a16:creationId xmlns:a16="http://schemas.microsoft.com/office/drawing/2014/main" id="{26BDB101-7CA6-4816-95F6-B2DC79B43BF8}"/>
                </a:ext>
              </a:extLst>
            </p:cNvPr>
            <p:cNvSpPr/>
            <p:nvPr/>
          </p:nvSpPr>
          <p:spPr>
            <a:xfrm>
              <a:off x="1594805" y="4565335"/>
              <a:ext cx="512579" cy="409692"/>
            </a:xfrm>
            <a:prstGeom prst="rect">
              <a:avLst/>
            </a:prstGeom>
          </p:spPr>
          <p:txBody>
            <a:bodyPr wrap="none">
              <a:spAutoFit/>
            </a:bodyPr>
            <a:lstStyle/>
            <a:p>
              <a:r>
                <a:rPr lang="en-US" sz="2000" dirty="0"/>
                <a:t>KA</a:t>
              </a:r>
            </a:p>
          </p:txBody>
        </p:sp>
        <p:sp>
          <p:nvSpPr>
            <p:cNvPr id="38" name="Rectangle 37">
              <a:extLst>
                <a:ext uri="{FF2B5EF4-FFF2-40B4-BE49-F238E27FC236}">
                  <a16:creationId xmlns:a16="http://schemas.microsoft.com/office/drawing/2014/main" id="{36E88241-F05C-4A86-A4B3-F60E97F1284C}"/>
                </a:ext>
              </a:extLst>
            </p:cNvPr>
            <p:cNvSpPr/>
            <p:nvPr/>
          </p:nvSpPr>
          <p:spPr>
            <a:xfrm>
              <a:off x="5986599" y="5137873"/>
              <a:ext cx="675389" cy="409692"/>
            </a:xfrm>
            <a:prstGeom prst="rect">
              <a:avLst/>
            </a:prstGeom>
          </p:spPr>
          <p:txBody>
            <a:bodyPr wrap="none">
              <a:spAutoFit/>
            </a:bodyPr>
            <a:lstStyle/>
            <a:p>
              <a:r>
                <a:rPr lang="en-US" sz="2000" dirty="0"/>
                <a:t>KG*</a:t>
              </a:r>
            </a:p>
          </p:txBody>
        </p:sp>
      </p:grpSp>
      <p:sp>
        <p:nvSpPr>
          <p:cNvPr id="5" name="Rectangle 4">
            <a:extLst>
              <a:ext uri="{FF2B5EF4-FFF2-40B4-BE49-F238E27FC236}">
                <a16:creationId xmlns:a16="http://schemas.microsoft.com/office/drawing/2014/main" id="{D26D7239-6C73-1004-91B0-44950E6C377D}"/>
              </a:ext>
            </a:extLst>
          </p:cNvPr>
          <p:cNvSpPr/>
          <p:nvPr/>
        </p:nvSpPr>
        <p:spPr bwMode="auto">
          <a:xfrm>
            <a:off x="10362415" y="6504495"/>
            <a:ext cx="424207" cy="23567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chemeClr val="bg1"/>
              </a:solidFill>
              <a:latin typeface="Arial" charset="0"/>
              <a:ea typeface="ＭＳ Ｐゴシック" pitchFamily="1" charset="-128"/>
            </a:endParaRPr>
          </a:p>
        </p:txBody>
      </p:sp>
      <p:sp>
        <p:nvSpPr>
          <p:cNvPr id="12" name="Title 1">
            <a:extLst>
              <a:ext uri="{FF2B5EF4-FFF2-40B4-BE49-F238E27FC236}">
                <a16:creationId xmlns:a16="http://schemas.microsoft.com/office/drawing/2014/main" id="{88D90BC2-37CC-8315-17CF-A699C703613E}"/>
              </a:ext>
            </a:extLst>
          </p:cNvPr>
          <p:cNvSpPr txBox="1">
            <a:spLocks/>
          </p:cNvSpPr>
          <p:nvPr/>
        </p:nvSpPr>
        <p:spPr>
          <a:xfrm>
            <a:off x="600929" y="510537"/>
            <a:ext cx="10779125" cy="609600"/>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3500" b="1"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a:t>J</a:t>
            </a:r>
            <a:r>
              <a:rPr lang="en-AU" dirty="0"/>
              <a:t>–</a:t>
            </a:r>
            <a:r>
              <a:rPr lang="en-GB" dirty="0"/>
              <a:t>P Facets Team Poster</a:t>
            </a:r>
          </a:p>
        </p:txBody>
      </p:sp>
      <p:sp>
        <p:nvSpPr>
          <p:cNvPr id="13" name="Rectangle 12">
            <a:extLst>
              <a:ext uri="{FF2B5EF4-FFF2-40B4-BE49-F238E27FC236}">
                <a16:creationId xmlns:a16="http://schemas.microsoft.com/office/drawing/2014/main" id="{8998CF55-9750-B512-4141-17BEA35E0614}"/>
              </a:ext>
            </a:extLst>
          </p:cNvPr>
          <p:cNvSpPr/>
          <p:nvPr/>
        </p:nvSpPr>
        <p:spPr>
          <a:xfrm>
            <a:off x="4685004" y="6017883"/>
            <a:ext cx="2953182" cy="1845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2" name="Rectangle: Rounded Corners 1">
            <a:extLst>
              <a:ext uri="{FF2B5EF4-FFF2-40B4-BE49-F238E27FC236}">
                <a16:creationId xmlns:a16="http://schemas.microsoft.com/office/drawing/2014/main" id="{2BA93CDF-1B2D-EB85-8AAB-A3027EA87BBC}"/>
              </a:ext>
            </a:extLst>
          </p:cNvPr>
          <p:cNvSpPr/>
          <p:nvPr/>
        </p:nvSpPr>
        <p:spPr>
          <a:xfrm>
            <a:off x="3118724" y="2030834"/>
            <a:ext cx="5915938" cy="78054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15" name="Rectangle: Rounded Corners 14">
            <a:extLst>
              <a:ext uri="{FF2B5EF4-FFF2-40B4-BE49-F238E27FC236}">
                <a16:creationId xmlns:a16="http://schemas.microsoft.com/office/drawing/2014/main" id="{72FA4976-AAE1-F576-44A6-9699E3E07E87}"/>
              </a:ext>
            </a:extLst>
          </p:cNvPr>
          <p:cNvSpPr/>
          <p:nvPr/>
        </p:nvSpPr>
        <p:spPr>
          <a:xfrm>
            <a:off x="3136361" y="2824603"/>
            <a:ext cx="5915938" cy="78054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18" name="Rectangle: Rounded Corners 17">
            <a:extLst>
              <a:ext uri="{FF2B5EF4-FFF2-40B4-BE49-F238E27FC236}">
                <a16:creationId xmlns:a16="http://schemas.microsoft.com/office/drawing/2014/main" id="{B2B490D8-30DB-A088-3B30-B5FC33D5AA17}"/>
              </a:ext>
            </a:extLst>
          </p:cNvPr>
          <p:cNvSpPr/>
          <p:nvPr/>
        </p:nvSpPr>
        <p:spPr>
          <a:xfrm>
            <a:off x="3118724" y="3632792"/>
            <a:ext cx="5954552" cy="78054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19" name="Rectangle: Rounded Corners 18">
            <a:extLst>
              <a:ext uri="{FF2B5EF4-FFF2-40B4-BE49-F238E27FC236}">
                <a16:creationId xmlns:a16="http://schemas.microsoft.com/office/drawing/2014/main" id="{907E3375-E1B8-79DE-B2FE-D9B21749E3F6}"/>
              </a:ext>
            </a:extLst>
          </p:cNvPr>
          <p:cNvSpPr/>
          <p:nvPr/>
        </p:nvSpPr>
        <p:spPr>
          <a:xfrm>
            <a:off x="3118724" y="4381684"/>
            <a:ext cx="5954552" cy="78054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
        <p:nvSpPr>
          <p:cNvPr id="20" name="Rectangle: Rounded Corners 19">
            <a:extLst>
              <a:ext uri="{FF2B5EF4-FFF2-40B4-BE49-F238E27FC236}">
                <a16:creationId xmlns:a16="http://schemas.microsoft.com/office/drawing/2014/main" id="{7AD217F8-1DF2-93D2-BE9B-07D3869BB3F8}"/>
              </a:ext>
            </a:extLst>
          </p:cNvPr>
          <p:cNvSpPr/>
          <p:nvPr/>
        </p:nvSpPr>
        <p:spPr>
          <a:xfrm>
            <a:off x="3118724" y="5180390"/>
            <a:ext cx="5954552" cy="78054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endParaRPr>
          </a:p>
        </p:txBody>
      </p:sp>
    </p:spTree>
    <p:custDataLst>
      <p:tags r:id="rId1"/>
    </p:custDataLst>
    <p:extLst>
      <p:ext uri="{BB962C8B-B14F-4D97-AF65-F5344CB8AC3E}">
        <p14:creationId xmlns:p14="http://schemas.microsoft.com/office/powerpoint/2010/main" val="110773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5" grpId="0" animBg="1"/>
      <p:bldP spid="15" grpId="1" animBg="1"/>
      <p:bldP spid="18" grpId="0" animBg="1"/>
      <p:bldP spid="18" grpId="1" animBg="1"/>
      <p:bldP spid="19" grpId="0" animBg="1"/>
      <p:bldP spid="19" grpId="1" animBg="1"/>
      <p:bldP spid="20" grpId="0" animBg="1"/>
      <p:bldP spid="20"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541D7-145A-A6F8-64A4-59776C3A5A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B4C20B-1E28-4ADF-4272-543B1BC321E0}"/>
              </a:ext>
            </a:extLst>
          </p:cNvPr>
          <p:cNvSpPr>
            <a:spLocks noGrp="1"/>
          </p:cNvSpPr>
          <p:nvPr>
            <p:ph type="title"/>
          </p:nvPr>
        </p:nvSpPr>
        <p:spPr>
          <a:xfrm>
            <a:off x="2735863" y="228279"/>
            <a:ext cx="6720274" cy="980098"/>
          </a:xfrm>
        </p:spPr>
        <p:txBody>
          <a:bodyPr/>
          <a:lstStyle/>
          <a:p>
            <a:r>
              <a:rPr lang="en-GB" dirty="0"/>
              <a:t>J</a:t>
            </a:r>
            <a:r>
              <a:rPr lang="en-AU" dirty="0"/>
              <a:t>–</a:t>
            </a:r>
            <a:r>
              <a:rPr lang="en-GB" dirty="0"/>
              <a:t>P Facets Team Poster</a:t>
            </a:r>
          </a:p>
        </p:txBody>
      </p:sp>
      <p:sp>
        <p:nvSpPr>
          <p:cNvPr id="36" name="Rectangle 35">
            <a:extLst>
              <a:ext uri="{FF2B5EF4-FFF2-40B4-BE49-F238E27FC236}">
                <a16:creationId xmlns:a16="http://schemas.microsoft.com/office/drawing/2014/main" id="{E726B5F0-01E7-5F03-0852-B37CE92D4C35}"/>
              </a:ext>
            </a:extLst>
          </p:cNvPr>
          <p:cNvSpPr/>
          <p:nvPr/>
        </p:nvSpPr>
        <p:spPr>
          <a:xfrm>
            <a:off x="2577927" y="6188628"/>
            <a:ext cx="203297" cy="458713"/>
          </a:xfrm>
          <a:prstGeom prst="rect">
            <a:avLst/>
          </a:prstGeom>
        </p:spPr>
        <p:txBody>
          <a:bodyPr wrap="none">
            <a:spAutoFit/>
          </a:bodyPr>
          <a:lstStyle/>
          <a:p>
            <a:endParaRPr lang="en-US" sz="2000" dirty="0"/>
          </a:p>
        </p:txBody>
      </p:sp>
      <p:sp>
        <p:nvSpPr>
          <p:cNvPr id="6" name="Rectangle 5">
            <a:extLst>
              <a:ext uri="{FF2B5EF4-FFF2-40B4-BE49-F238E27FC236}">
                <a16:creationId xmlns:a16="http://schemas.microsoft.com/office/drawing/2014/main" id="{C8CA830E-F087-6F48-BC27-E6FE931B472D}"/>
              </a:ext>
            </a:extLst>
          </p:cNvPr>
          <p:cNvSpPr/>
          <p:nvPr/>
        </p:nvSpPr>
        <p:spPr bwMode="auto">
          <a:xfrm>
            <a:off x="10362415" y="6504495"/>
            <a:ext cx="424207" cy="23567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chemeClr val="bg1"/>
              </a:solidFill>
              <a:latin typeface="Arial" charset="0"/>
              <a:ea typeface="ＭＳ Ｐゴシック" pitchFamily="1" charset="-128"/>
            </a:endParaRPr>
          </a:p>
        </p:txBody>
      </p:sp>
      <p:graphicFrame>
        <p:nvGraphicFramePr>
          <p:cNvPr id="3" name="Table 2">
            <a:extLst>
              <a:ext uri="{FF2B5EF4-FFF2-40B4-BE49-F238E27FC236}">
                <a16:creationId xmlns:a16="http://schemas.microsoft.com/office/drawing/2014/main" id="{F5C0ED04-71F3-7FF7-0895-22FB100E4B89}"/>
              </a:ext>
            </a:extLst>
          </p:cNvPr>
          <p:cNvGraphicFramePr>
            <a:graphicFrameLocks noGrp="1"/>
          </p:cNvGraphicFramePr>
          <p:nvPr>
            <p:extLst>
              <p:ext uri="{D42A27DB-BD31-4B8C-83A1-F6EECF244321}">
                <p14:modId xmlns:p14="http://schemas.microsoft.com/office/powerpoint/2010/main" val="390335046"/>
              </p:ext>
            </p:extLst>
          </p:nvPr>
        </p:nvGraphicFramePr>
        <p:xfrm>
          <a:off x="947353" y="1208377"/>
          <a:ext cx="10297294" cy="4889218"/>
        </p:xfrm>
        <a:graphic>
          <a:graphicData uri="http://schemas.openxmlformats.org/drawingml/2006/table">
            <a:tbl>
              <a:tblPr firstRow="1" bandRow="1">
                <a:tableStyleId>{5C22544A-7EE6-4342-B048-85BDC9FD1C3A}</a:tableStyleId>
              </a:tblPr>
              <a:tblGrid>
                <a:gridCol w="2075114">
                  <a:extLst>
                    <a:ext uri="{9D8B030D-6E8A-4147-A177-3AD203B41FA5}">
                      <a16:colId xmlns:a16="http://schemas.microsoft.com/office/drawing/2014/main" val="4226031435"/>
                    </a:ext>
                  </a:extLst>
                </a:gridCol>
                <a:gridCol w="560722">
                  <a:extLst>
                    <a:ext uri="{9D8B030D-6E8A-4147-A177-3AD203B41FA5}">
                      <a16:colId xmlns:a16="http://schemas.microsoft.com/office/drawing/2014/main" val="2205012825"/>
                    </a:ext>
                  </a:extLst>
                </a:gridCol>
                <a:gridCol w="560722">
                  <a:extLst>
                    <a:ext uri="{9D8B030D-6E8A-4147-A177-3AD203B41FA5}">
                      <a16:colId xmlns:a16="http://schemas.microsoft.com/office/drawing/2014/main" val="415308514"/>
                    </a:ext>
                  </a:extLst>
                </a:gridCol>
                <a:gridCol w="560722">
                  <a:extLst>
                    <a:ext uri="{9D8B030D-6E8A-4147-A177-3AD203B41FA5}">
                      <a16:colId xmlns:a16="http://schemas.microsoft.com/office/drawing/2014/main" val="3422075572"/>
                    </a:ext>
                  </a:extLst>
                </a:gridCol>
                <a:gridCol w="560722">
                  <a:extLst>
                    <a:ext uri="{9D8B030D-6E8A-4147-A177-3AD203B41FA5}">
                      <a16:colId xmlns:a16="http://schemas.microsoft.com/office/drawing/2014/main" val="1121960157"/>
                    </a:ext>
                  </a:extLst>
                </a:gridCol>
                <a:gridCol w="560722">
                  <a:extLst>
                    <a:ext uri="{9D8B030D-6E8A-4147-A177-3AD203B41FA5}">
                      <a16:colId xmlns:a16="http://schemas.microsoft.com/office/drawing/2014/main" val="3909396909"/>
                    </a:ext>
                  </a:extLst>
                </a:gridCol>
                <a:gridCol w="560722">
                  <a:extLst>
                    <a:ext uri="{9D8B030D-6E8A-4147-A177-3AD203B41FA5}">
                      <a16:colId xmlns:a16="http://schemas.microsoft.com/office/drawing/2014/main" val="1385017456"/>
                    </a:ext>
                  </a:extLst>
                </a:gridCol>
                <a:gridCol w="560722">
                  <a:extLst>
                    <a:ext uri="{9D8B030D-6E8A-4147-A177-3AD203B41FA5}">
                      <a16:colId xmlns:a16="http://schemas.microsoft.com/office/drawing/2014/main" val="574092460"/>
                    </a:ext>
                  </a:extLst>
                </a:gridCol>
                <a:gridCol w="560722">
                  <a:extLst>
                    <a:ext uri="{9D8B030D-6E8A-4147-A177-3AD203B41FA5}">
                      <a16:colId xmlns:a16="http://schemas.microsoft.com/office/drawing/2014/main" val="3554777135"/>
                    </a:ext>
                  </a:extLst>
                </a:gridCol>
                <a:gridCol w="560722">
                  <a:extLst>
                    <a:ext uri="{9D8B030D-6E8A-4147-A177-3AD203B41FA5}">
                      <a16:colId xmlns:a16="http://schemas.microsoft.com/office/drawing/2014/main" val="2251540408"/>
                    </a:ext>
                  </a:extLst>
                </a:gridCol>
                <a:gridCol w="560722">
                  <a:extLst>
                    <a:ext uri="{9D8B030D-6E8A-4147-A177-3AD203B41FA5}">
                      <a16:colId xmlns:a16="http://schemas.microsoft.com/office/drawing/2014/main" val="1275116122"/>
                    </a:ext>
                  </a:extLst>
                </a:gridCol>
                <a:gridCol w="560722">
                  <a:extLst>
                    <a:ext uri="{9D8B030D-6E8A-4147-A177-3AD203B41FA5}">
                      <a16:colId xmlns:a16="http://schemas.microsoft.com/office/drawing/2014/main" val="2953291509"/>
                    </a:ext>
                  </a:extLst>
                </a:gridCol>
                <a:gridCol w="2054238">
                  <a:extLst>
                    <a:ext uri="{9D8B030D-6E8A-4147-A177-3AD203B41FA5}">
                      <a16:colId xmlns:a16="http://schemas.microsoft.com/office/drawing/2014/main" val="3421202268"/>
                    </a:ext>
                  </a:extLst>
                </a:gridCol>
              </a:tblGrid>
              <a:tr h="457200">
                <a:tc>
                  <a:txBody>
                    <a:bodyPr/>
                    <a:lstStyle/>
                    <a:p>
                      <a:pPr algn="ctr"/>
                      <a:r>
                        <a:rPr lang="en-US" i="1"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rPr>
                        <a:t>Score</a:t>
                      </a:r>
                    </a:p>
                  </a:txBody>
                  <a:tcPr anchor="ctr">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noFill/>
                  </a:tcPr>
                </a:tc>
                <a:tc>
                  <a:txBody>
                    <a:bodyPr/>
                    <a:lstStyle/>
                    <a:p>
                      <a:pPr algn="ctr"/>
                      <a:r>
                        <a:rPr lang="en-US" dirty="0">
                          <a:solidFill>
                            <a:schemeClr val="bg2"/>
                          </a:solidFill>
                        </a:rPr>
                        <a:t>5</a:t>
                      </a:r>
                    </a:p>
                  </a:txBody>
                  <a:tcPr anchor="ct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4</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3</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2</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1</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0</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1</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2</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3</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4</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dirty="0">
                          <a:solidFill>
                            <a:schemeClr val="bg2"/>
                          </a:solidFill>
                        </a:rPr>
                        <a:t>5</a:t>
                      </a:r>
                    </a:p>
                  </a:txBody>
                  <a:tcPr anchor="ct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lang="en-US" i="1"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rPr>
                        <a:t>Score</a:t>
                      </a:r>
                    </a:p>
                  </a:txBody>
                  <a:tcPr anchor="ctr">
                    <a:lnL w="5715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72975047"/>
                  </a:ext>
                </a:extLst>
              </a:tr>
              <a:tr h="0">
                <a:tc gridSpan="6">
                  <a:txBody>
                    <a:bodyPr/>
                    <a:lstStyle/>
                    <a:p>
                      <a:pPr algn="ctr"/>
                      <a:endPar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hMerge="1">
                  <a:txBody>
                    <a:bodyPr/>
                    <a:lstStyle/>
                    <a:p>
                      <a:pPr algn="ctr"/>
                      <a:endParaRPr lang="en-US" dirty="0"/>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pPr algn="ctr"/>
                      <a:endParaRPr lang="en-US" dirty="0"/>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ctr"/>
                      <a:endPar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lnL w="12700" cmpd="sng">
                      <a:noFill/>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184549210"/>
                  </a:ext>
                </a:extLst>
              </a:tr>
              <a:tr h="792737">
                <a:tc>
                  <a:txBody>
                    <a:bodyPr/>
                    <a:lstStyle/>
                    <a:p>
                      <a:pPr algn="ctr"/>
                      <a:r>
                        <a:rPr lang="en-US" b="1"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Systematic</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algn="ctr"/>
                      <a:r>
                        <a:rPr lang="en-US" b="1"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Casual</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49320019"/>
                  </a:ext>
                </a:extLst>
              </a:tr>
              <a:tr h="864830">
                <a:tc>
                  <a:txBody>
                    <a:bodyPr/>
                    <a:lstStyle/>
                    <a:p>
                      <a:pPr marL="0" algn="ctr" defTabSz="914400" rtl="0" eaLnBrk="1" latinLnBrk="0" hangingPunct="1"/>
                      <a:r>
                        <a:rPr lang="en-US" sz="1800" b="1" kern="1200"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Planful</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n-US" sz="1800" b="1" kern="1200"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Open-ended</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52304538"/>
                  </a:ext>
                </a:extLst>
              </a:tr>
              <a:tr h="792737">
                <a:tc>
                  <a:txBody>
                    <a:bodyPr/>
                    <a:lstStyle/>
                    <a:p>
                      <a:pPr marL="0" algn="ctr" defTabSz="914400" rtl="0" eaLnBrk="1" latinLnBrk="0" hangingPunct="1"/>
                      <a:r>
                        <a:rPr lang="en-US" sz="1800" b="1" kern="1200"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Early Starting</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n-US" sz="1800" b="1" kern="1200"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Pressure Prompted</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82012065"/>
                  </a:ext>
                </a:extLst>
              </a:tr>
              <a:tr h="792737">
                <a:tc>
                  <a:txBody>
                    <a:bodyPr/>
                    <a:lstStyle/>
                    <a:p>
                      <a:pPr marL="0" algn="ctr" defTabSz="914400" rtl="0" eaLnBrk="1" latinLnBrk="0" hangingPunct="1"/>
                      <a:r>
                        <a:rPr lang="en-US" sz="1800" b="1" kern="1200"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Scheduled</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n-US" sz="1800" b="1" kern="1200"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Spontaneous</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18778636"/>
                  </a:ext>
                </a:extLst>
              </a:tr>
              <a:tr h="792737">
                <a:tc>
                  <a:txBody>
                    <a:bodyPr/>
                    <a:lstStyle/>
                    <a:p>
                      <a:pPr marL="0" algn="ctr" defTabSz="914400" rtl="0" eaLnBrk="1" latinLnBrk="0" hangingPunct="1"/>
                      <a:r>
                        <a:rPr lang="en-US" sz="1800" b="1" kern="1200" dirty="0">
                          <a:solidFill>
                            <a:schemeClr val="bg2"/>
                          </a:solidFill>
                          <a:effectLst>
                            <a:innerShdw blurRad="63500" dist="50800" dir="54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Methodical</a:t>
                      </a:r>
                    </a:p>
                  </a:txBody>
                  <a:tcPr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57150" cap="flat" cmpd="sng" algn="ctr">
                      <a:solidFill>
                        <a:schemeClr val="bg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90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75000"/>
                      </a:schemeClr>
                    </a:solidFill>
                  </a:tcPr>
                </a:tc>
                <a:tc>
                  <a:txBody>
                    <a:bodyPr/>
                    <a:lstStyle/>
                    <a:p>
                      <a:endParaRPr lang="en-US" dirty="0"/>
                    </a:p>
                  </a:txBody>
                  <a:tcPr>
                    <a:lnL w="28575" cap="flat" cmpd="sng" algn="ctr">
                      <a:solidFill>
                        <a:schemeClr val="accent3"/>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n-US" sz="1800" b="1" kern="1200" dirty="0">
                          <a:solidFill>
                            <a:schemeClr val="accent1">
                              <a:lumMod val="50000"/>
                            </a:schemeClr>
                          </a:solidFill>
                          <a:effectLst>
                            <a:innerShdw blurRad="114300">
                              <a:prstClr val="black"/>
                            </a:innerShdw>
                          </a:effectLst>
                          <a:latin typeface="Open Sans" panose="020B0606030504020204" pitchFamily="34" charset="0"/>
                          <a:ea typeface="Open Sans" panose="020B0606030504020204" pitchFamily="34" charset="0"/>
                          <a:cs typeface="Open Sans" panose="020B0606030504020204" pitchFamily="34" charset="0"/>
                        </a:rPr>
                        <a:t>Emergent</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23074369"/>
                  </a:ext>
                </a:extLst>
              </a:tr>
            </a:tbl>
          </a:graphicData>
        </a:graphic>
      </p:graphicFrame>
      <p:sp>
        <p:nvSpPr>
          <p:cNvPr id="12" name="TextBox 11">
            <a:extLst>
              <a:ext uri="{FF2B5EF4-FFF2-40B4-BE49-F238E27FC236}">
                <a16:creationId xmlns:a16="http://schemas.microsoft.com/office/drawing/2014/main" id="{CA9E28F1-D699-622E-0844-611AA602F0F9}"/>
              </a:ext>
            </a:extLst>
          </p:cNvPr>
          <p:cNvSpPr txBox="1"/>
          <p:nvPr/>
        </p:nvSpPr>
        <p:spPr>
          <a:xfrm>
            <a:off x="3760569" y="3090446"/>
            <a:ext cx="613718" cy="369332"/>
          </a:xfrm>
          <a:prstGeom prst="rect">
            <a:avLst/>
          </a:prstGeom>
          <a:noFill/>
        </p:spPr>
        <p:txBody>
          <a:bodyPr wrap="square" rtlCol="0">
            <a:spAutoFit/>
          </a:bodyPr>
          <a:lstStyle/>
          <a:p>
            <a:r>
              <a:rPr lang="en-US" dirty="0">
                <a:solidFill>
                  <a:schemeClr val="tx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MB</a:t>
            </a:r>
          </a:p>
        </p:txBody>
      </p:sp>
      <p:sp>
        <p:nvSpPr>
          <p:cNvPr id="14" name="TextBox 13">
            <a:extLst>
              <a:ext uri="{FF2B5EF4-FFF2-40B4-BE49-F238E27FC236}">
                <a16:creationId xmlns:a16="http://schemas.microsoft.com/office/drawing/2014/main" id="{75B3B4BA-29F4-377F-9265-ED8F4482978B}"/>
              </a:ext>
            </a:extLst>
          </p:cNvPr>
          <p:cNvSpPr txBox="1"/>
          <p:nvPr/>
        </p:nvSpPr>
        <p:spPr>
          <a:xfrm>
            <a:off x="6837405" y="3831837"/>
            <a:ext cx="613717" cy="369332"/>
          </a:xfrm>
          <a:prstGeom prst="rect">
            <a:avLst/>
          </a:prstGeom>
          <a:noFill/>
        </p:spPr>
        <p:txBody>
          <a:bodyPr wrap="square" rtlCol="0">
            <a:spAutoFit/>
          </a:bodyPr>
          <a:lstStyle/>
          <a:p>
            <a:r>
              <a:rPr lang="en-US" dirty="0">
                <a:solidFill>
                  <a:schemeClr val="tx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MB</a:t>
            </a:r>
          </a:p>
        </p:txBody>
      </p:sp>
      <p:sp>
        <p:nvSpPr>
          <p:cNvPr id="15" name="TextBox 14">
            <a:extLst>
              <a:ext uri="{FF2B5EF4-FFF2-40B4-BE49-F238E27FC236}">
                <a16:creationId xmlns:a16="http://schemas.microsoft.com/office/drawing/2014/main" id="{0E839F81-C1CA-7DE7-AD70-0416CACA4CB5}"/>
              </a:ext>
            </a:extLst>
          </p:cNvPr>
          <p:cNvSpPr txBox="1"/>
          <p:nvPr/>
        </p:nvSpPr>
        <p:spPr>
          <a:xfrm>
            <a:off x="4230125" y="4680999"/>
            <a:ext cx="737290" cy="369332"/>
          </a:xfrm>
          <a:prstGeom prst="rect">
            <a:avLst/>
          </a:prstGeom>
          <a:noFill/>
        </p:spPr>
        <p:txBody>
          <a:bodyPr wrap="square" rtlCol="0">
            <a:spAutoFit/>
          </a:bodyPr>
          <a:lstStyle/>
          <a:p>
            <a:r>
              <a:rPr lang="en-US" dirty="0">
                <a:solidFill>
                  <a:schemeClr val="tx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MB*</a:t>
            </a:r>
            <a:endParaRPr lang="en-US" sz="2000" dirty="0">
              <a:solidFill>
                <a:schemeClr val="tx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2" name="Group 21">
            <a:extLst>
              <a:ext uri="{FF2B5EF4-FFF2-40B4-BE49-F238E27FC236}">
                <a16:creationId xmlns:a16="http://schemas.microsoft.com/office/drawing/2014/main" id="{48513EEB-69D5-D63B-2A56-0462353B702B}"/>
              </a:ext>
            </a:extLst>
          </p:cNvPr>
          <p:cNvGrpSpPr/>
          <p:nvPr/>
        </p:nvGrpSpPr>
        <p:grpSpPr>
          <a:xfrm>
            <a:off x="1017372" y="1539755"/>
            <a:ext cx="10181964" cy="713512"/>
            <a:chOff x="1017372" y="1539755"/>
            <a:chExt cx="10181964" cy="713512"/>
          </a:xfrm>
        </p:grpSpPr>
        <p:sp>
          <p:nvSpPr>
            <p:cNvPr id="17" name="Arrow: Right 16">
              <a:extLst>
                <a:ext uri="{FF2B5EF4-FFF2-40B4-BE49-F238E27FC236}">
                  <a16:creationId xmlns:a16="http://schemas.microsoft.com/office/drawing/2014/main" id="{49D64757-CEBF-55AC-D0BF-C73F38F3C110}"/>
                </a:ext>
              </a:extLst>
            </p:cNvPr>
            <p:cNvSpPr/>
            <p:nvPr/>
          </p:nvSpPr>
          <p:spPr>
            <a:xfrm flipH="1">
              <a:off x="1017372" y="1541732"/>
              <a:ext cx="5078628" cy="711535"/>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A1A5AFD1-E22F-6A6B-5261-3A0A289054B8}"/>
                </a:ext>
              </a:extLst>
            </p:cNvPr>
            <p:cNvSpPr/>
            <p:nvPr/>
          </p:nvSpPr>
          <p:spPr>
            <a:xfrm flipH="1">
              <a:off x="6096000" y="1539755"/>
              <a:ext cx="5103336" cy="713512"/>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EFE4CB4-2ACD-A78A-B854-0D85F9C1227D}"/>
                </a:ext>
              </a:extLst>
            </p:cNvPr>
            <p:cNvSpPr txBox="1"/>
            <p:nvPr/>
          </p:nvSpPr>
          <p:spPr>
            <a:xfrm>
              <a:off x="7352270" y="1696456"/>
              <a:ext cx="1952368" cy="400110"/>
            </a:xfrm>
            <a:prstGeom prst="rect">
              <a:avLst/>
            </a:prstGeom>
            <a:noFill/>
          </p:spPr>
          <p:txBody>
            <a:bodyPr wrap="square" rtlCol="0">
              <a:spAutoFit/>
            </a:bodyPr>
            <a:lstStyle/>
            <a:p>
              <a:r>
                <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Feeling</a:t>
              </a:r>
            </a:p>
          </p:txBody>
        </p:sp>
        <p:sp>
          <p:nvSpPr>
            <p:cNvPr id="19" name="TextBox 18">
              <a:extLst>
                <a:ext uri="{FF2B5EF4-FFF2-40B4-BE49-F238E27FC236}">
                  <a16:creationId xmlns:a16="http://schemas.microsoft.com/office/drawing/2014/main" id="{8125867D-E96E-46D8-FB68-B057A6F3408D}"/>
                </a:ext>
              </a:extLst>
            </p:cNvPr>
            <p:cNvSpPr txBox="1"/>
            <p:nvPr/>
          </p:nvSpPr>
          <p:spPr>
            <a:xfrm>
              <a:off x="3303369" y="1696456"/>
              <a:ext cx="1952368" cy="400110"/>
            </a:xfrm>
            <a:prstGeom prst="rect">
              <a:avLst/>
            </a:prstGeom>
            <a:noFill/>
          </p:spPr>
          <p:txBody>
            <a:bodyPr wrap="square" rtlCol="0">
              <a:spAutoFit/>
            </a:bodyPr>
            <a:lstStyle/>
            <a:p>
              <a:r>
                <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Thinking</a:t>
              </a:r>
            </a:p>
          </p:txBody>
        </p:sp>
        <p:sp>
          <p:nvSpPr>
            <p:cNvPr id="21" name="Flowchart: Decision 20">
              <a:extLst>
                <a:ext uri="{FF2B5EF4-FFF2-40B4-BE49-F238E27FC236}">
                  <a16:creationId xmlns:a16="http://schemas.microsoft.com/office/drawing/2014/main" id="{DA94F4CB-9CFC-D534-C1BB-9ED5E58C87D8}"/>
                </a:ext>
              </a:extLst>
            </p:cNvPr>
            <p:cNvSpPr/>
            <p:nvPr/>
          </p:nvSpPr>
          <p:spPr>
            <a:xfrm>
              <a:off x="5935876" y="1714309"/>
              <a:ext cx="365760" cy="365760"/>
            </a:xfrm>
            <a:prstGeom prst="flowChartDecisi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2403348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1F1C-41D8-8CEF-9324-5510FEBCD3A0}"/>
              </a:ext>
            </a:extLst>
          </p:cNvPr>
          <p:cNvSpPr>
            <a:spLocks noGrp="1"/>
          </p:cNvSpPr>
          <p:nvPr>
            <p:ph type="title"/>
          </p:nvPr>
        </p:nvSpPr>
        <p:spPr>
          <a:xfrm>
            <a:off x="5586079" y="2954002"/>
            <a:ext cx="5473218" cy="2019635"/>
          </a:xfrm>
        </p:spPr>
        <p:txBody>
          <a:bodyPr/>
          <a:lstStyle/>
          <a:p>
            <a:r>
              <a:rPr lang="en-US" dirty="0"/>
              <a:t>Exploring the MBTI</a:t>
            </a:r>
            <a:r>
              <a:rPr lang="en-US" baseline="30000" dirty="0"/>
              <a:t>®</a:t>
            </a:r>
            <a:r>
              <a:rPr lang="en-US" dirty="0"/>
              <a:t> Step II</a:t>
            </a:r>
            <a:r>
              <a:rPr lang="en-US" baseline="30000" dirty="0"/>
              <a:t>™</a:t>
            </a:r>
            <a:r>
              <a:rPr lang="en-US" dirty="0"/>
              <a:t> Interpretive Report</a:t>
            </a:r>
            <a:br>
              <a:rPr lang="en-US" dirty="0"/>
            </a:br>
            <a:endParaRPr lang="en-GB" dirty="0"/>
          </a:p>
        </p:txBody>
      </p:sp>
      <p:pic>
        <p:nvPicPr>
          <p:cNvPr id="3074" name="Picture 2" descr="A group of people looking at a computer&#10;&#10;AI-generated content may be incorrect.">
            <a:extLst>
              <a:ext uri="{FF2B5EF4-FFF2-40B4-BE49-F238E27FC236}">
                <a16:creationId xmlns:a16="http://schemas.microsoft.com/office/drawing/2014/main" id="{013B359D-0ABF-2F68-6902-5C3F5F1CB306}"/>
              </a:ext>
            </a:extLst>
          </p:cNvPr>
          <p:cNvPicPr>
            <a:picLocks noGrp="1" noChangeAspect="1" noChangeArrowheads="1"/>
          </p:cNvPicPr>
          <p:nvPr>
            <p:ph type="pic" sz="quarter" idx="11"/>
          </p:nvPr>
        </p:nvPicPr>
        <p:blipFill>
          <a:blip r:embed="rId4">
            <a:extLst>
              <a:ext uri="{28A0092B-C50C-407E-A947-70E740481C1C}">
                <a14:useLocalDpi xmlns:a14="http://schemas.microsoft.com/office/drawing/2010/main" val="0"/>
              </a:ext>
            </a:extLst>
          </a:blip>
          <a:srcRect t="102" b="10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6603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B0A6E-7455-0C4C-ED44-43F734CB99EC}"/>
              </a:ext>
            </a:extLst>
          </p:cNvPr>
          <p:cNvSpPr>
            <a:spLocks noGrp="1"/>
          </p:cNvSpPr>
          <p:nvPr>
            <p:ph type="title"/>
          </p:nvPr>
        </p:nvSpPr>
        <p:spPr/>
        <p:txBody>
          <a:bodyPr/>
          <a:lstStyle/>
          <a:p>
            <a:r>
              <a:rPr lang="en-US" dirty="0"/>
              <a:t>Agenda</a:t>
            </a:r>
          </a:p>
        </p:txBody>
      </p:sp>
      <p:sp>
        <p:nvSpPr>
          <p:cNvPr id="4" name="Content Placeholder 3">
            <a:extLst>
              <a:ext uri="{FF2B5EF4-FFF2-40B4-BE49-F238E27FC236}">
                <a16:creationId xmlns:a16="http://schemas.microsoft.com/office/drawing/2014/main" id="{C471D986-A70E-C575-169B-5ECDF7ADA667}"/>
              </a:ext>
            </a:extLst>
          </p:cNvPr>
          <p:cNvSpPr>
            <a:spLocks noGrp="1"/>
          </p:cNvSpPr>
          <p:nvPr>
            <p:ph idx="1"/>
          </p:nvPr>
        </p:nvSpPr>
        <p:spPr>
          <a:xfrm>
            <a:off x="1106904" y="1872762"/>
            <a:ext cx="7023842" cy="4214812"/>
          </a:xfrm>
        </p:spPr>
        <p:txBody>
          <a:bodyPr/>
          <a:lstStyle/>
          <a:p>
            <a:pPr marL="0" indent="0">
              <a:buNone/>
            </a:pPr>
            <a:r>
              <a:rPr lang="en-US" dirty="0"/>
              <a:t>MBTI</a:t>
            </a:r>
            <a:r>
              <a:rPr lang="en-US" baseline="30000" dirty="0"/>
              <a:t>®</a:t>
            </a:r>
            <a:r>
              <a:rPr lang="en-US" dirty="0"/>
              <a:t> Step II™ Assessment</a:t>
            </a:r>
          </a:p>
          <a:p>
            <a:r>
              <a:rPr lang="en-US" dirty="0"/>
              <a:t>Overview</a:t>
            </a:r>
          </a:p>
          <a:p>
            <a:r>
              <a:rPr lang="en-US" dirty="0"/>
              <a:t>Step II™ facets</a:t>
            </a:r>
          </a:p>
          <a:p>
            <a:r>
              <a:rPr lang="en-US" dirty="0"/>
              <a:t>Facet learning tasks</a:t>
            </a:r>
          </a:p>
          <a:p>
            <a:r>
              <a:rPr lang="en-US" dirty="0"/>
              <a:t>Q&amp;A</a:t>
            </a:r>
          </a:p>
          <a:p>
            <a:r>
              <a:rPr lang="en-US" dirty="0"/>
              <a:t>Action Plan</a:t>
            </a:r>
          </a:p>
          <a:p>
            <a:pPr marL="0" indent="0">
              <a:buNone/>
            </a:pPr>
            <a:r>
              <a:rPr lang="en-US" dirty="0"/>
              <a:t>What are you most curious to learn about your facet results?</a:t>
            </a:r>
          </a:p>
        </p:txBody>
      </p:sp>
      <p:pic>
        <p:nvPicPr>
          <p:cNvPr id="3" name="Graphic 7" descr="List outline">
            <a:extLst>
              <a:ext uri="{FF2B5EF4-FFF2-40B4-BE49-F238E27FC236}">
                <a16:creationId xmlns:a16="http://schemas.microsoft.com/office/drawing/2014/main" id="{E4D758A8-C6C2-148D-E8E9-8336B3A859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61688" y="1177807"/>
            <a:ext cx="5335584" cy="5335584"/>
          </a:xfrm>
          <a:prstGeom prst="rect">
            <a:avLst/>
          </a:prstGeom>
        </p:spPr>
      </p:pic>
    </p:spTree>
    <p:extLst>
      <p:ext uri="{BB962C8B-B14F-4D97-AF65-F5344CB8AC3E}">
        <p14:creationId xmlns:p14="http://schemas.microsoft.com/office/powerpoint/2010/main" val="16648363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08807-7A47-70AE-B551-9A1B996C17FB}"/>
              </a:ext>
            </a:extLst>
          </p:cNvPr>
          <p:cNvSpPr>
            <a:spLocks noGrp="1"/>
          </p:cNvSpPr>
          <p:nvPr>
            <p:ph type="title"/>
          </p:nvPr>
        </p:nvSpPr>
        <p:spPr/>
        <p:txBody>
          <a:bodyPr/>
          <a:lstStyle/>
          <a:p>
            <a:r>
              <a:rPr lang="en-GB" dirty="0"/>
              <a:t>MBTI</a:t>
            </a:r>
            <a:r>
              <a:rPr lang="en-GB" baseline="30000" dirty="0"/>
              <a:t>®</a:t>
            </a:r>
            <a:r>
              <a:rPr lang="en-GB" dirty="0"/>
              <a:t> Step II</a:t>
            </a:r>
            <a:r>
              <a:rPr lang="en-GB" baseline="30000" dirty="0"/>
              <a:t>™</a:t>
            </a:r>
            <a:r>
              <a:rPr lang="en-GB" dirty="0"/>
              <a:t> Interpretive Report</a:t>
            </a:r>
          </a:p>
        </p:txBody>
      </p:sp>
      <p:sp>
        <p:nvSpPr>
          <p:cNvPr id="5" name="Content Placeholder 4">
            <a:extLst>
              <a:ext uri="{FF2B5EF4-FFF2-40B4-BE49-F238E27FC236}">
                <a16:creationId xmlns:a16="http://schemas.microsoft.com/office/drawing/2014/main" id="{63143316-9CBA-5397-1156-4FDB6706C1F9}"/>
              </a:ext>
            </a:extLst>
          </p:cNvPr>
          <p:cNvSpPr>
            <a:spLocks noGrp="1"/>
          </p:cNvSpPr>
          <p:nvPr>
            <p:ph idx="1"/>
          </p:nvPr>
        </p:nvSpPr>
        <p:spPr/>
        <p:txBody>
          <a:bodyPr/>
          <a:lstStyle/>
          <a:p>
            <a:pPr marL="342900" indent="-342900">
              <a:buClr>
                <a:schemeClr val="accent1"/>
              </a:buClr>
              <a:buFont typeface="Arial Black" panose="020B0A04020102020204" pitchFamily="34" charset="0"/>
              <a:buChar char="-"/>
            </a:pPr>
            <a:r>
              <a:rPr lang="en-GB" sz="2000" b="0" dirty="0"/>
              <a:t>Step I</a:t>
            </a:r>
            <a:r>
              <a:rPr lang="en-GB" sz="2000" baseline="30000" dirty="0"/>
              <a:t>™</a:t>
            </a:r>
            <a:r>
              <a:rPr lang="en-GB" sz="2000" b="0" dirty="0"/>
              <a:t> results (page 3)</a:t>
            </a:r>
          </a:p>
          <a:p>
            <a:pPr marL="342900" indent="-342900">
              <a:buClr>
                <a:schemeClr val="accent1"/>
              </a:buClr>
              <a:buFont typeface="Arial Black" panose="020B0A04020102020204" pitchFamily="34" charset="0"/>
              <a:buChar char="-"/>
            </a:pPr>
            <a:r>
              <a:rPr lang="en-GB" sz="2000" b="0" dirty="0"/>
              <a:t>Step II</a:t>
            </a:r>
            <a:r>
              <a:rPr lang="en-GB" sz="2000" baseline="30000" dirty="0"/>
              <a:t>™</a:t>
            </a:r>
            <a:r>
              <a:rPr lang="en-GB" sz="2000" b="0" dirty="0"/>
              <a:t> facet profiles (pages 5 to 8)</a:t>
            </a:r>
          </a:p>
          <a:p>
            <a:pPr marL="342900" indent="-342900">
              <a:buClr>
                <a:schemeClr val="accent1"/>
              </a:buClr>
              <a:buFont typeface="Arial Black" panose="020B0A04020102020204" pitchFamily="34" charset="0"/>
              <a:buChar char="-"/>
            </a:pPr>
            <a:r>
              <a:rPr lang="en-GB" sz="2000" b="0" dirty="0"/>
              <a:t>Applications (pages 9 to 12)</a:t>
            </a:r>
          </a:p>
          <a:p>
            <a:pPr marL="342900" indent="-342900">
              <a:buClr>
                <a:schemeClr val="accent1"/>
              </a:buClr>
              <a:buFont typeface="Arial Black" panose="020B0A04020102020204" pitchFamily="34" charset="0"/>
              <a:buChar char="-"/>
            </a:pPr>
            <a:r>
              <a:rPr lang="en-GB" sz="2000" b="0" dirty="0"/>
              <a:t>Type dynamics (pages 13 and 14)</a:t>
            </a:r>
          </a:p>
          <a:p>
            <a:pPr marL="342900" indent="-342900">
              <a:buClr>
                <a:schemeClr val="accent1"/>
              </a:buClr>
              <a:buFont typeface="Arial Black" panose="020B0A04020102020204" pitchFamily="34" charset="0"/>
              <a:buChar char="-"/>
            </a:pPr>
            <a:r>
              <a:rPr lang="en-GB" sz="2000" b="0" dirty="0"/>
              <a:t>Integrating Step I and Step II (page 15)</a:t>
            </a:r>
          </a:p>
          <a:p>
            <a:pPr marL="342900" indent="-342900">
              <a:buClr>
                <a:schemeClr val="accent1"/>
              </a:buClr>
              <a:buFont typeface="Arial Black" panose="020B0A04020102020204" pitchFamily="34" charset="0"/>
              <a:buChar char="-"/>
            </a:pPr>
            <a:r>
              <a:rPr lang="en-GB" sz="2000" b="0" dirty="0"/>
              <a:t>Results overview (page 16)</a:t>
            </a:r>
          </a:p>
          <a:p>
            <a:pPr marL="342900" indent="-342900">
              <a:buClr>
                <a:schemeClr val="accent1"/>
              </a:buClr>
              <a:buFont typeface="Arial Black" panose="020B0A04020102020204" pitchFamily="34" charset="0"/>
              <a:buChar char="-"/>
            </a:pPr>
            <a:r>
              <a:rPr lang="en-GB" sz="2000" b="0" dirty="0"/>
              <a:t>Interpreter’s summary (page 17)</a:t>
            </a:r>
          </a:p>
          <a:p>
            <a:pPr marL="342900" indent="-342900">
              <a:buClr>
                <a:schemeClr val="accent2"/>
              </a:buClr>
              <a:buFont typeface="Arial Black" panose="020B0A04020102020204" pitchFamily="34" charset="0"/>
              <a:buChar char="-"/>
            </a:pPr>
            <a:endParaRPr lang="en-GB" sz="2000" b="0" dirty="0"/>
          </a:p>
          <a:p>
            <a:pPr marL="0" indent="0">
              <a:buClr>
                <a:schemeClr val="accent2"/>
              </a:buClr>
              <a:buNone/>
            </a:pPr>
            <a:r>
              <a:rPr lang="en-GB" sz="2000" dirty="0"/>
              <a:t>Let’s explore some of these sections in more detail.</a:t>
            </a:r>
          </a:p>
        </p:txBody>
      </p:sp>
    </p:spTree>
    <p:custDataLst>
      <p:tags r:id="rId1"/>
    </p:custDataLst>
    <p:extLst>
      <p:ext uri="{BB962C8B-B14F-4D97-AF65-F5344CB8AC3E}">
        <p14:creationId xmlns:p14="http://schemas.microsoft.com/office/powerpoint/2010/main" val="2889116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251B0-5F65-6E08-8115-AB7059D11AB6}"/>
              </a:ext>
            </a:extLst>
          </p:cNvPr>
          <p:cNvSpPr>
            <a:spLocks noGrp="1"/>
          </p:cNvSpPr>
          <p:nvPr>
            <p:ph type="title"/>
          </p:nvPr>
        </p:nvSpPr>
        <p:spPr/>
        <p:txBody>
          <a:bodyPr/>
          <a:lstStyle/>
          <a:p>
            <a:r>
              <a:rPr lang="en-GB" dirty="0"/>
              <a:t>Facet Profiles and Descriptions</a:t>
            </a:r>
          </a:p>
        </p:txBody>
      </p:sp>
      <p:sp>
        <p:nvSpPr>
          <p:cNvPr id="3" name="Content Placeholder 2">
            <a:extLst>
              <a:ext uri="{FF2B5EF4-FFF2-40B4-BE49-F238E27FC236}">
                <a16:creationId xmlns:a16="http://schemas.microsoft.com/office/drawing/2014/main" id="{1AD6A8D6-95A0-E0A5-7711-788BC5C6BFA2}"/>
              </a:ext>
            </a:extLst>
          </p:cNvPr>
          <p:cNvSpPr>
            <a:spLocks noGrp="1"/>
          </p:cNvSpPr>
          <p:nvPr>
            <p:ph idx="1"/>
          </p:nvPr>
        </p:nvSpPr>
        <p:spPr/>
        <p:txBody>
          <a:bodyPr/>
          <a:lstStyle/>
          <a:p>
            <a:pPr marL="0" indent="0">
              <a:buNone/>
            </a:pPr>
            <a:r>
              <a:rPr lang="en-GB" sz="2000" b="0" dirty="0"/>
              <a:t>Facet profiles (pages 5 to 8):</a:t>
            </a:r>
          </a:p>
          <a:p>
            <a:pPr marL="432000" lvl="1" indent="-342000">
              <a:lnSpc>
                <a:spcPct val="120000"/>
              </a:lnSpc>
              <a:buSzPct val="130000"/>
              <a:buFont typeface="Open Sans Extrabold" panose="020B0906030804020204" pitchFamily="34" charset="0"/>
              <a:buChar char="-"/>
              <a:defRPr/>
            </a:pPr>
            <a:r>
              <a:rPr lang="en-GB" sz="2000" dirty="0">
                <a:solidFill>
                  <a:srgbClr val="707070"/>
                </a:solidFill>
              </a:rPr>
              <a:t>Four charts of facet results grouped </a:t>
            </a:r>
            <a:r>
              <a:rPr kumimoji="0" lang="en-GB" sz="2000" b="0" i="0" u="none" strike="noStrike" kern="1200" cap="none" spc="0" normalizeH="0" baseline="0" noProof="0" dirty="0">
                <a:ln>
                  <a:noFill/>
                </a:ln>
                <a:solidFill>
                  <a:srgbClr val="707070"/>
                </a:solidFill>
                <a:effectLst/>
                <a:uLnTx/>
                <a:uFillTx/>
                <a:ea typeface="+mn-ea"/>
                <a:cs typeface="+mn-cs"/>
              </a:rPr>
              <a:t>by Step I</a:t>
            </a:r>
            <a:r>
              <a:rPr lang="en-GB" sz="2000" baseline="30000" dirty="0"/>
              <a:t>™</a:t>
            </a:r>
            <a:r>
              <a:rPr kumimoji="0" lang="en-GB" sz="2000" b="0" i="0" u="none" strike="noStrike" kern="1200" cap="none" spc="0" normalizeH="0" baseline="0" noProof="0" dirty="0">
                <a:ln>
                  <a:noFill/>
                </a:ln>
                <a:solidFill>
                  <a:srgbClr val="707070"/>
                </a:solidFill>
                <a:effectLst/>
                <a:uLnTx/>
                <a:uFillTx/>
                <a:ea typeface="+mn-ea"/>
                <a:cs typeface="+mn-cs"/>
              </a:rPr>
              <a:t> preference pair</a:t>
            </a:r>
          </a:p>
          <a:p>
            <a:pPr marL="432000" marR="0" lvl="1" indent="-342000" algn="l" defTabSz="914400" rtl="0" eaLnBrk="1" fontAlgn="auto" latinLnBrk="0" hangingPunct="1">
              <a:lnSpc>
                <a:spcPct val="120000"/>
              </a:lnSpc>
              <a:spcBef>
                <a:spcPts val="500"/>
              </a:spcBef>
              <a:spcAft>
                <a:spcPts val="0"/>
              </a:spcAft>
              <a:buSzPct val="130000"/>
              <a:buFont typeface="Open Sans Extrabold" panose="020B0906030804020204" pitchFamily="34" charset="0"/>
              <a:buChar char="-"/>
              <a:tabLst/>
              <a:defRPr/>
            </a:pPr>
            <a:r>
              <a:rPr lang="en-GB" sz="2000" dirty="0">
                <a:solidFill>
                  <a:srgbClr val="707070"/>
                </a:solidFill>
              </a:rPr>
              <a:t>Text descriptors for each facet, outlining how you are likely to experience or express that facet </a:t>
            </a:r>
            <a:r>
              <a:rPr lang="en-GB" sz="2000" b="1" dirty="0">
                <a:solidFill>
                  <a:schemeClr val="accent1"/>
                </a:solidFill>
              </a:rPr>
              <a:t>based on both your facet result and your Step I preference</a:t>
            </a:r>
            <a:endParaRPr kumimoji="0" lang="en-GB" sz="2000" b="0" i="0" u="none" strike="noStrike" kern="1200" cap="none" spc="0" normalizeH="0" baseline="0" noProof="0" dirty="0">
              <a:ln>
                <a:noFill/>
              </a:ln>
              <a:solidFill>
                <a:srgbClr val="707070"/>
              </a:solidFill>
              <a:effectLst/>
              <a:uLnTx/>
              <a:uFillTx/>
              <a:ea typeface="+mn-ea"/>
              <a:cs typeface="+mn-cs"/>
            </a:endParaRPr>
          </a:p>
          <a:p>
            <a:endParaRPr lang="en-GB" sz="2000" dirty="0"/>
          </a:p>
          <a:p>
            <a:pPr marL="90487" lvl="1" indent="0">
              <a:buClr>
                <a:schemeClr val="accent2"/>
              </a:buClr>
              <a:buNone/>
            </a:pPr>
            <a:endParaRPr lang="en-GB" sz="2000" dirty="0"/>
          </a:p>
          <a:p>
            <a:pPr marL="90487" lvl="1" indent="0">
              <a:buClr>
                <a:schemeClr val="accent2"/>
              </a:buClr>
              <a:buNone/>
            </a:pPr>
            <a:r>
              <a:rPr lang="en-GB" sz="2000" dirty="0"/>
              <a:t>This means that there are </a:t>
            </a:r>
            <a:r>
              <a:rPr lang="en-GB" sz="2000" b="1" dirty="0">
                <a:solidFill>
                  <a:schemeClr val="accent1"/>
                </a:solidFill>
              </a:rPr>
              <a:t>six</a:t>
            </a:r>
            <a:r>
              <a:rPr lang="en-GB" sz="2000" dirty="0"/>
              <a:t> possible descriptions for each facet.</a:t>
            </a:r>
          </a:p>
        </p:txBody>
      </p:sp>
    </p:spTree>
    <p:custDataLst>
      <p:tags r:id="rId1"/>
    </p:custDataLst>
    <p:extLst>
      <p:ext uri="{BB962C8B-B14F-4D97-AF65-F5344CB8AC3E}">
        <p14:creationId xmlns:p14="http://schemas.microsoft.com/office/powerpoint/2010/main" val="2804748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00E97-F511-43C4-CB18-78C0FB6E5E9A}"/>
              </a:ext>
            </a:extLst>
          </p:cNvPr>
          <p:cNvSpPr>
            <a:spLocks noGrp="1"/>
          </p:cNvSpPr>
          <p:nvPr>
            <p:ph type="title"/>
          </p:nvPr>
        </p:nvSpPr>
        <p:spPr/>
        <p:txBody>
          <a:bodyPr/>
          <a:lstStyle/>
          <a:p>
            <a:r>
              <a:rPr lang="en-GB" dirty="0"/>
              <a:t>In-Preference Initiating</a:t>
            </a:r>
          </a:p>
        </p:txBody>
      </p:sp>
      <p:pic>
        <p:nvPicPr>
          <p:cNvPr id="5" name="Content Placeholder 4" descr="A screenshot of a computer&#10;&#10;Description automatically generated with medium confidence">
            <a:extLst>
              <a:ext uri="{FF2B5EF4-FFF2-40B4-BE49-F238E27FC236}">
                <a16:creationId xmlns:a16="http://schemas.microsoft.com/office/drawing/2014/main" id="{827F38BE-87F1-876F-DBD8-60235071C0C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79717" y="1795130"/>
            <a:ext cx="6901270" cy="1633870"/>
          </a:xfrm>
          <a:ln>
            <a:solidFill>
              <a:schemeClr val="accent1"/>
            </a:solidFill>
          </a:ln>
        </p:spPr>
      </p:pic>
      <p:sp>
        <p:nvSpPr>
          <p:cNvPr id="3" name="TextBox 2">
            <a:extLst>
              <a:ext uri="{FF2B5EF4-FFF2-40B4-BE49-F238E27FC236}">
                <a16:creationId xmlns:a16="http://schemas.microsoft.com/office/drawing/2014/main" id="{71D164D5-9FCD-704E-8362-BB7D0366DD61}"/>
              </a:ext>
            </a:extLst>
          </p:cNvPr>
          <p:cNvSpPr txBox="1"/>
          <p:nvPr/>
        </p:nvSpPr>
        <p:spPr>
          <a:xfrm>
            <a:off x="688299" y="3652172"/>
            <a:ext cx="10394833" cy="2905924"/>
          </a:xfrm>
          <a:prstGeom prst="rect">
            <a:avLst/>
          </a:prstGeom>
          <a:noFill/>
        </p:spPr>
        <p:txBody>
          <a:bodyPr wrap="square" rtlCol="0">
            <a:spAutoFit/>
          </a:bodyPr>
          <a:lstStyle/>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Arial Black" panose="020B0A04020102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Are assertively outgoing in social situations</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Arial Black" panose="020B0A04020102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Carry out social obligations with finesse, readily introducing people to each other</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Arial Black" panose="020B0A04020102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Enjoy linking people whose interests are similar</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Arial Black" panose="020B0A04020102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Act as a facilitator in social situations</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Arial Black" panose="020B0A04020102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Genuinely want people to interact and get to know each other</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Arial Black" panose="020B0A04020102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Are comfortable talking to just about anyone</a:t>
            </a:r>
          </a:p>
          <a:p>
            <a:endParaRPr lang="en-GB" dirty="0"/>
          </a:p>
        </p:txBody>
      </p:sp>
    </p:spTree>
    <p:custDataLst>
      <p:tags r:id="rId1"/>
    </p:custDataLst>
    <p:extLst>
      <p:ext uri="{BB962C8B-B14F-4D97-AF65-F5344CB8AC3E}">
        <p14:creationId xmlns:p14="http://schemas.microsoft.com/office/powerpoint/2010/main" val="37058325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00E97-F511-43C4-CB18-78C0FB6E5E9A}"/>
              </a:ext>
            </a:extLst>
          </p:cNvPr>
          <p:cNvSpPr>
            <a:spLocks noGrp="1"/>
          </p:cNvSpPr>
          <p:nvPr>
            <p:ph type="title"/>
          </p:nvPr>
        </p:nvSpPr>
        <p:spPr/>
        <p:txBody>
          <a:bodyPr/>
          <a:lstStyle/>
          <a:p>
            <a:r>
              <a:rPr lang="en-GB" dirty="0"/>
              <a:t>Out-of-Preference Initiating</a:t>
            </a:r>
          </a:p>
        </p:txBody>
      </p:sp>
      <p:pic>
        <p:nvPicPr>
          <p:cNvPr id="5" name="Content Placeholder 4">
            <a:extLst>
              <a:ext uri="{FF2B5EF4-FFF2-40B4-BE49-F238E27FC236}">
                <a16:creationId xmlns:a16="http://schemas.microsoft.com/office/drawing/2014/main" id="{827F38BE-87F1-876F-DBD8-60235071C0C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p:blipFill>
        <p:spPr>
          <a:xfrm>
            <a:off x="1784156" y="1872762"/>
            <a:ext cx="8623687" cy="2063545"/>
          </a:xfrm>
          <a:ln>
            <a:solidFill>
              <a:schemeClr val="accent4"/>
            </a:solidFill>
          </a:ln>
        </p:spPr>
      </p:pic>
      <p:sp>
        <p:nvSpPr>
          <p:cNvPr id="3" name="TextBox 2">
            <a:extLst>
              <a:ext uri="{FF2B5EF4-FFF2-40B4-BE49-F238E27FC236}">
                <a16:creationId xmlns:a16="http://schemas.microsoft.com/office/drawing/2014/main" id="{71D164D5-9FCD-704E-8362-BB7D0366DD61}"/>
              </a:ext>
            </a:extLst>
          </p:cNvPr>
          <p:cNvSpPr txBox="1"/>
          <p:nvPr/>
        </p:nvSpPr>
        <p:spPr>
          <a:xfrm>
            <a:off x="900582" y="3936307"/>
            <a:ext cx="9507261" cy="2408352"/>
          </a:xfrm>
          <a:prstGeom prst="rect">
            <a:avLst/>
          </a:prstGeom>
          <a:noFill/>
        </p:spPr>
        <p:txBody>
          <a:bodyPr wrap="square" rtlCol="0">
            <a:spAutoFit/>
          </a:bodyPr>
          <a:lstStyle/>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Open Sans Extrabold" panose="020B0906030804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Play the social initiator role when circumstances require it</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Open Sans Extrabold" panose="020B0906030804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Focus on putting others at ease with each other and with you </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Open Sans Extrabold" panose="020B0906030804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Are comfortable initiating in a small group or when the people are interesting to you</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Open Sans Extrabold" panose="020B0906030804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Take the lead when you know people in the group or know the topic well</a:t>
            </a:r>
          </a:p>
          <a:p>
            <a:endParaRPr lang="en-GB" dirty="0"/>
          </a:p>
        </p:txBody>
      </p:sp>
    </p:spTree>
    <p:custDataLst>
      <p:tags r:id="rId1"/>
    </p:custDataLst>
    <p:extLst>
      <p:ext uri="{BB962C8B-B14F-4D97-AF65-F5344CB8AC3E}">
        <p14:creationId xmlns:p14="http://schemas.microsoft.com/office/powerpoint/2010/main" val="24068865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AA113126-3E16-4870-B493-D4544303983B}"/>
              </a:ext>
            </a:extLst>
          </p:cNvPr>
          <p:cNvSpPr>
            <a:spLocks noGrp="1" noChangeArrowheads="1"/>
          </p:cNvSpPr>
          <p:nvPr>
            <p:ph type="title"/>
          </p:nvPr>
        </p:nvSpPr>
        <p:spPr/>
        <p:txBody>
          <a:bodyPr/>
          <a:lstStyle/>
          <a:p>
            <a:pPr eaLnBrk="1" hangingPunct="1"/>
            <a:r>
              <a:rPr lang="en-GB" altLang="en-US" b="0" dirty="0"/>
              <a:t>Midzone Initiating–Receiving</a:t>
            </a:r>
          </a:p>
        </p:txBody>
      </p:sp>
      <p:sp>
        <p:nvSpPr>
          <p:cNvPr id="202755" name="Rectangle 3">
            <a:extLst>
              <a:ext uri="{FF2B5EF4-FFF2-40B4-BE49-F238E27FC236}">
                <a16:creationId xmlns:a16="http://schemas.microsoft.com/office/drawing/2014/main" id="{63DDE998-073F-43D1-9EF2-A5ACD140E7A7}"/>
              </a:ext>
            </a:extLst>
          </p:cNvPr>
          <p:cNvSpPr>
            <a:spLocks noGrp="1" noChangeArrowheads="1"/>
          </p:cNvSpPr>
          <p:nvPr>
            <p:ph idx="1"/>
          </p:nvPr>
        </p:nvSpPr>
        <p:spPr>
          <a:xfrm>
            <a:off x="1106904" y="2031583"/>
            <a:ext cx="10380246" cy="4214812"/>
          </a:xfrm>
        </p:spPr>
        <p:txBody>
          <a:bodyPr rtlCol="0">
            <a:noAutofit/>
          </a:bodyPr>
          <a:lstStyle/>
          <a:p>
            <a:pPr marL="0" lvl="1" indent="0" eaLnBrk="1" fontAlgn="auto" hangingPunct="1">
              <a:lnSpc>
                <a:spcPct val="90000"/>
              </a:lnSpc>
              <a:spcAft>
                <a:spcPts val="0"/>
              </a:spcAft>
              <a:buSzPct val="80000"/>
              <a:buFont typeface="Open Sans Extrabold" panose="020B0906030804020204" pitchFamily="34" charset="0"/>
              <a:buNone/>
              <a:defRPr/>
            </a:pPr>
            <a:r>
              <a:rPr lang="en-GB" altLang="en-US" sz="2400" b="1" dirty="0">
                <a:solidFill>
                  <a:schemeClr val="tx2"/>
                </a:solidFill>
                <a:cs typeface="Helvetica" panose="020B0604020202020204" pitchFamily="34" charset="0"/>
              </a:rPr>
              <a:t>Extraversion preference</a:t>
            </a:r>
            <a:endParaRPr lang="en-GB" altLang="en-US" sz="2400" dirty="0">
              <a:solidFill>
                <a:schemeClr val="tx2"/>
              </a:solidFill>
              <a:cs typeface="Helvetica" panose="020B0604020202020204" pitchFamily="34" charset="0"/>
            </a:endParaRPr>
          </a:p>
          <a:p>
            <a:pPr marL="432000" lvl="1" indent="-342000">
              <a:lnSpc>
                <a:spcPct val="120000"/>
              </a:lnSpc>
              <a:buSzPct val="130000"/>
              <a:buFont typeface="Open Sans Extrabold" panose="020B0906030804020204" pitchFamily="34" charset="0"/>
              <a:buChar char="-"/>
              <a:defRPr/>
            </a:pPr>
            <a:r>
              <a:rPr lang="en-GB" altLang="en-US" sz="2000" dirty="0">
                <a:solidFill>
                  <a:srgbClr val="707070"/>
                </a:solidFill>
                <a:latin typeface="Open Sans"/>
                <a:ea typeface="+mn-ea"/>
                <a:cs typeface="+mn-cs"/>
              </a:rPr>
              <a:t>Will initiate conversations in social situations with people you already know or if your role calls for it</a:t>
            </a:r>
          </a:p>
          <a:p>
            <a:pPr marL="432000" lvl="1" indent="-342000">
              <a:lnSpc>
                <a:spcPct val="120000"/>
              </a:lnSpc>
              <a:buSzPct val="130000"/>
              <a:buFont typeface="Open Sans Extrabold" panose="020B0906030804020204" pitchFamily="34" charset="0"/>
              <a:buChar char="-"/>
              <a:defRPr/>
            </a:pPr>
            <a:r>
              <a:rPr lang="en-GB" altLang="en-US" sz="2000" dirty="0">
                <a:solidFill>
                  <a:srgbClr val="707070"/>
                </a:solidFill>
                <a:latin typeface="Open Sans"/>
                <a:ea typeface="+mn-ea"/>
                <a:cs typeface="+mn-cs"/>
              </a:rPr>
              <a:t>Are at ease socially in familiar situations, but less at ease in large social gatherings</a:t>
            </a:r>
          </a:p>
          <a:p>
            <a:pPr marL="432000" lvl="1" indent="-342000">
              <a:lnSpc>
                <a:spcPct val="120000"/>
              </a:lnSpc>
              <a:buSzPct val="130000"/>
              <a:buFont typeface="Open Sans Extrabold" panose="020B0906030804020204" pitchFamily="34" charset="0"/>
              <a:buChar char="-"/>
              <a:defRPr/>
            </a:pPr>
            <a:r>
              <a:rPr lang="en-GB" altLang="en-US" sz="2000" dirty="0">
                <a:solidFill>
                  <a:srgbClr val="707070"/>
                </a:solidFill>
                <a:latin typeface="Open Sans"/>
                <a:ea typeface="+mn-ea"/>
                <a:cs typeface="+mn-cs"/>
              </a:rPr>
              <a:t>Are comfortable talking to strangers at large gatherings when there is a shared interest</a:t>
            </a:r>
          </a:p>
          <a:p>
            <a:pPr marL="432000" lvl="1" indent="-342000">
              <a:lnSpc>
                <a:spcPct val="120000"/>
              </a:lnSpc>
              <a:buSzPct val="130000"/>
              <a:buFont typeface="Open Sans Extrabold" panose="020B0906030804020204" pitchFamily="34" charset="0"/>
              <a:buChar char="-"/>
              <a:defRPr/>
            </a:pPr>
            <a:r>
              <a:rPr lang="en-GB" altLang="en-US" sz="2000" dirty="0">
                <a:solidFill>
                  <a:srgbClr val="707070"/>
                </a:solidFill>
                <a:latin typeface="Open Sans"/>
                <a:ea typeface="+mn-ea"/>
                <a:cs typeface="+mn-cs"/>
              </a:rPr>
              <a:t>Are willing to introduce people to each other if no one else does so and introductions are necessary</a:t>
            </a:r>
          </a:p>
          <a:p>
            <a:pPr marL="432000" lvl="1" indent="-342000">
              <a:lnSpc>
                <a:spcPct val="120000"/>
              </a:lnSpc>
              <a:buSzPct val="130000"/>
              <a:buFont typeface="Open Sans Extrabold" panose="020B0906030804020204" pitchFamily="34" charset="0"/>
              <a:buChar char="-"/>
              <a:defRPr/>
            </a:pPr>
            <a:r>
              <a:rPr lang="en-GB" altLang="en-US" sz="2000" dirty="0">
                <a:solidFill>
                  <a:srgbClr val="707070"/>
                </a:solidFill>
                <a:latin typeface="Open Sans"/>
                <a:ea typeface="+mn-ea"/>
                <a:cs typeface="+mn-cs"/>
              </a:rPr>
              <a:t>Whether you initiate or receive depends on how much socializing or alone time you’ve experienced that day</a:t>
            </a:r>
          </a:p>
        </p:txBody>
      </p:sp>
    </p:spTree>
    <p:custDataLst>
      <p:tags r:id="rId1"/>
    </p:custData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AA113126-3E16-4870-B493-D4544303983B}"/>
              </a:ext>
            </a:extLst>
          </p:cNvPr>
          <p:cNvSpPr>
            <a:spLocks noGrp="1" noChangeArrowheads="1"/>
          </p:cNvSpPr>
          <p:nvPr>
            <p:ph type="title"/>
          </p:nvPr>
        </p:nvSpPr>
        <p:spPr/>
        <p:txBody>
          <a:bodyPr/>
          <a:lstStyle/>
          <a:p>
            <a:pPr eaLnBrk="1" hangingPunct="1"/>
            <a:r>
              <a:rPr lang="en-GB" altLang="en-US" b="0" dirty="0"/>
              <a:t>Midzone Initiating–Receiving</a:t>
            </a:r>
          </a:p>
        </p:txBody>
      </p:sp>
      <p:sp>
        <p:nvSpPr>
          <p:cNvPr id="202755" name="Rectangle 3">
            <a:extLst>
              <a:ext uri="{FF2B5EF4-FFF2-40B4-BE49-F238E27FC236}">
                <a16:creationId xmlns:a16="http://schemas.microsoft.com/office/drawing/2014/main" id="{63DDE998-073F-43D1-9EF2-A5ACD140E7A7}"/>
              </a:ext>
            </a:extLst>
          </p:cNvPr>
          <p:cNvSpPr>
            <a:spLocks noGrp="1" noChangeArrowheads="1"/>
          </p:cNvSpPr>
          <p:nvPr>
            <p:ph idx="1"/>
          </p:nvPr>
        </p:nvSpPr>
        <p:spPr>
          <a:xfrm>
            <a:off x="1106904" y="2031583"/>
            <a:ext cx="10540266" cy="4214812"/>
          </a:xfrm>
        </p:spPr>
        <p:txBody>
          <a:bodyPr rtlCol="0">
            <a:noAutofit/>
          </a:bodyPr>
          <a:lstStyle/>
          <a:p>
            <a:pPr marL="0" lvl="1" indent="0" eaLnBrk="1" fontAlgn="auto" hangingPunct="1">
              <a:lnSpc>
                <a:spcPct val="90000"/>
              </a:lnSpc>
              <a:spcAft>
                <a:spcPts val="0"/>
              </a:spcAft>
              <a:buSzPct val="80000"/>
              <a:buFont typeface="Open Sans Extrabold" panose="020B0906030804020204" pitchFamily="34" charset="0"/>
              <a:buNone/>
              <a:tabLst>
                <a:tab pos="447675" algn="l"/>
              </a:tabLst>
              <a:defRPr/>
            </a:pPr>
            <a:r>
              <a:rPr lang="en-GB" altLang="en-US" sz="2400" b="1" dirty="0">
                <a:solidFill>
                  <a:schemeClr val="tx2"/>
                </a:solidFill>
                <a:cs typeface="Helvetica" panose="020B0604020202020204" pitchFamily="34" charset="0"/>
              </a:rPr>
              <a:t>Introversion preference</a:t>
            </a:r>
            <a:endParaRPr lang="en-GB" altLang="en-US" sz="2400" dirty="0">
              <a:solidFill>
                <a:schemeClr val="tx2"/>
              </a:solidFill>
            </a:endParaRPr>
          </a:p>
          <a:p>
            <a:pPr marL="432000" lvl="1" indent="-342000" fontAlgn="auto">
              <a:lnSpc>
                <a:spcPct val="120000"/>
              </a:lnSpc>
              <a:spcAft>
                <a:spcPts val="0"/>
              </a:spcAft>
              <a:buSzPct val="130000"/>
              <a:buFont typeface="Open Sans Extrabold" panose="020B0906030804020204" pitchFamily="34" charset="0"/>
              <a:buChar char="-"/>
              <a:defRPr/>
            </a:pPr>
            <a:r>
              <a:rPr lang="en-GB" altLang="en-US" sz="2000" dirty="0">
                <a:solidFill>
                  <a:srgbClr val="707070"/>
                </a:solidFill>
                <a:latin typeface="Open Sans"/>
                <a:ea typeface="+mn-ea"/>
                <a:cs typeface="+mn-cs"/>
              </a:rPr>
              <a:t>Are at ease socially in familiar situations, but much less so in large social gatherings</a:t>
            </a:r>
          </a:p>
          <a:p>
            <a:pPr marL="432000" lvl="1" indent="-342000" fontAlgn="auto">
              <a:lnSpc>
                <a:spcPct val="120000"/>
              </a:lnSpc>
              <a:spcAft>
                <a:spcPts val="0"/>
              </a:spcAft>
              <a:buSzPct val="130000"/>
              <a:buFont typeface="Open Sans Extrabold" panose="020B0906030804020204" pitchFamily="34" charset="0"/>
              <a:buChar char="-"/>
              <a:defRPr/>
            </a:pPr>
            <a:r>
              <a:rPr lang="en-GB" altLang="en-US" sz="2000" dirty="0">
                <a:solidFill>
                  <a:srgbClr val="707070"/>
                </a:solidFill>
                <a:latin typeface="Open Sans"/>
                <a:ea typeface="+mn-ea"/>
                <a:cs typeface="+mn-cs"/>
              </a:rPr>
              <a:t>Find that your comfort with introductions increases with practice</a:t>
            </a:r>
          </a:p>
          <a:p>
            <a:pPr marL="432000" lvl="1" indent="-342000" fontAlgn="auto">
              <a:lnSpc>
                <a:spcPct val="120000"/>
              </a:lnSpc>
              <a:spcAft>
                <a:spcPts val="0"/>
              </a:spcAft>
              <a:buSzPct val="130000"/>
              <a:buFont typeface="Open Sans Extrabold" panose="020B0906030804020204" pitchFamily="34" charset="0"/>
              <a:buChar char="-"/>
              <a:defRPr/>
            </a:pPr>
            <a:r>
              <a:rPr lang="en-GB" altLang="en-US" sz="2000" dirty="0">
                <a:solidFill>
                  <a:srgbClr val="707070"/>
                </a:solidFill>
                <a:latin typeface="Open Sans"/>
                <a:ea typeface="+mn-ea"/>
                <a:cs typeface="+mn-cs"/>
              </a:rPr>
              <a:t>Are somewhat uncomfortable interacting with strangers </a:t>
            </a:r>
          </a:p>
          <a:p>
            <a:pPr marL="432000" lvl="1" indent="-342000" fontAlgn="auto">
              <a:lnSpc>
                <a:spcPct val="120000"/>
              </a:lnSpc>
              <a:spcAft>
                <a:spcPts val="0"/>
              </a:spcAft>
              <a:buSzPct val="130000"/>
              <a:buFont typeface="Open Sans Extrabold" panose="020B0906030804020204" pitchFamily="34" charset="0"/>
              <a:buChar char="-"/>
              <a:defRPr/>
            </a:pPr>
            <a:r>
              <a:rPr lang="en-GB" altLang="en-US" sz="2000" dirty="0">
                <a:solidFill>
                  <a:srgbClr val="707070"/>
                </a:solidFill>
                <a:latin typeface="Open Sans"/>
                <a:ea typeface="+mn-ea"/>
                <a:cs typeface="+mn-cs"/>
              </a:rPr>
              <a:t>Will initiate conversations in social situations with people you already know or if your role calls for this</a:t>
            </a:r>
          </a:p>
          <a:p>
            <a:pPr marL="432000" lvl="1" indent="-342000" fontAlgn="auto">
              <a:lnSpc>
                <a:spcPct val="120000"/>
              </a:lnSpc>
              <a:spcAft>
                <a:spcPts val="0"/>
              </a:spcAft>
              <a:buSzPct val="130000"/>
              <a:buFont typeface="Open Sans Extrabold" panose="020B0906030804020204" pitchFamily="34" charset="0"/>
              <a:buChar char="-"/>
              <a:defRPr/>
            </a:pPr>
            <a:r>
              <a:rPr lang="en-GB" altLang="en-US" sz="2000" dirty="0">
                <a:solidFill>
                  <a:srgbClr val="707070"/>
                </a:solidFill>
                <a:latin typeface="Open Sans"/>
                <a:ea typeface="+mn-ea"/>
                <a:cs typeface="+mn-cs"/>
              </a:rPr>
              <a:t>Are willing to introduce people to each other if no one else does, but would prefer not to</a:t>
            </a:r>
          </a:p>
        </p:txBody>
      </p:sp>
    </p:spTree>
    <p:custDataLst>
      <p:tags r:id="rId1"/>
    </p:custDataLst>
    <p:extLst>
      <p:ext uri="{BB962C8B-B14F-4D97-AF65-F5344CB8AC3E}">
        <p14:creationId xmlns:p14="http://schemas.microsoft.com/office/powerpoint/2010/main" val="185113973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00E97-F511-43C4-CB18-78C0FB6E5E9A}"/>
              </a:ext>
            </a:extLst>
          </p:cNvPr>
          <p:cNvSpPr>
            <a:spLocks noGrp="1"/>
          </p:cNvSpPr>
          <p:nvPr>
            <p:ph type="title"/>
          </p:nvPr>
        </p:nvSpPr>
        <p:spPr/>
        <p:txBody>
          <a:bodyPr/>
          <a:lstStyle/>
          <a:p>
            <a:r>
              <a:rPr lang="en-GB" dirty="0"/>
              <a:t>In-Preference Receiving</a:t>
            </a:r>
          </a:p>
        </p:txBody>
      </p:sp>
      <p:pic>
        <p:nvPicPr>
          <p:cNvPr id="5" name="Content Placeholder 4">
            <a:extLst>
              <a:ext uri="{FF2B5EF4-FFF2-40B4-BE49-F238E27FC236}">
                <a16:creationId xmlns:a16="http://schemas.microsoft.com/office/drawing/2014/main" id="{827F38BE-87F1-876F-DBD8-60235071C0C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p:blipFill>
        <p:spPr>
          <a:xfrm>
            <a:off x="2776668" y="1872762"/>
            <a:ext cx="6907367" cy="1633870"/>
          </a:xfrm>
          <a:ln>
            <a:solidFill>
              <a:schemeClr val="accent1"/>
            </a:solidFill>
          </a:ln>
        </p:spPr>
      </p:pic>
      <p:sp>
        <p:nvSpPr>
          <p:cNvPr id="3" name="TextBox 2">
            <a:extLst>
              <a:ext uri="{FF2B5EF4-FFF2-40B4-BE49-F238E27FC236}">
                <a16:creationId xmlns:a16="http://schemas.microsoft.com/office/drawing/2014/main" id="{71D164D5-9FCD-704E-8362-BB7D0366DD61}"/>
              </a:ext>
            </a:extLst>
          </p:cNvPr>
          <p:cNvSpPr txBox="1"/>
          <p:nvPr/>
        </p:nvSpPr>
        <p:spPr>
          <a:xfrm>
            <a:off x="692684" y="3506632"/>
            <a:ext cx="11075333" cy="2975879"/>
          </a:xfrm>
          <a:prstGeom prst="rect">
            <a:avLst/>
          </a:prstGeom>
          <a:noFill/>
        </p:spPr>
        <p:txBody>
          <a:bodyPr wrap="square" rtlCol="0">
            <a:spAutoFit/>
          </a:bodyPr>
          <a:lstStyle/>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Open Sans Extrabold" panose="020B0906030804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Find social duties uncomfortable and leave them to others</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Open Sans Extrabold" panose="020B0906030804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Prefer in-depth discussion about important issues; hate small talk</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Open Sans Extrabold" panose="020B0906030804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Believe it is intrusive to set people up socially; don’t want others to set you up either</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Open Sans Extrabold" panose="020B0906030804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May be seen by others as quiet, shy, or detached</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Open Sans Extrabold" panose="020B0906030804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Have difficulty keeping up a conversation when there are no shared interests</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Open Sans Extrabold" panose="020B0906030804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Find intrusions such as phone calls to be unwelcome interruptions; when making calls or otherwise initiating contact, prefer to do it alone</a:t>
            </a:r>
            <a:endParaRPr lang="en-GB" dirty="0"/>
          </a:p>
        </p:txBody>
      </p:sp>
    </p:spTree>
    <p:custDataLst>
      <p:tags r:id="rId1"/>
    </p:custDataLst>
    <p:extLst>
      <p:ext uri="{BB962C8B-B14F-4D97-AF65-F5344CB8AC3E}">
        <p14:creationId xmlns:p14="http://schemas.microsoft.com/office/powerpoint/2010/main" val="7967138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00E97-F511-43C4-CB18-78C0FB6E5E9A}"/>
              </a:ext>
            </a:extLst>
          </p:cNvPr>
          <p:cNvSpPr>
            <a:spLocks noGrp="1"/>
          </p:cNvSpPr>
          <p:nvPr>
            <p:ph type="title"/>
          </p:nvPr>
        </p:nvSpPr>
        <p:spPr/>
        <p:txBody>
          <a:bodyPr/>
          <a:lstStyle/>
          <a:p>
            <a:r>
              <a:rPr lang="en-GB" dirty="0"/>
              <a:t>Out-of-Preference Receiving</a:t>
            </a:r>
          </a:p>
        </p:txBody>
      </p:sp>
      <p:pic>
        <p:nvPicPr>
          <p:cNvPr id="5" name="Content Placeholder 4">
            <a:extLst>
              <a:ext uri="{FF2B5EF4-FFF2-40B4-BE49-F238E27FC236}">
                <a16:creationId xmlns:a16="http://schemas.microsoft.com/office/drawing/2014/main" id="{827F38BE-87F1-876F-DBD8-60235071C0C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p:blipFill>
        <p:spPr>
          <a:xfrm>
            <a:off x="2776668" y="1872762"/>
            <a:ext cx="6907367" cy="1633870"/>
          </a:xfrm>
          <a:ln>
            <a:solidFill>
              <a:schemeClr val="accent1"/>
            </a:solidFill>
          </a:ln>
        </p:spPr>
      </p:pic>
      <p:sp>
        <p:nvSpPr>
          <p:cNvPr id="3" name="TextBox 2">
            <a:extLst>
              <a:ext uri="{FF2B5EF4-FFF2-40B4-BE49-F238E27FC236}">
                <a16:creationId xmlns:a16="http://schemas.microsoft.com/office/drawing/2014/main" id="{71D164D5-9FCD-704E-8362-BB7D0366DD61}"/>
              </a:ext>
            </a:extLst>
          </p:cNvPr>
          <p:cNvSpPr txBox="1"/>
          <p:nvPr/>
        </p:nvSpPr>
        <p:spPr>
          <a:xfrm>
            <a:off x="688299" y="3506632"/>
            <a:ext cx="10665501" cy="2975879"/>
          </a:xfrm>
          <a:prstGeom prst="rect">
            <a:avLst/>
          </a:prstGeom>
          <a:noFill/>
        </p:spPr>
        <p:txBody>
          <a:bodyPr wrap="square" rtlCol="0">
            <a:spAutoFit/>
          </a:bodyPr>
          <a:lstStyle/>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Open Sans Extrabold" panose="020B0906030804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Prefer small rather than large social gatherings</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Open Sans Extrabold" panose="020B0906030804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Are seen as reserved rather than outgoing</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Open Sans Extrabold" panose="020B0906030804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May be uncomfortable initiating social contacts</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Open Sans Extrabold" panose="020B0906030804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Tend to focus on a few people at large affairs rather than to circulate</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Open Sans Extrabold" panose="020B0906030804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Let others take the lead in introducing people to each other</a:t>
            </a:r>
          </a:p>
          <a:p>
            <a:pPr marL="432000" marR="0" lvl="1" indent="-342000" algn="l" defTabSz="914400" rtl="0" eaLnBrk="1" fontAlgn="auto" latinLnBrk="0" hangingPunct="1">
              <a:lnSpc>
                <a:spcPct val="120000"/>
              </a:lnSpc>
              <a:spcBef>
                <a:spcPts val="500"/>
              </a:spcBef>
              <a:spcAft>
                <a:spcPts val="0"/>
              </a:spcAft>
              <a:buClr>
                <a:schemeClr val="accent1"/>
              </a:buClr>
              <a:buSzPct val="130000"/>
              <a:buFont typeface="Open Sans Extrabold" panose="020B0906030804020204" pitchFamily="34" charset="0"/>
              <a:buChar char="-"/>
              <a:tabLst/>
              <a:defRPr/>
            </a:pPr>
            <a:r>
              <a:rPr kumimoji="0" lang="en-GB" sz="2000" b="0" i="0" u="none" strike="noStrike" kern="1200" cap="none" spc="0" normalizeH="0" baseline="0" noProof="0" dirty="0">
                <a:ln>
                  <a:noFill/>
                </a:ln>
                <a:solidFill>
                  <a:srgbClr val="707070"/>
                </a:solidFill>
                <a:effectLst/>
                <a:uLnTx/>
                <a:uFillTx/>
                <a:latin typeface="Open Sans"/>
                <a:ea typeface="+mn-ea"/>
                <a:cs typeface="+mn-cs"/>
              </a:rPr>
              <a:t>Those familiar with your usual outgoing nature may be puzzled by your reluctance to make introductions.</a:t>
            </a:r>
            <a:endParaRPr lang="en-GB" dirty="0"/>
          </a:p>
        </p:txBody>
      </p:sp>
    </p:spTree>
    <p:custDataLst>
      <p:tags r:id="rId1"/>
    </p:custDataLst>
    <p:extLst>
      <p:ext uri="{BB962C8B-B14F-4D97-AF65-F5344CB8AC3E}">
        <p14:creationId xmlns:p14="http://schemas.microsoft.com/office/powerpoint/2010/main" val="39427256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3">
            <a:extLst>
              <a:ext uri="{FF2B5EF4-FFF2-40B4-BE49-F238E27FC236}">
                <a16:creationId xmlns:a16="http://schemas.microsoft.com/office/drawing/2014/main" id="{40FF5E2F-5EFD-4DB9-9C39-B495FD355C1E}"/>
              </a:ext>
            </a:extLst>
          </p:cNvPr>
          <p:cNvSpPr>
            <a:spLocks noGrp="1" noChangeArrowheads="1"/>
          </p:cNvSpPr>
          <p:nvPr>
            <p:ph type="title"/>
          </p:nvPr>
        </p:nvSpPr>
        <p:spPr>
          <a:xfrm>
            <a:off x="5610793" y="2138456"/>
            <a:ext cx="4534104" cy="2019635"/>
          </a:xfrm>
        </p:spPr>
        <p:txBody>
          <a:bodyPr/>
          <a:lstStyle/>
          <a:p>
            <a:r>
              <a:rPr lang="en-GB" altLang="en-US" dirty="0"/>
              <a:t>Action Plan</a:t>
            </a:r>
          </a:p>
        </p:txBody>
      </p:sp>
      <p:sp>
        <p:nvSpPr>
          <p:cNvPr id="4" name="Subtitle 3">
            <a:extLst>
              <a:ext uri="{FF2B5EF4-FFF2-40B4-BE49-F238E27FC236}">
                <a16:creationId xmlns:a16="http://schemas.microsoft.com/office/drawing/2014/main" id="{95DD29E8-70A9-4B9C-8D94-44171A822663}"/>
              </a:ext>
            </a:extLst>
          </p:cNvPr>
          <p:cNvSpPr>
            <a:spLocks noGrp="1"/>
          </p:cNvSpPr>
          <p:nvPr>
            <p:ph type="subTitle" idx="1"/>
          </p:nvPr>
        </p:nvSpPr>
        <p:spPr/>
        <p:txBody>
          <a:bodyPr/>
          <a:lstStyle/>
          <a:p>
            <a:r>
              <a:rPr lang="en-US" dirty="0"/>
              <a:t>Wrap-up</a:t>
            </a:r>
          </a:p>
        </p:txBody>
      </p:sp>
      <p:pic>
        <p:nvPicPr>
          <p:cNvPr id="1026" name="Picture 2" descr="A person and person studying&#10;&#10;AI-generated content may be incorrect.">
            <a:extLst>
              <a:ext uri="{FF2B5EF4-FFF2-40B4-BE49-F238E27FC236}">
                <a16:creationId xmlns:a16="http://schemas.microsoft.com/office/drawing/2014/main" id="{31BBDFA8-115E-8187-6029-2F33CD2C32A4}"/>
              </a:ext>
            </a:extLst>
          </p:cNvPr>
          <p:cNvPicPr>
            <a:picLocks noGrp="1" noChangeAspect="1" noChangeArrowheads="1"/>
          </p:cNvPicPr>
          <p:nvPr>
            <p:ph type="pic" sz="quarter" idx="11"/>
          </p:nvPr>
        </p:nvPicPr>
        <p:blipFill>
          <a:blip r:embed="rId4">
            <a:extLst>
              <a:ext uri="{28A0092B-C50C-407E-A947-70E740481C1C}">
                <a14:useLocalDpi xmlns:a14="http://schemas.microsoft.com/office/drawing/2010/main" val="0"/>
              </a:ext>
            </a:extLst>
          </a:blip>
          <a:srcRect t="102" b="10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918F5D-5FE2-85D6-7415-F7D8E026FD29}"/>
              </a:ext>
            </a:extLst>
          </p:cNvPr>
          <p:cNvSpPr>
            <a:spLocks noGrp="1"/>
          </p:cNvSpPr>
          <p:nvPr>
            <p:ph type="title"/>
          </p:nvPr>
        </p:nvSpPr>
        <p:spPr/>
        <p:txBody>
          <a:bodyPr/>
          <a:lstStyle/>
          <a:p>
            <a:r>
              <a:rPr lang="en-GB" dirty="0"/>
              <a:t>Action Planning</a:t>
            </a:r>
          </a:p>
        </p:txBody>
      </p:sp>
      <p:sp>
        <p:nvSpPr>
          <p:cNvPr id="6" name="Content Placeholder 5">
            <a:extLst>
              <a:ext uri="{FF2B5EF4-FFF2-40B4-BE49-F238E27FC236}">
                <a16:creationId xmlns:a16="http://schemas.microsoft.com/office/drawing/2014/main" id="{05E604D9-DFFB-F10A-BE5A-A7226FE18FAA}"/>
              </a:ext>
            </a:extLst>
          </p:cNvPr>
          <p:cNvSpPr>
            <a:spLocks noGrp="1"/>
          </p:cNvSpPr>
          <p:nvPr>
            <p:ph idx="1"/>
          </p:nvPr>
        </p:nvSpPr>
        <p:spPr>
          <a:xfrm>
            <a:off x="3170346" y="1604392"/>
            <a:ext cx="9021654" cy="4659759"/>
          </a:xfrm>
        </p:spPr>
        <p:txBody>
          <a:bodyPr/>
          <a:lstStyle/>
          <a:p>
            <a:pPr marL="0" indent="0">
              <a:lnSpc>
                <a:spcPts val="2600"/>
              </a:lnSpc>
              <a:spcBef>
                <a:spcPts val="600"/>
              </a:spcBef>
              <a:buNone/>
            </a:pPr>
            <a:r>
              <a:rPr lang="en-GB" sz="2000" b="1" dirty="0">
                <a:solidFill>
                  <a:schemeClr val="tx2"/>
                </a:solidFill>
              </a:rPr>
              <a:t>After reading about your type and preferences, use the following questions to consider your learning and development:</a:t>
            </a:r>
            <a:endParaRPr lang="en-GB" sz="2000" dirty="0">
              <a:solidFill>
                <a:schemeClr val="tx2"/>
              </a:solidFill>
            </a:endParaRPr>
          </a:p>
          <a:p>
            <a:pPr>
              <a:lnSpc>
                <a:spcPts val="2600"/>
              </a:lnSpc>
              <a:spcBef>
                <a:spcPts val="600"/>
              </a:spcBef>
              <a:buClr>
                <a:schemeClr val="tx2"/>
              </a:buClr>
              <a:buSzPct val="150000"/>
            </a:pPr>
            <a:r>
              <a:rPr lang="en-GB" sz="2000" dirty="0"/>
              <a:t>What have you learned from exploring your Step II™ results?</a:t>
            </a:r>
          </a:p>
          <a:p>
            <a:pPr>
              <a:lnSpc>
                <a:spcPts val="2600"/>
              </a:lnSpc>
              <a:spcBef>
                <a:spcPts val="600"/>
              </a:spcBef>
              <a:buClr>
                <a:schemeClr val="tx2"/>
              </a:buClr>
              <a:buSzPct val="150000"/>
            </a:pPr>
            <a:r>
              <a:rPr lang="en-GB" sz="2000" dirty="0"/>
              <a:t>What are your biggest takeaways from the session today?</a:t>
            </a:r>
          </a:p>
          <a:p>
            <a:pPr>
              <a:lnSpc>
                <a:spcPts val="2600"/>
              </a:lnSpc>
              <a:spcBef>
                <a:spcPts val="600"/>
              </a:spcBef>
              <a:buClr>
                <a:schemeClr val="tx2"/>
              </a:buClr>
              <a:buSzPct val="150000"/>
            </a:pPr>
            <a:r>
              <a:rPr lang="en-GB" sz="2000" dirty="0"/>
              <a:t>How can you make  use of your strengths in the best way?</a:t>
            </a:r>
          </a:p>
          <a:p>
            <a:pPr>
              <a:lnSpc>
                <a:spcPts val="2600"/>
              </a:lnSpc>
              <a:spcBef>
                <a:spcPts val="600"/>
              </a:spcBef>
              <a:buClr>
                <a:schemeClr val="tx2"/>
              </a:buClr>
              <a:buSzPct val="150000"/>
            </a:pPr>
            <a:r>
              <a:rPr lang="en-GB" sz="2000" dirty="0"/>
              <a:t>How might others see you?</a:t>
            </a:r>
          </a:p>
          <a:p>
            <a:pPr>
              <a:lnSpc>
                <a:spcPts val="2600"/>
              </a:lnSpc>
              <a:spcBef>
                <a:spcPts val="600"/>
              </a:spcBef>
              <a:buClr>
                <a:schemeClr val="tx2"/>
              </a:buClr>
              <a:buSzPct val="150000"/>
            </a:pPr>
            <a:r>
              <a:rPr lang="en-GB" sz="2000" dirty="0"/>
              <a:t>Are there any areas you would like to develop?</a:t>
            </a:r>
          </a:p>
          <a:p>
            <a:pPr>
              <a:lnSpc>
                <a:spcPts val="2600"/>
              </a:lnSpc>
              <a:spcBef>
                <a:spcPts val="600"/>
              </a:spcBef>
              <a:buClr>
                <a:schemeClr val="tx2"/>
              </a:buClr>
              <a:buSzPct val="150000"/>
            </a:pPr>
            <a:r>
              <a:rPr lang="en-GB" sz="2000" dirty="0"/>
              <a:t>What questions are coming up for you around your Step II™ facets?</a:t>
            </a:r>
          </a:p>
          <a:p>
            <a:pPr>
              <a:lnSpc>
                <a:spcPts val="2600"/>
              </a:lnSpc>
              <a:spcBef>
                <a:spcPts val="600"/>
              </a:spcBef>
              <a:buClr>
                <a:schemeClr val="tx2"/>
              </a:buClr>
              <a:buSzPct val="150000"/>
            </a:pPr>
            <a:r>
              <a:rPr lang="en-GB" sz="2000" dirty="0"/>
              <a:t>What specific action steps do you want to take moving forward?</a:t>
            </a:r>
          </a:p>
          <a:p>
            <a:pPr>
              <a:lnSpc>
                <a:spcPts val="2600"/>
              </a:lnSpc>
              <a:spcBef>
                <a:spcPts val="600"/>
              </a:spcBef>
            </a:pPr>
            <a:endParaRPr lang="en-GB" sz="2000" dirty="0"/>
          </a:p>
        </p:txBody>
      </p:sp>
    </p:spTree>
    <p:custDataLst>
      <p:tags r:id="rId1"/>
    </p:custDataLst>
    <p:extLst>
      <p:ext uri="{BB962C8B-B14F-4D97-AF65-F5344CB8AC3E}">
        <p14:creationId xmlns:p14="http://schemas.microsoft.com/office/powerpoint/2010/main" val="88133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2C9625-BE49-921B-20A1-15A511977716}"/>
              </a:ext>
            </a:extLst>
          </p:cNvPr>
          <p:cNvSpPr>
            <a:spLocks noGrp="1"/>
          </p:cNvSpPr>
          <p:nvPr>
            <p:ph type="title"/>
          </p:nvPr>
        </p:nvSpPr>
        <p:spPr/>
        <p:txBody>
          <a:bodyPr/>
          <a:lstStyle/>
          <a:p>
            <a:r>
              <a:rPr lang="en-GB" sz="4200" dirty="0"/>
              <a:t>Learning Objective</a:t>
            </a:r>
          </a:p>
        </p:txBody>
      </p:sp>
      <p:sp>
        <p:nvSpPr>
          <p:cNvPr id="5" name="Content Placeholder 4">
            <a:extLst>
              <a:ext uri="{FF2B5EF4-FFF2-40B4-BE49-F238E27FC236}">
                <a16:creationId xmlns:a16="http://schemas.microsoft.com/office/drawing/2014/main" id="{84FF15FB-E6F0-3991-8704-AA98BBB1A453}"/>
              </a:ext>
            </a:extLst>
          </p:cNvPr>
          <p:cNvSpPr>
            <a:spLocks noGrp="1"/>
          </p:cNvSpPr>
          <p:nvPr>
            <p:ph idx="1"/>
          </p:nvPr>
        </p:nvSpPr>
        <p:spPr>
          <a:xfrm>
            <a:off x="4680574" y="1314629"/>
            <a:ext cx="6082161" cy="3541575"/>
          </a:xfrm>
        </p:spPr>
        <p:txBody>
          <a:bodyPr>
            <a:noAutofit/>
          </a:bodyPr>
          <a:lstStyle/>
          <a:p>
            <a:pPr marL="342900" indent="-342900">
              <a:lnSpc>
                <a:spcPct val="90000"/>
              </a:lnSpc>
              <a:spcBef>
                <a:spcPts val="0"/>
              </a:spcBef>
              <a:buClr>
                <a:schemeClr val="bg1"/>
              </a:buClr>
              <a:buFont typeface="Arial" panose="020B0604020202020204" pitchFamily="34" charset="0"/>
              <a:buChar char="•"/>
            </a:pPr>
            <a:r>
              <a:rPr lang="en-GB" sz="2800" b="1" dirty="0"/>
              <a:t>Outline</a:t>
            </a:r>
            <a:r>
              <a:rPr lang="en-GB" sz="2800" dirty="0"/>
              <a:t> the benefits of the MBTI</a:t>
            </a:r>
            <a:r>
              <a:rPr lang="en-GB" sz="2800" baseline="30000" dirty="0"/>
              <a:t>®</a:t>
            </a:r>
            <a:r>
              <a:rPr lang="en-GB" sz="2800" dirty="0"/>
              <a:t> Step II™ assessment.</a:t>
            </a:r>
          </a:p>
          <a:p>
            <a:pPr marL="342900" indent="-342900">
              <a:lnSpc>
                <a:spcPct val="90000"/>
              </a:lnSpc>
              <a:spcBef>
                <a:spcPts val="0"/>
              </a:spcBef>
              <a:buClr>
                <a:schemeClr val="bg1"/>
              </a:buClr>
              <a:buFont typeface="Arial" panose="020B0604020202020204" pitchFamily="34" charset="0"/>
              <a:buChar char="•"/>
            </a:pPr>
            <a:endParaRPr lang="en-GB" sz="2800" dirty="0"/>
          </a:p>
          <a:p>
            <a:pPr marL="342900" indent="-342900">
              <a:lnSpc>
                <a:spcPct val="90000"/>
              </a:lnSpc>
              <a:spcBef>
                <a:spcPts val="0"/>
              </a:spcBef>
              <a:buClr>
                <a:schemeClr val="bg1"/>
              </a:buClr>
              <a:buFont typeface="Arial" panose="020B0604020202020204" pitchFamily="34" charset="0"/>
              <a:buChar char="•"/>
            </a:pPr>
            <a:r>
              <a:rPr lang="en-GB" sz="2800" dirty="0"/>
              <a:t>​​​​​Clearly </a:t>
            </a:r>
            <a:r>
              <a:rPr lang="en-GB" sz="2800" b="1" dirty="0"/>
              <a:t>understand</a:t>
            </a:r>
            <a:r>
              <a:rPr lang="en-GB" sz="2800" dirty="0"/>
              <a:t> the relationship between the MBTI</a:t>
            </a:r>
            <a:r>
              <a:rPr lang="en-GB" sz="2800" baseline="30000" dirty="0"/>
              <a:t>®</a:t>
            </a:r>
            <a:r>
              <a:rPr lang="en-GB" sz="2800" dirty="0"/>
              <a:t> Step I™ and Step II™ assessments.</a:t>
            </a:r>
          </a:p>
          <a:p>
            <a:pPr marL="342900" indent="-342900">
              <a:lnSpc>
                <a:spcPct val="90000"/>
              </a:lnSpc>
              <a:spcBef>
                <a:spcPts val="0"/>
              </a:spcBef>
              <a:buClr>
                <a:schemeClr val="bg1"/>
              </a:buClr>
              <a:buFont typeface="Arial" panose="020B0604020202020204" pitchFamily="34" charset="0"/>
              <a:buChar char="•"/>
            </a:pPr>
            <a:endParaRPr lang="en-GB" sz="2800" dirty="0"/>
          </a:p>
          <a:p>
            <a:pPr marL="342900" indent="-342900">
              <a:lnSpc>
                <a:spcPct val="90000"/>
              </a:lnSpc>
              <a:spcBef>
                <a:spcPts val="0"/>
              </a:spcBef>
              <a:buClr>
                <a:schemeClr val="bg1"/>
              </a:buClr>
              <a:buFont typeface="Arial" panose="020B0604020202020204" pitchFamily="34" charset="0"/>
              <a:buChar char="•"/>
            </a:pPr>
            <a:r>
              <a:rPr lang="en-GB" sz="2800" dirty="0"/>
              <a:t>​</a:t>
            </a:r>
            <a:r>
              <a:rPr lang="en-GB" sz="2800" b="1" dirty="0"/>
              <a:t>Explore</a:t>
            </a:r>
            <a:r>
              <a:rPr lang="en-GB" sz="2800" dirty="0"/>
              <a:t> how the 20 facets of the Step II™ framework explain the diversity within the expression of your type.</a:t>
            </a:r>
          </a:p>
        </p:txBody>
      </p:sp>
    </p:spTree>
    <p:custDataLst>
      <p:tags r:id="rId1"/>
    </p:custDataLst>
    <p:extLst>
      <p:ext uri="{BB962C8B-B14F-4D97-AF65-F5344CB8AC3E}">
        <p14:creationId xmlns:p14="http://schemas.microsoft.com/office/powerpoint/2010/main" val="33448560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FE718-15E8-33DF-0EA1-4DC0A92EAB8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013BD5E-FA8A-157B-E920-8631C799E645}"/>
              </a:ext>
            </a:extLst>
          </p:cNvPr>
          <p:cNvSpPr>
            <a:spLocks noGrp="1"/>
          </p:cNvSpPr>
          <p:nvPr>
            <p:ph type="title"/>
          </p:nvPr>
        </p:nvSpPr>
        <p:spPr>
          <a:xfrm>
            <a:off x="317278" y="194765"/>
            <a:ext cx="9398063" cy="532099"/>
          </a:xfrm>
          <a:solidFill>
            <a:schemeClr val="bg1"/>
          </a:solidFill>
        </p:spPr>
        <p:txBody>
          <a:bodyPr/>
          <a:lstStyle/>
          <a:p>
            <a:r>
              <a:rPr lang="en-GB" sz="3200" dirty="0"/>
              <a:t>Facilitator Notes for In-Person Workshop</a:t>
            </a:r>
          </a:p>
        </p:txBody>
      </p:sp>
      <p:grpSp>
        <p:nvGrpSpPr>
          <p:cNvPr id="42" name="Group 41">
            <a:extLst>
              <a:ext uri="{FF2B5EF4-FFF2-40B4-BE49-F238E27FC236}">
                <a16:creationId xmlns:a16="http://schemas.microsoft.com/office/drawing/2014/main" id="{23393AA9-66E7-0955-8B4A-312410DDFFF6}"/>
              </a:ext>
            </a:extLst>
          </p:cNvPr>
          <p:cNvGrpSpPr/>
          <p:nvPr/>
        </p:nvGrpSpPr>
        <p:grpSpPr>
          <a:xfrm>
            <a:off x="317278" y="726864"/>
            <a:ext cx="11846522" cy="5692625"/>
            <a:chOff x="254290" y="604794"/>
            <a:chExt cx="11846522" cy="5692625"/>
          </a:xfrm>
        </p:grpSpPr>
        <p:sp>
          <p:nvSpPr>
            <p:cNvPr id="24" name="TextBox 23">
              <a:extLst>
                <a:ext uri="{FF2B5EF4-FFF2-40B4-BE49-F238E27FC236}">
                  <a16:creationId xmlns:a16="http://schemas.microsoft.com/office/drawing/2014/main" id="{37E9935E-7ED4-057A-A409-28111D9EF28C}"/>
                </a:ext>
              </a:extLst>
            </p:cNvPr>
            <p:cNvSpPr txBox="1"/>
            <p:nvPr/>
          </p:nvSpPr>
          <p:spPr>
            <a:xfrm>
              <a:off x="1781156" y="604794"/>
              <a:ext cx="9581508" cy="584775"/>
            </a:xfrm>
            <a:prstGeom prst="rect">
              <a:avLst/>
            </a:prstGeom>
            <a:noFill/>
          </p:spPr>
          <p:txBody>
            <a:bodyPr wrap="square">
              <a:spAutoFit/>
            </a:bodyPr>
            <a:lstStyle/>
            <a:p>
              <a:r>
                <a:rPr lang="en-US" sz="1600" b="1" dirty="0">
                  <a:solidFill>
                    <a:srgbClr val="73B6B5"/>
                  </a:solidFill>
                  <a:latin typeface="Open Sans" panose="020B0606030504020204" pitchFamily="34" charset="0"/>
                  <a:ea typeface="Open Sans" panose="020B0606030504020204" pitchFamily="34" charset="0"/>
                  <a:cs typeface="Open Sans" panose="020B0606030504020204" pitchFamily="34" charset="0"/>
                </a:rPr>
                <a:t>Establish psychological safety early.</a:t>
              </a:r>
            </a:p>
            <a:p>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Warmly greet participants; create a comfortable seating arrangement with small groups at tables.</a:t>
              </a:r>
            </a:p>
          </p:txBody>
        </p:sp>
        <p:pic>
          <p:nvPicPr>
            <p:cNvPr id="25" name="Picture 24">
              <a:extLst>
                <a:ext uri="{FF2B5EF4-FFF2-40B4-BE49-F238E27FC236}">
                  <a16:creationId xmlns:a16="http://schemas.microsoft.com/office/drawing/2014/main" id="{8E9AB53D-BAB1-2F43-6BEA-F394E353F223}"/>
                </a:ext>
              </a:extLst>
            </p:cNvPr>
            <p:cNvPicPr>
              <a:picLocks noChangeAspect="1"/>
            </p:cNvPicPr>
            <p:nvPr/>
          </p:nvPicPr>
          <p:blipFill>
            <a:blip r:embed="rId4"/>
            <a:srcRect b="84581"/>
            <a:stretch>
              <a:fillRect/>
            </a:stretch>
          </p:blipFill>
          <p:spPr>
            <a:xfrm>
              <a:off x="263433" y="667338"/>
              <a:ext cx="1432597" cy="459688"/>
            </a:xfrm>
            <a:prstGeom prst="rect">
              <a:avLst/>
            </a:prstGeom>
          </p:spPr>
        </p:pic>
        <p:pic>
          <p:nvPicPr>
            <p:cNvPr id="26" name="Picture 25">
              <a:extLst>
                <a:ext uri="{FF2B5EF4-FFF2-40B4-BE49-F238E27FC236}">
                  <a16:creationId xmlns:a16="http://schemas.microsoft.com/office/drawing/2014/main" id="{0878EA75-6F6B-F8F8-4616-57FA7D237B2E}"/>
                </a:ext>
              </a:extLst>
            </p:cNvPr>
            <p:cNvPicPr>
              <a:picLocks noChangeAspect="1"/>
            </p:cNvPicPr>
            <p:nvPr/>
          </p:nvPicPr>
          <p:blipFill>
            <a:blip r:embed="rId5"/>
            <a:srcRect b="86679"/>
            <a:stretch>
              <a:fillRect/>
            </a:stretch>
          </p:blipFill>
          <p:spPr>
            <a:xfrm>
              <a:off x="272579" y="3928409"/>
              <a:ext cx="1413062" cy="415006"/>
            </a:xfrm>
            <a:prstGeom prst="rect">
              <a:avLst/>
            </a:prstGeom>
          </p:spPr>
        </p:pic>
        <p:pic>
          <p:nvPicPr>
            <p:cNvPr id="28" name="Picture 27">
              <a:extLst>
                <a:ext uri="{FF2B5EF4-FFF2-40B4-BE49-F238E27FC236}">
                  <a16:creationId xmlns:a16="http://schemas.microsoft.com/office/drawing/2014/main" id="{F72E9F2E-0942-5C6E-4EBE-B82A66F25F88}"/>
                </a:ext>
              </a:extLst>
            </p:cNvPr>
            <p:cNvPicPr>
              <a:picLocks noChangeAspect="1"/>
            </p:cNvPicPr>
            <p:nvPr/>
          </p:nvPicPr>
          <p:blipFill>
            <a:blip r:embed="rId4"/>
            <a:srcRect t="16776" b="69776"/>
            <a:stretch>
              <a:fillRect/>
            </a:stretch>
          </p:blipFill>
          <p:spPr>
            <a:xfrm>
              <a:off x="281837" y="1371516"/>
              <a:ext cx="1432597" cy="400930"/>
            </a:xfrm>
            <a:prstGeom prst="rect">
              <a:avLst/>
            </a:prstGeom>
          </p:spPr>
        </p:pic>
        <p:sp>
          <p:nvSpPr>
            <p:cNvPr id="29" name="TextBox 28">
              <a:extLst>
                <a:ext uri="{FF2B5EF4-FFF2-40B4-BE49-F238E27FC236}">
                  <a16:creationId xmlns:a16="http://schemas.microsoft.com/office/drawing/2014/main" id="{2B6AF054-AA0D-7504-F4A2-E9D865B1B82A}"/>
                </a:ext>
              </a:extLst>
            </p:cNvPr>
            <p:cNvSpPr txBox="1"/>
            <p:nvPr/>
          </p:nvSpPr>
          <p:spPr>
            <a:xfrm>
              <a:off x="1781155" y="1243273"/>
              <a:ext cx="10319657" cy="584775"/>
            </a:xfrm>
            <a:prstGeom prst="rect">
              <a:avLst/>
            </a:prstGeom>
            <a:noFill/>
          </p:spPr>
          <p:txBody>
            <a:bodyPr wrap="square">
              <a:spAutoFit/>
            </a:bodyPr>
            <a:lstStyle/>
            <a:p>
              <a:pPr>
                <a:defRPr/>
              </a:pPr>
              <a:r>
                <a:rPr lang="en-US" sz="1600" b="1" dirty="0">
                  <a:solidFill>
                    <a:srgbClr val="73B6B5"/>
                  </a:solidFill>
                  <a:latin typeface="Open Sans" panose="020B0606030504020204" pitchFamily="34" charset="0"/>
                  <a:ea typeface="Open Sans" panose="020B0606030504020204" pitchFamily="34" charset="0"/>
                  <a:cs typeface="Open Sans" panose="020B0606030504020204" pitchFamily="34" charset="0"/>
                </a:rPr>
                <a:t>Incorporate larger team table or poster.</a:t>
              </a:r>
            </a:p>
            <a:p>
              <a:pPr>
                <a:defRPr/>
              </a:pP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Before the session have a large team table or poster which people can add their names to throughout.</a:t>
              </a:r>
            </a:p>
          </p:txBody>
        </p:sp>
        <p:sp>
          <p:nvSpPr>
            <p:cNvPr id="30" name="TextBox 29">
              <a:extLst>
                <a:ext uri="{FF2B5EF4-FFF2-40B4-BE49-F238E27FC236}">
                  <a16:creationId xmlns:a16="http://schemas.microsoft.com/office/drawing/2014/main" id="{998975A2-8556-538E-8854-96E060FD33E1}"/>
                </a:ext>
              </a:extLst>
            </p:cNvPr>
            <p:cNvSpPr txBox="1"/>
            <p:nvPr/>
          </p:nvSpPr>
          <p:spPr>
            <a:xfrm>
              <a:off x="1781155" y="5712644"/>
              <a:ext cx="10046391" cy="584775"/>
            </a:xfrm>
            <a:prstGeom prst="rect">
              <a:avLst/>
            </a:prstGeom>
            <a:noFill/>
          </p:spPr>
          <p:txBody>
            <a:bodyPr wrap="square">
              <a:spAutoFit/>
            </a:bodyPr>
            <a:lstStyle/>
            <a:p>
              <a:pPr>
                <a:defRPr/>
              </a:pPr>
              <a:r>
                <a:rPr lang="en-US" sz="1600" b="1" dirty="0">
                  <a:solidFill>
                    <a:srgbClr val="73B6B5"/>
                  </a:solidFill>
                  <a:latin typeface="Open Sans" panose="020B0606030504020204" pitchFamily="34" charset="0"/>
                  <a:ea typeface="Open Sans" panose="020B0606030504020204" pitchFamily="34" charset="0"/>
                  <a:cs typeface="Open Sans" panose="020B0606030504020204" pitchFamily="34" charset="0"/>
                </a:rPr>
                <a:t>End with connection and action planning.</a:t>
              </a:r>
            </a:p>
            <a:p>
              <a:pPr>
                <a:defRPr/>
              </a:pP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Close with a circle discussion and/or written takeaway cards on applying type to work relationships.</a:t>
              </a:r>
            </a:p>
          </p:txBody>
        </p:sp>
        <p:sp>
          <p:nvSpPr>
            <p:cNvPr id="31" name="TextBox 30">
              <a:extLst>
                <a:ext uri="{FF2B5EF4-FFF2-40B4-BE49-F238E27FC236}">
                  <a16:creationId xmlns:a16="http://schemas.microsoft.com/office/drawing/2014/main" id="{F706CCCB-3F72-A492-19D3-141BE076CCB4}"/>
                </a:ext>
              </a:extLst>
            </p:cNvPr>
            <p:cNvSpPr txBox="1"/>
            <p:nvPr/>
          </p:nvSpPr>
          <p:spPr>
            <a:xfrm>
              <a:off x="1781155" y="2520237"/>
              <a:ext cx="9934646" cy="584775"/>
            </a:xfrm>
            <a:prstGeom prst="rect">
              <a:avLst/>
            </a:prstGeom>
            <a:noFill/>
          </p:spPr>
          <p:txBody>
            <a:bodyPr wrap="square">
              <a:spAutoFit/>
            </a:bodyPr>
            <a:lstStyle/>
            <a:p>
              <a:pPr>
                <a:defRPr/>
              </a:pPr>
              <a:r>
                <a:rPr lang="en-US" sz="1600" b="1" dirty="0">
                  <a:solidFill>
                    <a:srgbClr val="73B6B5"/>
                  </a:solidFill>
                  <a:latin typeface="Open Sans" panose="020B0606030504020204" pitchFamily="34" charset="0"/>
                  <a:ea typeface="Open Sans" panose="020B0606030504020204" pitchFamily="34" charset="0"/>
                  <a:cs typeface="Open Sans" panose="020B0606030504020204" pitchFamily="34" charset="0"/>
                </a:rPr>
                <a:t>Facilitate open “breakout” discussion in same type (initiating / receiving) pairs or trios.</a:t>
              </a:r>
            </a:p>
            <a:p>
              <a:pPr>
                <a:defRPr/>
              </a:pP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Encourage dialogue in designated physical spaces (tables, classroom corners, breakout rooms).</a:t>
              </a:r>
            </a:p>
          </p:txBody>
        </p:sp>
        <p:pic>
          <p:nvPicPr>
            <p:cNvPr id="32" name="Picture 31">
              <a:extLst>
                <a:ext uri="{FF2B5EF4-FFF2-40B4-BE49-F238E27FC236}">
                  <a16:creationId xmlns:a16="http://schemas.microsoft.com/office/drawing/2014/main" id="{A3178FFA-662B-CB12-6CF0-3DA6FEEA7491}"/>
                </a:ext>
              </a:extLst>
            </p:cNvPr>
            <p:cNvPicPr>
              <a:picLocks noChangeAspect="1"/>
            </p:cNvPicPr>
            <p:nvPr/>
          </p:nvPicPr>
          <p:blipFill>
            <a:blip r:embed="rId6"/>
            <a:srcRect r="17716" b="86525"/>
            <a:stretch>
              <a:fillRect/>
            </a:stretch>
          </p:blipFill>
          <p:spPr>
            <a:xfrm>
              <a:off x="254290" y="2662356"/>
              <a:ext cx="1432596" cy="405813"/>
            </a:xfrm>
            <a:prstGeom prst="rect">
              <a:avLst/>
            </a:prstGeom>
          </p:spPr>
        </p:pic>
        <p:pic>
          <p:nvPicPr>
            <p:cNvPr id="33" name="Picture 32">
              <a:extLst>
                <a:ext uri="{FF2B5EF4-FFF2-40B4-BE49-F238E27FC236}">
                  <a16:creationId xmlns:a16="http://schemas.microsoft.com/office/drawing/2014/main" id="{D10EAACF-21F0-F273-0067-D39F306BF803}"/>
                </a:ext>
              </a:extLst>
            </p:cNvPr>
            <p:cNvPicPr>
              <a:picLocks noChangeAspect="1"/>
            </p:cNvPicPr>
            <p:nvPr/>
          </p:nvPicPr>
          <p:blipFill>
            <a:blip r:embed="rId6"/>
            <a:srcRect t="48003" b="39670"/>
            <a:stretch>
              <a:fillRect/>
            </a:stretch>
          </p:blipFill>
          <p:spPr>
            <a:xfrm>
              <a:off x="254290" y="3312659"/>
              <a:ext cx="1413063" cy="371260"/>
            </a:xfrm>
            <a:prstGeom prst="rect">
              <a:avLst/>
            </a:prstGeom>
          </p:spPr>
        </p:pic>
        <p:sp>
          <p:nvSpPr>
            <p:cNvPr id="34" name="TextBox 33">
              <a:extLst>
                <a:ext uri="{FF2B5EF4-FFF2-40B4-BE49-F238E27FC236}">
                  <a16:creationId xmlns:a16="http://schemas.microsoft.com/office/drawing/2014/main" id="{3256CACB-247D-E44C-C909-DB1D4E25D1F2}"/>
                </a:ext>
              </a:extLst>
            </p:cNvPr>
            <p:cNvSpPr txBox="1"/>
            <p:nvPr/>
          </p:nvSpPr>
          <p:spPr>
            <a:xfrm>
              <a:off x="1781156" y="1881756"/>
              <a:ext cx="10156554" cy="584775"/>
            </a:xfrm>
            <a:prstGeom prst="rect">
              <a:avLst/>
            </a:prstGeom>
            <a:noFill/>
          </p:spPr>
          <p:txBody>
            <a:bodyPr wrap="square">
              <a:spAutoFit/>
            </a:bodyPr>
            <a:lstStyle/>
            <a:p>
              <a:r>
                <a:rPr lang="en-US" sz="1600" b="1" dirty="0">
                  <a:solidFill>
                    <a:srgbClr val="73B6B5"/>
                  </a:solidFill>
                  <a:latin typeface="Open Sans" panose="020B0606030504020204" pitchFamily="34" charset="0"/>
                  <a:ea typeface="Open Sans" panose="020B0606030504020204" pitchFamily="34" charset="0"/>
                  <a:cs typeface="Open Sans" panose="020B0606030504020204" pitchFamily="34" charset="0"/>
                </a:rPr>
                <a:t>Guide participants through animated slides on the facets making activities interactive.</a:t>
              </a:r>
            </a:p>
            <a:p>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Write on flipchart as participants share real-life examples of how preferences show up in behavior.</a:t>
              </a:r>
            </a:p>
          </p:txBody>
        </p:sp>
        <p:sp>
          <p:nvSpPr>
            <p:cNvPr id="35" name="TextBox 34">
              <a:extLst>
                <a:ext uri="{FF2B5EF4-FFF2-40B4-BE49-F238E27FC236}">
                  <a16:creationId xmlns:a16="http://schemas.microsoft.com/office/drawing/2014/main" id="{17ED9441-849F-506F-F301-5B39C8396DA6}"/>
                </a:ext>
              </a:extLst>
            </p:cNvPr>
            <p:cNvSpPr txBox="1"/>
            <p:nvPr/>
          </p:nvSpPr>
          <p:spPr>
            <a:xfrm>
              <a:off x="1762870" y="3158718"/>
              <a:ext cx="9797143" cy="584775"/>
            </a:xfrm>
            <a:prstGeom prst="rect">
              <a:avLst/>
            </a:prstGeom>
            <a:noFill/>
          </p:spPr>
          <p:txBody>
            <a:bodyPr wrap="square">
              <a:spAutoFit/>
            </a:bodyPr>
            <a:lstStyle/>
            <a:p>
              <a:pPr>
                <a:defRPr/>
              </a:pPr>
              <a:r>
                <a:rPr lang="en-US" sz="1600" b="1" dirty="0">
                  <a:solidFill>
                    <a:srgbClr val="73B6B5"/>
                  </a:solidFill>
                  <a:latin typeface="Open Sans" panose="020B0606030504020204" pitchFamily="34" charset="0"/>
                  <a:ea typeface="Open Sans" panose="020B0606030504020204" pitchFamily="34" charset="0"/>
                  <a:cs typeface="Open Sans" panose="020B0606030504020204" pitchFamily="34" charset="0"/>
                </a:rPr>
                <a:t>Use physical versus digital visual aids to “show a picture” for realistic / imaginative.</a:t>
              </a:r>
            </a:p>
            <a:p>
              <a:pPr>
                <a:defRPr/>
              </a:pP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Display photos and S-N type tables in large print, use flip charts for group mapping.</a:t>
              </a:r>
            </a:p>
          </p:txBody>
        </p:sp>
        <p:sp>
          <p:nvSpPr>
            <p:cNvPr id="36" name="TextBox 35">
              <a:extLst>
                <a:ext uri="{FF2B5EF4-FFF2-40B4-BE49-F238E27FC236}">
                  <a16:creationId xmlns:a16="http://schemas.microsoft.com/office/drawing/2014/main" id="{69892174-1CDC-BC15-EE36-A875D326B7C5}"/>
                </a:ext>
              </a:extLst>
            </p:cNvPr>
            <p:cNvSpPr txBox="1"/>
            <p:nvPr/>
          </p:nvSpPr>
          <p:spPr>
            <a:xfrm>
              <a:off x="1781155" y="3797199"/>
              <a:ext cx="9934646" cy="584775"/>
            </a:xfrm>
            <a:prstGeom prst="rect">
              <a:avLst/>
            </a:prstGeom>
            <a:noFill/>
          </p:spPr>
          <p:txBody>
            <a:bodyPr wrap="square">
              <a:spAutoFit/>
            </a:bodyPr>
            <a:lstStyle/>
            <a:p>
              <a:pPr>
                <a:defRPr/>
              </a:pPr>
              <a:r>
                <a:rPr lang="en-US" sz="1600" b="1" dirty="0">
                  <a:solidFill>
                    <a:srgbClr val="73B6B5"/>
                  </a:solidFill>
                  <a:latin typeface="Open Sans" panose="020B0606030504020204" pitchFamily="34" charset="0"/>
                  <a:ea typeface="Open Sans" panose="020B0606030504020204" pitchFamily="34" charset="0"/>
                  <a:cs typeface="Open Sans" panose="020B0606030504020204" pitchFamily="34" charset="0"/>
                </a:rPr>
                <a:t>Manage confidentiality and comfort during logical / empathetic activity.</a:t>
              </a:r>
            </a:p>
            <a:p>
              <a:pPr>
                <a:defRPr/>
              </a:pP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Arrange seating (tables, classroom corners, breakout rooms) for privacy during personal sharing.</a:t>
              </a:r>
            </a:p>
          </p:txBody>
        </p:sp>
        <p:pic>
          <p:nvPicPr>
            <p:cNvPr id="37" name="Picture 36">
              <a:extLst>
                <a:ext uri="{FF2B5EF4-FFF2-40B4-BE49-F238E27FC236}">
                  <a16:creationId xmlns:a16="http://schemas.microsoft.com/office/drawing/2014/main" id="{0529C8CA-DAED-BF71-4FB0-EA9284901874}"/>
                </a:ext>
              </a:extLst>
            </p:cNvPr>
            <p:cNvPicPr>
              <a:picLocks noChangeAspect="1"/>
            </p:cNvPicPr>
            <p:nvPr/>
          </p:nvPicPr>
          <p:blipFill>
            <a:blip r:embed="rId5"/>
            <a:srcRect t="24034" b="64049"/>
            <a:stretch>
              <a:fillRect/>
            </a:stretch>
          </p:blipFill>
          <p:spPr>
            <a:xfrm>
              <a:off x="272579" y="4587905"/>
              <a:ext cx="1413062" cy="371260"/>
            </a:xfrm>
            <a:prstGeom prst="rect">
              <a:avLst/>
            </a:prstGeom>
          </p:spPr>
        </p:pic>
        <p:sp>
          <p:nvSpPr>
            <p:cNvPr id="38" name="TextBox 37">
              <a:extLst>
                <a:ext uri="{FF2B5EF4-FFF2-40B4-BE49-F238E27FC236}">
                  <a16:creationId xmlns:a16="http://schemas.microsoft.com/office/drawing/2014/main" id="{F0A64591-F450-3880-730A-F148996D031F}"/>
                </a:ext>
              </a:extLst>
            </p:cNvPr>
            <p:cNvSpPr txBox="1"/>
            <p:nvPr/>
          </p:nvSpPr>
          <p:spPr>
            <a:xfrm>
              <a:off x="1762870" y="4435680"/>
              <a:ext cx="9778857" cy="584775"/>
            </a:xfrm>
            <a:prstGeom prst="rect">
              <a:avLst/>
            </a:prstGeom>
            <a:noFill/>
          </p:spPr>
          <p:txBody>
            <a:bodyPr wrap="square">
              <a:spAutoFit/>
            </a:bodyPr>
            <a:lstStyle/>
            <a:p>
              <a:pPr>
                <a:defRPr/>
              </a:pPr>
              <a:r>
                <a:rPr lang="en-US" sz="1600" b="1" dirty="0">
                  <a:solidFill>
                    <a:srgbClr val="73B6B5"/>
                  </a:solidFill>
                  <a:latin typeface="Open Sans" panose="020B0606030504020204" pitchFamily="34" charset="0"/>
                  <a:ea typeface="Open Sans" panose="020B0606030504020204" pitchFamily="34" charset="0"/>
                  <a:cs typeface="Open Sans" panose="020B0606030504020204" pitchFamily="34" charset="0"/>
                </a:rPr>
                <a:t>Demonstrate preference dichotomies during the systematic / casual activity debrief.</a:t>
              </a:r>
            </a:p>
            <a:p>
              <a:pPr>
                <a:defRPr/>
              </a:pP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Use physical “line-up” along a line on the floor (versus virtual markers) to illustrate differences (J-P).</a:t>
              </a:r>
            </a:p>
          </p:txBody>
        </p:sp>
        <p:sp>
          <p:nvSpPr>
            <p:cNvPr id="39" name="Rectangle 38">
              <a:extLst>
                <a:ext uri="{FF2B5EF4-FFF2-40B4-BE49-F238E27FC236}">
                  <a16:creationId xmlns:a16="http://schemas.microsoft.com/office/drawing/2014/main" id="{B9B93E60-03E9-0D28-1655-B84E4AB5D895}"/>
                </a:ext>
              </a:extLst>
            </p:cNvPr>
            <p:cNvSpPr/>
            <p:nvPr/>
          </p:nvSpPr>
          <p:spPr>
            <a:xfrm>
              <a:off x="272578" y="5203655"/>
              <a:ext cx="1403801" cy="371260"/>
            </a:xfrm>
            <a:prstGeom prst="rect">
              <a:avLst/>
            </a:prstGeom>
            <a:solidFill>
              <a:srgbClr val="F4F8F7"/>
            </a:solidFill>
            <a:ln w="190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2A9695"/>
                  </a:solidFill>
                  <a:effectLst/>
                  <a:uLnTx/>
                  <a:uFillTx/>
                  <a:latin typeface="Open Sans" panose="020B0606030504020204" pitchFamily="34" charset="0"/>
                  <a:ea typeface="Open Sans" panose="020B0606030504020204" pitchFamily="34" charset="0"/>
                  <a:cs typeface="Open Sans" panose="020B0606030504020204" pitchFamily="34" charset="0"/>
                </a:rPr>
                <a:t>Best-Fit Type</a:t>
              </a:r>
            </a:p>
          </p:txBody>
        </p:sp>
        <p:sp>
          <p:nvSpPr>
            <p:cNvPr id="40" name="Rectangle 39">
              <a:extLst>
                <a:ext uri="{FF2B5EF4-FFF2-40B4-BE49-F238E27FC236}">
                  <a16:creationId xmlns:a16="http://schemas.microsoft.com/office/drawing/2014/main" id="{54D493D1-EA6F-91DD-C3EA-D771CCC5026D}"/>
                </a:ext>
              </a:extLst>
            </p:cNvPr>
            <p:cNvSpPr/>
            <p:nvPr/>
          </p:nvSpPr>
          <p:spPr>
            <a:xfrm>
              <a:off x="281840" y="5819402"/>
              <a:ext cx="1403801" cy="371260"/>
            </a:xfrm>
            <a:prstGeom prst="rect">
              <a:avLst/>
            </a:prstGeom>
            <a:solidFill>
              <a:srgbClr val="E8F1EE"/>
            </a:solidFill>
            <a:ln w="190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2A9695"/>
                  </a:solidFill>
                  <a:effectLst/>
                  <a:uLnTx/>
                  <a:uFillTx/>
                  <a:latin typeface="Open Sans" panose="020B0606030504020204" pitchFamily="34" charset="0"/>
                  <a:ea typeface="Open Sans" panose="020B0606030504020204" pitchFamily="34" charset="0"/>
                  <a:cs typeface="Open Sans" panose="020B0606030504020204" pitchFamily="34" charset="0"/>
                </a:rPr>
                <a:t>Action Plan</a:t>
              </a:r>
            </a:p>
          </p:txBody>
        </p:sp>
        <p:sp>
          <p:nvSpPr>
            <p:cNvPr id="41" name="TextBox 40">
              <a:extLst>
                <a:ext uri="{FF2B5EF4-FFF2-40B4-BE49-F238E27FC236}">
                  <a16:creationId xmlns:a16="http://schemas.microsoft.com/office/drawing/2014/main" id="{12728D50-A1C2-42CF-AF5C-840C5D6A1AB4}"/>
                </a:ext>
              </a:extLst>
            </p:cNvPr>
            <p:cNvSpPr txBox="1"/>
            <p:nvPr/>
          </p:nvSpPr>
          <p:spPr>
            <a:xfrm>
              <a:off x="1781155" y="5074161"/>
              <a:ext cx="9503848" cy="584775"/>
            </a:xfrm>
            <a:prstGeom prst="rect">
              <a:avLst/>
            </a:prstGeom>
            <a:noFill/>
          </p:spPr>
          <p:txBody>
            <a:bodyPr wrap="square">
              <a:spAutoFit/>
            </a:bodyPr>
            <a:lstStyle/>
            <a:p>
              <a:pPr>
                <a:defRPr/>
              </a:pPr>
              <a:r>
                <a:rPr lang="en-US" sz="1600" b="1" dirty="0">
                  <a:solidFill>
                    <a:srgbClr val="73B6B5"/>
                  </a:solidFill>
                  <a:latin typeface="Open Sans" panose="020B0606030504020204" pitchFamily="34" charset="0"/>
                  <a:ea typeface="Open Sans" panose="020B0606030504020204" pitchFamily="34" charset="0"/>
                  <a:cs typeface="Open Sans" panose="020B0606030504020204" pitchFamily="34" charset="0"/>
                </a:rPr>
                <a:t>Support best-fit type verification.</a:t>
              </a:r>
            </a:p>
            <a:p>
              <a:pPr>
                <a:defRPr/>
              </a:pP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Offer paper summaries to help participants reflect and mark their verified type.</a:t>
              </a:r>
            </a:p>
          </p:txBody>
        </p:sp>
      </p:grpSp>
      <p:sp>
        <p:nvSpPr>
          <p:cNvPr id="2" name="Rectangle 1">
            <a:extLst>
              <a:ext uri="{FF2B5EF4-FFF2-40B4-BE49-F238E27FC236}">
                <a16:creationId xmlns:a16="http://schemas.microsoft.com/office/drawing/2014/main" id="{5E85B313-66F8-BE88-8E18-29EA26069E4D}"/>
              </a:ext>
            </a:extLst>
          </p:cNvPr>
          <p:cNvSpPr/>
          <p:nvPr/>
        </p:nvSpPr>
        <p:spPr>
          <a:xfrm>
            <a:off x="344826" y="2104059"/>
            <a:ext cx="1359696" cy="400930"/>
          </a:xfrm>
          <a:prstGeom prst="rect">
            <a:avLst/>
          </a:prstGeom>
          <a:solidFill>
            <a:srgbClr val="F4F8F7"/>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Facets</a:t>
            </a:r>
          </a:p>
        </p:txBody>
      </p:sp>
    </p:spTree>
    <p:custDataLst>
      <p:tags r:id="rId1"/>
    </p:custDataLst>
    <p:extLst>
      <p:ext uri="{BB962C8B-B14F-4D97-AF65-F5344CB8AC3E}">
        <p14:creationId xmlns:p14="http://schemas.microsoft.com/office/powerpoint/2010/main" val="3435515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F7B12-C72A-80ED-A3A7-C87759724AC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94EA389-F839-7A94-6FC3-0AF626F02EBE}"/>
              </a:ext>
            </a:extLst>
          </p:cNvPr>
          <p:cNvSpPr/>
          <p:nvPr/>
        </p:nvSpPr>
        <p:spPr>
          <a:xfrm>
            <a:off x="437745" y="6400800"/>
            <a:ext cx="857655" cy="2334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C5BADD9A-68F6-4189-9C8C-22D4E0F6EBF0}"/>
              </a:ext>
            </a:extLst>
          </p:cNvPr>
          <p:cNvGraphicFramePr/>
          <p:nvPr>
            <p:extLst>
              <p:ext uri="{D42A27DB-BD31-4B8C-83A1-F6EECF244321}">
                <p14:modId xmlns:p14="http://schemas.microsoft.com/office/powerpoint/2010/main" val="836813543"/>
              </p:ext>
            </p:extLst>
          </p:nvPr>
        </p:nvGraphicFramePr>
        <p:xfrm>
          <a:off x="1306727" y="223736"/>
          <a:ext cx="9578546" cy="6410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B61384AD-D68E-9B44-C74E-AA6F27172153}"/>
              </a:ext>
            </a:extLst>
          </p:cNvPr>
          <p:cNvSpPr txBox="1"/>
          <p:nvPr/>
        </p:nvSpPr>
        <p:spPr>
          <a:xfrm>
            <a:off x="4007708" y="1075038"/>
            <a:ext cx="1816444" cy="753762"/>
          </a:xfrm>
          <a:prstGeom prst="rect">
            <a:avLst/>
          </a:prstGeom>
          <a:noFill/>
        </p:spPr>
        <p:txBody>
          <a:bodyPr wrap="square" rtlCol="0">
            <a:spAutoFit/>
          </a:bodyPr>
          <a:lstStyle/>
          <a:p>
            <a:endParaRPr lang="en-US" dirty="0"/>
          </a:p>
        </p:txBody>
      </p:sp>
      <p:sp>
        <p:nvSpPr>
          <p:cNvPr id="15" name="TextBox 14">
            <a:extLst>
              <a:ext uri="{FF2B5EF4-FFF2-40B4-BE49-F238E27FC236}">
                <a16:creationId xmlns:a16="http://schemas.microsoft.com/office/drawing/2014/main" id="{1F34C94B-753A-9CF4-7EB5-94B5F54C1089}"/>
              </a:ext>
            </a:extLst>
          </p:cNvPr>
          <p:cNvSpPr txBox="1"/>
          <p:nvPr/>
        </p:nvSpPr>
        <p:spPr>
          <a:xfrm>
            <a:off x="6413156" y="1072606"/>
            <a:ext cx="1816444" cy="753762"/>
          </a:xfrm>
          <a:prstGeom prst="rect">
            <a:avLst/>
          </a:prstGeom>
          <a:noFill/>
        </p:spPr>
        <p:txBody>
          <a:bodyPr wrap="square" rtlCol="0">
            <a:spAutoFit/>
          </a:bodyPr>
          <a:lstStyle/>
          <a:p>
            <a:endParaRPr lang="en-US" dirty="0"/>
          </a:p>
        </p:txBody>
      </p:sp>
      <p:sp>
        <p:nvSpPr>
          <p:cNvPr id="16" name="TextBox 15">
            <a:extLst>
              <a:ext uri="{FF2B5EF4-FFF2-40B4-BE49-F238E27FC236}">
                <a16:creationId xmlns:a16="http://schemas.microsoft.com/office/drawing/2014/main" id="{83EC8408-70A9-E41C-12B8-F257CBE2D272}"/>
              </a:ext>
            </a:extLst>
          </p:cNvPr>
          <p:cNvSpPr txBox="1"/>
          <p:nvPr/>
        </p:nvSpPr>
        <p:spPr>
          <a:xfrm>
            <a:off x="8818605" y="1088709"/>
            <a:ext cx="1816444" cy="753762"/>
          </a:xfrm>
          <a:prstGeom prst="rect">
            <a:avLst/>
          </a:prstGeom>
          <a:noFill/>
        </p:spPr>
        <p:txBody>
          <a:bodyPr wrap="square" rtlCol="0">
            <a:spAutoFit/>
          </a:bodyPr>
          <a:lstStyle/>
          <a:p>
            <a:endParaRPr lang="en-US" dirty="0"/>
          </a:p>
        </p:txBody>
      </p:sp>
      <p:sp>
        <p:nvSpPr>
          <p:cNvPr id="17" name="TextBox 16">
            <a:extLst>
              <a:ext uri="{FF2B5EF4-FFF2-40B4-BE49-F238E27FC236}">
                <a16:creationId xmlns:a16="http://schemas.microsoft.com/office/drawing/2014/main" id="{7A817C1E-1B96-5697-8E2B-F5CE57524C08}"/>
              </a:ext>
            </a:extLst>
          </p:cNvPr>
          <p:cNvSpPr txBox="1"/>
          <p:nvPr/>
        </p:nvSpPr>
        <p:spPr>
          <a:xfrm>
            <a:off x="1556951" y="2675238"/>
            <a:ext cx="1816444" cy="753762"/>
          </a:xfrm>
          <a:prstGeom prst="rect">
            <a:avLst/>
          </a:prstGeom>
          <a:noFill/>
        </p:spPr>
        <p:txBody>
          <a:bodyPr wrap="square" rtlCol="0">
            <a:spAutoFit/>
          </a:bodyPr>
          <a:lstStyle/>
          <a:p>
            <a:endParaRPr lang="en-US" dirty="0"/>
          </a:p>
        </p:txBody>
      </p:sp>
      <p:sp>
        <p:nvSpPr>
          <p:cNvPr id="18" name="TextBox 17">
            <a:extLst>
              <a:ext uri="{FF2B5EF4-FFF2-40B4-BE49-F238E27FC236}">
                <a16:creationId xmlns:a16="http://schemas.microsoft.com/office/drawing/2014/main" id="{04251EFE-9F83-C1AC-233B-A9CA60C4D26F}"/>
              </a:ext>
            </a:extLst>
          </p:cNvPr>
          <p:cNvSpPr txBox="1"/>
          <p:nvPr/>
        </p:nvSpPr>
        <p:spPr>
          <a:xfrm>
            <a:off x="4007708" y="2675238"/>
            <a:ext cx="1816444" cy="753762"/>
          </a:xfrm>
          <a:prstGeom prst="rect">
            <a:avLst/>
          </a:prstGeom>
          <a:noFill/>
        </p:spPr>
        <p:txBody>
          <a:bodyPr wrap="square" rtlCol="0">
            <a:spAutoFit/>
          </a:bodyPr>
          <a:lstStyle/>
          <a:p>
            <a:endParaRPr lang="en-US" dirty="0"/>
          </a:p>
        </p:txBody>
      </p:sp>
      <p:sp>
        <p:nvSpPr>
          <p:cNvPr id="19" name="TextBox 18">
            <a:extLst>
              <a:ext uri="{FF2B5EF4-FFF2-40B4-BE49-F238E27FC236}">
                <a16:creationId xmlns:a16="http://schemas.microsoft.com/office/drawing/2014/main" id="{E18B2BD7-1824-C563-49E4-82A338DEFB98}"/>
              </a:ext>
            </a:extLst>
          </p:cNvPr>
          <p:cNvSpPr txBox="1"/>
          <p:nvPr/>
        </p:nvSpPr>
        <p:spPr>
          <a:xfrm>
            <a:off x="6367850" y="2675238"/>
            <a:ext cx="1816444" cy="753762"/>
          </a:xfrm>
          <a:prstGeom prst="rect">
            <a:avLst/>
          </a:prstGeom>
          <a:noFill/>
        </p:spPr>
        <p:txBody>
          <a:bodyPr wrap="square" rtlCol="0">
            <a:spAutoFit/>
          </a:bodyPr>
          <a:lstStyle/>
          <a:p>
            <a:endParaRPr lang="en-US" dirty="0"/>
          </a:p>
        </p:txBody>
      </p:sp>
      <p:sp>
        <p:nvSpPr>
          <p:cNvPr id="20" name="TextBox 19">
            <a:extLst>
              <a:ext uri="{FF2B5EF4-FFF2-40B4-BE49-F238E27FC236}">
                <a16:creationId xmlns:a16="http://schemas.microsoft.com/office/drawing/2014/main" id="{5DD7E380-8550-AA29-EE45-17755DFA2B0D}"/>
              </a:ext>
            </a:extLst>
          </p:cNvPr>
          <p:cNvSpPr txBox="1"/>
          <p:nvPr/>
        </p:nvSpPr>
        <p:spPr>
          <a:xfrm>
            <a:off x="8818605" y="2675238"/>
            <a:ext cx="1816444" cy="753762"/>
          </a:xfrm>
          <a:prstGeom prst="rect">
            <a:avLst/>
          </a:prstGeom>
          <a:noFill/>
        </p:spPr>
        <p:txBody>
          <a:bodyPr wrap="square" rtlCol="0">
            <a:spAutoFit/>
          </a:bodyPr>
          <a:lstStyle/>
          <a:p>
            <a:endParaRPr lang="en-US" dirty="0"/>
          </a:p>
        </p:txBody>
      </p:sp>
      <p:sp>
        <p:nvSpPr>
          <p:cNvPr id="21" name="TextBox 20">
            <a:extLst>
              <a:ext uri="{FF2B5EF4-FFF2-40B4-BE49-F238E27FC236}">
                <a16:creationId xmlns:a16="http://schemas.microsoft.com/office/drawing/2014/main" id="{7A6B4D69-3BAF-15A4-C8ED-01F0D575F12B}"/>
              </a:ext>
            </a:extLst>
          </p:cNvPr>
          <p:cNvSpPr txBox="1"/>
          <p:nvPr/>
        </p:nvSpPr>
        <p:spPr>
          <a:xfrm>
            <a:off x="1556951" y="4161138"/>
            <a:ext cx="1816444" cy="753762"/>
          </a:xfrm>
          <a:prstGeom prst="rect">
            <a:avLst/>
          </a:prstGeom>
          <a:noFill/>
        </p:spPr>
        <p:txBody>
          <a:bodyPr wrap="square" rtlCol="0">
            <a:spAutoFit/>
          </a:bodyPr>
          <a:lstStyle/>
          <a:p>
            <a:endParaRPr lang="en-US" dirty="0"/>
          </a:p>
        </p:txBody>
      </p:sp>
      <p:sp>
        <p:nvSpPr>
          <p:cNvPr id="22" name="TextBox 21">
            <a:extLst>
              <a:ext uri="{FF2B5EF4-FFF2-40B4-BE49-F238E27FC236}">
                <a16:creationId xmlns:a16="http://schemas.microsoft.com/office/drawing/2014/main" id="{8FB60183-653C-9085-C316-5F34A41D9E3E}"/>
              </a:ext>
            </a:extLst>
          </p:cNvPr>
          <p:cNvSpPr txBox="1"/>
          <p:nvPr/>
        </p:nvSpPr>
        <p:spPr>
          <a:xfrm>
            <a:off x="4007706" y="4161138"/>
            <a:ext cx="1816444" cy="753762"/>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F54E0323-0BFE-FEEE-6322-A59799D4928E}"/>
              </a:ext>
            </a:extLst>
          </p:cNvPr>
          <p:cNvSpPr txBox="1"/>
          <p:nvPr/>
        </p:nvSpPr>
        <p:spPr>
          <a:xfrm>
            <a:off x="6367850" y="4168346"/>
            <a:ext cx="1816444" cy="753762"/>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E781F516-7FA9-260D-012D-1DF26556B1FE}"/>
              </a:ext>
            </a:extLst>
          </p:cNvPr>
          <p:cNvSpPr txBox="1"/>
          <p:nvPr/>
        </p:nvSpPr>
        <p:spPr>
          <a:xfrm>
            <a:off x="8818605" y="4168346"/>
            <a:ext cx="1816444" cy="753762"/>
          </a:xfrm>
          <a:prstGeom prst="rect">
            <a:avLst/>
          </a:prstGeom>
          <a:noFill/>
        </p:spPr>
        <p:txBody>
          <a:bodyPr wrap="square" rtlCol="0">
            <a:spAutoFit/>
          </a:bodyPr>
          <a:lstStyle/>
          <a:p>
            <a:endParaRPr lang="en-US" dirty="0"/>
          </a:p>
        </p:txBody>
      </p:sp>
      <p:sp>
        <p:nvSpPr>
          <p:cNvPr id="25" name="TextBox 24">
            <a:extLst>
              <a:ext uri="{FF2B5EF4-FFF2-40B4-BE49-F238E27FC236}">
                <a16:creationId xmlns:a16="http://schemas.microsoft.com/office/drawing/2014/main" id="{EE1E00AC-29AE-FDAD-8F5F-3979A3EA74DB}"/>
              </a:ext>
            </a:extLst>
          </p:cNvPr>
          <p:cNvSpPr txBox="1"/>
          <p:nvPr/>
        </p:nvSpPr>
        <p:spPr>
          <a:xfrm>
            <a:off x="1556951" y="5647038"/>
            <a:ext cx="1816444" cy="753762"/>
          </a:xfrm>
          <a:prstGeom prst="rect">
            <a:avLst/>
          </a:prstGeom>
          <a:noFill/>
        </p:spPr>
        <p:txBody>
          <a:bodyPr wrap="square" rtlCol="0">
            <a:spAutoFit/>
          </a:bodyPr>
          <a:lstStyle/>
          <a:p>
            <a:endParaRPr lang="en-US" dirty="0"/>
          </a:p>
        </p:txBody>
      </p:sp>
      <p:sp>
        <p:nvSpPr>
          <p:cNvPr id="26" name="TextBox 25">
            <a:extLst>
              <a:ext uri="{FF2B5EF4-FFF2-40B4-BE49-F238E27FC236}">
                <a16:creationId xmlns:a16="http://schemas.microsoft.com/office/drawing/2014/main" id="{B8286420-F2E9-28DF-025F-1BE13EDEB8FA}"/>
              </a:ext>
            </a:extLst>
          </p:cNvPr>
          <p:cNvSpPr txBox="1"/>
          <p:nvPr/>
        </p:nvSpPr>
        <p:spPr>
          <a:xfrm>
            <a:off x="4007708" y="5647038"/>
            <a:ext cx="1816444" cy="753762"/>
          </a:xfrm>
          <a:prstGeom prst="rect">
            <a:avLst/>
          </a:prstGeom>
          <a:noFill/>
        </p:spPr>
        <p:txBody>
          <a:bodyPr wrap="square" rtlCol="0">
            <a:spAutoFit/>
          </a:bodyPr>
          <a:lstStyle/>
          <a:p>
            <a:endParaRPr lang="en-US" dirty="0"/>
          </a:p>
        </p:txBody>
      </p:sp>
      <p:sp>
        <p:nvSpPr>
          <p:cNvPr id="27" name="TextBox 26">
            <a:extLst>
              <a:ext uri="{FF2B5EF4-FFF2-40B4-BE49-F238E27FC236}">
                <a16:creationId xmlns:a16="http://schemas.microsoft.com/office/drawing/2014/main" id="{5D4D7E64-5FA8-2CDC-314A-9EB5BCB13CE3}"/>
              </a:ext>
            </a:extLst>
          </p:cNvPr>
          <p:cNvSpPr txBox="1"/>
          <p:nvPr/>
        </p:nvSpPr>
        <p:spPr>
          <a:xfrm>
            <a:off x="6367850" y="5647038"/>
            <a:ext cx="1816444" cy="753762"/>
          </a:xfrm>
          <a:prstGeom prst="rect">
            <a:avLst/>
          </a:prstGeom>
          <a:noFill/>
        </p:spPr>
        <p:txBody>
          <a:bodyPr wrap="square" rtlCol="0">
            <a:spAutoFit/>
          </a:bodyPr>
          <a:lstStyle/>
          <a:p>
            <a:endParaRPr lang="en-US" dirty="0"/>
          </a:p>
        </p:txBody>
      </p:sp>
      <p:sp>
        <p:nvSpPr>
          <p:cNvPr id="28" name="TextBox 27">
            <a:extLst>
              <a:ext uri="{FF2B5EF4-FFF2-40B4-BE49-F238E27FC236}">
                <a16:creationId xmlns:a16="http://schemas.microsoft.com/office/drawing/2014/main" id="{27E46949-846D-8ED0-BB20-2DDA6BAF008F}"/>
              </a:ext>
            </a:extLst>
          </p:cNvPr>
          <p:cNvSpPr txBox="1"/>
          <p:nvPr/>
        </p:nvSpPr>
        <p:spPr>
          <a:xfrm>
            <a:off x="8818605" y="5647038"/>
            <a:ext cx="1816444" cy="753762"/>
          </a:xfrm>
          <a:prstGeom prst="rect">
            <a:avLst/>
          </a:prstGeom>
          <a:noFill/>
        </p:spPr>
        <p:txBody>
          <a:bodyPr wrap="square" rtlCol="0">
            <a:spAutoFit/>
          </a:bodyPr>
          <a:lstStyle/>
          <a:p>
            <a:endParaRPr lang="en-US" dirty="0"/>
          </a:p>
        </p:txBody>
      </p:sp>
      <p:sp>
        <p:nvSpPr>
          <p:cNvPr id="29" name="TextBox 28">
            <a:extLst>
              <a:ext uri="{FF2B5EF4-FFF2-40B4-BE49-F238E27FC236}">
                <a16:creationId xmlns:a16="http://schemas.microsoft.com/office/drawing/2014/main" id="{88271B02-BF6F-A754-C785-2D2831A72543}"/>
              </a:ext>
            </a:extLst>
          </p:cNvPr>
          <p:cNvSpPr txBox="1"/>
          <p:nvPr/>
        </p:nvSpPr>
        <p:spPr>
          <a:xfrm>
            <a:off x="1556951" y="1072606"/>
            <a:ext cx="1816444" cy="753762"/>
          </a:xfrm>
          <a:prstGeom prst="rect">
            <a:avLst/>
          </a:prstGeom>
          <a:no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500020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3B69B-B93E-BBBB-878A-DF5003AD7ECE}"/>
              </a:ext>
            </a:extLst>
          </p:cNvPr>
          <p:cNvSpPr>
            <a:spLocks noGrp="1"/>
          </p:cNvSpPr>
          <p:nvPr>
            <p:ph type="title"/>
          </p:nvPr>
        </p:nvSpPr>
        <p:spPr>
          <a:xfrm>
            <a:off x="1120075" y="892664"/>
            <a:ext cx="9951851" cy="980098"/>
          </a:xfrm>
        </p:spPr>
        <p:txBody>
          <a:bodyPr anchor="ctr">
            <a:noAutofit/>
          </a:bodyPr>
          <a:lstStyle/>
          <a:p>
            <a:r>
              <a:rPr lang="en-GB" dirty="0"/>
              <a:t>A Greater Understanding Using the MBTI</a:t>
            </a:r>
            <a:r>
              <a:rPr lang="en-GB" baseline="30000" dirty="0"/>
              <a:t>®</a:t>
            </a:r>
            <a:r>
              <a:rPr lang="en-GB" dirty="0"/>
              <a:t> Step II</a:t>
            </a:r>
            <a:r>
              <a:rPr lang="en-GB" baseline="30000" dirty="0"/>
              <a:t>™</a:t>
            </a:r>
            <a:r>
              <a:rPr lang="en-GB" dirty="0"/>
              <a:t> Assessment</a:t>
            </a:r>
          </a:p>
        </p:txBody>
      </p:sp>
      <p:sp>
        <p:nvSpPr>
          <p:cNvPr id="5" name="Content Placeholder 4">
            <a:extLst>
              <a:ext uri="{FF2B5EF4-FFF2-40B4-BE49-F238E27FC236}">
                <a16:creationId xmlns:a16="http://schemas.microsoft.com/office/drawing/2014/main" id="{7E01C860-2803-6452-1AFA-ACE1AB0DF78E}"/>
              </a:ext>
            </a:extLst>
          </p:cNvPr>
          <p:cNvSpPr>
            <a:spLocks noGrp="1"/>
          </p:cNvSpPr>
          <p:nvPr>
            <p:ph idx="1"/>
          </p:nvPr>
        </p:nvSpPr>
        <p:spPr/>
        <p:txBody>
          <a:bodyPr/>
          <a:lstStyle/>
          <a:p>
            <a:r>
              <a:rPr lang="en-US" sz="2200" dirty="0"/>
              <a:t>The Step II</a:t>
            </a:r>
            <a:r>
              <a:rPr lang="en-GB" sz="2400" baseline="30000" dirty="0"/>
              <a:t>™</a:t>
            </a:r>
            <a:r>
              <a:rPr lang="en-US" sz="2200" dirty="0"/>
              <a:t> assessment helps you explore the next level of type by identifying the ways you use particular facets of the Step I</a:t>
            </a:r>
            <a:r>
              <a:rPr lang="en-GB" sz="2400" baseline="30000" dirty="0"/>
              <a:t>™ </a:t>
            </a:r>
            <a:r>
              <a:rPr lang="en-US" sz="2200" dirty="0"/>
              <a:t>preferences.</a:t>
            </a:r>
          </a:p>
          <a:p>
            <a:r>
              <a:rPr lang="en-US" sz="2200" dirty="0"/>
              <a:t>Each of your four MBTI preferences is complex and includes many distinct but related facets. These facets form the basis of the Step II assessment.</a:t>
            </a:r>
          </a:p>
          <a:p>
            <a:r>
              <a:rPr lang="en-US" sz="2200" dirty="0"/>
              <a:t>The Step Il assessment adds to our information about personality type by identifying five facets for each of the four preference pairs of the MBTI type system, for a total of 20 facets.</a:t>
            </a:r>
          </a:p>
        </p:txBody>
      </p:sp>
      <p:pic>
        <p:nvPicPr>
          <p:cNvPr id="9" name="Picture Placeholder 8">
            <a:extLst>
              <a:ext uri="{FF2B5EF4-FFF2-40B4-BE49-F238E27FC236}">
                <a16:creationId xmlns:a16="http://schemas.microsoft.com/office/drawing/2014/main" id="{3B989DFC-E4B0-C358-33E3-ECE4E50D1D9F}"/>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5057" r="15057"/>
          <a:stretch>
            <a:fillRect/>
          </a:stretch>
        </p:blipFill>
        <p:spPr>
          <a:xfrm rot="220905">
            <a:off x="1168764" y="2088855"/>
            <a:ext cx="2625118" cy="3756292"/>
          </a:xfrm>
        </p:spPr>
      </p:pic>
      <p:sp>
        <p:nvSpPr>
          <p:cNvPr id="10" name="TextBox 9">
            <a:extLst>
              <a:ext uri="{FF2B5EF4-FFF2-40B4-BE49-F238E27FC236}">
                <a16:creationId xmlns:a16="http://schemas.microsoft.com/office/drawing/2014/main" id="{C056D196-5F4F-ACDE-0997-4460F4826AD7}"/>
              </a:ext>
            </a:extLst>
          </p:cNvPr>
          <p:cNvSpPr txBox="1"/>
          <p:nvPr/>
        </p:nvSpPr>
        <p:spPr>
          <a:xfrm>
            <a:off x="4528039" y="5919041"/>
            <a:ext cx="5239265" cy="369332"/>
          </a:xfrm>
          <a:prstGeom prst="rect">
            <a:avLst/>
          </a:prstGeom>
          <a:noFill/>
        </p:spPr>
        <p:txBody>
          <a:bodyPr wrap="square" rtlCol="0">
            <a:spAutoFit/>
          </a:bodyPr>
          <a:lstStyle/>
          <a:p>
            <a:r>
              <a:rPr lang="en-GB" i="1" dirty="0">
                <a:solidFill>
                  <a:schemeClr val="tx2"/>
                </a:solidFill>
              </a:rPr>
              <a:t>Understanding Your MBTI® Step II™ Results</a:t>
            </a:r>
            <a:endParaRPr lang="en-US" dirty="0">
              <a:solidFill>
                <a:schemeClr val="tx2"/>
              </a:solidFill>
            </a:endParaRPr>
          </a:p>
        </p:txBody>
      </p:sp>
    </p:spTree>
    <p:custDataLst>
      <p:tags r:id="rId1"/>
    </p:custDataLst>
    <p:extLst>
      <p:ext uri="{BB962C8B-B14F-4D97-AF65-F5344CB8AC3E}">
        <p14:creationId xmlns:p14="http://schemas.microsoft.com/office/powerpoint/2010/main" val="24136697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m4APmNgt"/>
  <p:tag name="ARTICULATE_SLIDE_THUMBNAIL_REFRESH" val="1"/>
  <p:tag name="ARTICULATE_PROJECT_OPEN" val="0"/>
  <p:tag name="ARTICULATE_SLIDE_COUNT" val="9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BTI Step I feedback v2.0">
  <a:themeElements>
    <a:clrScheme name="Custom 1">
      <a:dk1>
        <a:srgbClr val="319998"/>
      </a:dk1>
      <a:lt1>
        <a:srgbClr val="FFFFFF"/>
      </a:lt1>
      <a:dk2>
        <a:srgbClr val="017E8C"/>
      </a:dk2>
      <a:lt2>
        <a:srgbClr val="0C4853"/>
      </a:lt2>
      <a:accent1>
        <a:srgbClr val="6B9103"/>
      </a:accent1>
      <a:accent2>
        <a:srgbClr val="A8C87C"/>
      </a:accent2>
      <a:accent3>
        <a:srgbClr val="BCCFBC"/>
      </a:accent3>
      <a:accent4>
        <a:srgbClr val="C0DBD1"/>
      </a:accent4>
      <a:accent5>
        <a:srgbClr val="000000"/>
      </a:accent5>
      <a:accent6>
        <a:srgbClr val="DAE8C0"/>
      </a:accent6>
      <a:hlink>
        <a:srgbClr val="0F9ED5"/>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402553b-3aa5-437f-b7c8-f3e31ebf3d84">
      <Terms xmlns="http://schemas.microsoft.com/office/infopath/2007/PartnerControls"/>
    </lcf76f155ced4ddcb4097134ff3c332f>
    <TaxCatchAll xmlns="aea37be6-cfb2-4c7c-a85e-10bdc4d4f36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589CA870D74D94D81420F7BBE89B407" ma:contentTypeVersion="13" ma:contentTypeDescription="Create a new document." ma:contentTypeScope="" ma:versionID="74b55f8c943bb29da47a389bde36c461">
  <xsd:schema xmlns:xsd="http://www.w3.org/2001/XMLSchema" xmlns:xs="http://www.w3.org/2001/XMLSchema" xmlns:p="http://schemas.microsoft.com/office/2006/metadata/properties" xmlns:ns2="b402553b-3aa5-437f-b7c8-f3e31ebf3d84" xmlns:ns3="aea37be6-cfb2-4c7c-a85e-10bdc4d4f364" targetNamespace="http://schemas.microsoft.com/office/2006/metadata/properties" ma:root="true" ma:fieldsID="f26e094851f32f03affe55a5e1e3c2e0" ns2:_="" ns3:_="">
    <xsd:import namespace="b402553b-3aa5-437f-b7c8-f3e31ebf3d84"/>
    <xsd:import namespace="aea37be6-cfb2-4c7c-a85e-10bdc4d4f36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02553b-3aa5-437f-b7c8-f3e31ebf3d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ca0ec8d-4cfe-4588-94c8-c28b49bebd6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a37be6-cfb2-4c7c-a85e-10bdc4d4f36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ac8be38-b5d9-423a-a585-900145964948}" ma:internalName="TaxCatchAll" ma:showField="CatchAllData" ma:web="aea37be6-cfb2-4c7c-a85e-10bdc4d4f3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5AAC04-FFD2-4A99-90CF-143D73C32912}">
  <ds:schemaRefs>
    <ds:schemaRef ds:uri="http://schemas.microsoft.com/office/2006/documentManagement/types"/>
    <ds:schemaRef ds:uri="http://purl.org/dc/dcmitype/"/>
    <ds:schemaRef ds:uri="http://schemas.openxmlformats.org/package/2006/metadata/core-properties"/>
    <ds:schemaRef ds:uri="aea37be6-cfb2-4c7c-a85e-10bdc4d4f364"/>
    <ds:schemaRef ds:uri="http://www.w3.org/XML/1998/namespace"/>
    <ds:schemaRef ds:uri="http://schemas.microsoft.com/office/infopath/2007/PartnerControls"/>
    <ds:schemaRef ds:uri="http://schemas.microsoft.com/office/2006/metadata/properties"/>
    <ds:schemaRef ds:uri="http://purl.org/dc/elements/1.1/"/>
    <ds:schemaRef ds:uri="b402553b-3aa5-437f-b7c8-f3e31ebf3d84"/>
    <ds:schemaRef ds:uri="http://purl.org/dc/terms/"/>
  </ds:schemaRefs>
</ds:datastoreItem>
</file>

<file path=customXml/itemProps2.xml><?xml version="1.0" encoding="utf-8"?>
<ds:datastoreItem xmlns:ds="http://schemas.openxmlformats.org/officeDocument/2006/customXml" ds:itemID="{3954B687-FB9A-4D1A-9BD7-EB0538B216E2}">
  <ds:schemaRefs>
    <ds:schemaRef ds:uri="http://schemas.microsoft.com/sharepoint/v3/contenttype/forms"/>
  </ds:schemaRefs>
</ds:datastoreItem>
</file>

<file path=customXml/itemProps3.xml><?xml version="1.0" encoding="utf-8"?>
<ds:datastoreItem xmlns:ds="http://schemas.openxmlformats.org/officeDocument/2006/customXml" ds:itemID="{604FCFAD-1F56-4AEC-91E7-1E8A42ABBB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02553b-3aa5-437f-b7c8-f3e31ebf3d84"/>
    <ds:schemaRef ds:uri="aea37be6-cfb2-4c7c-a85e-10bdc4d4f3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MBTI Step I feedback v2.0</Template>
  <TotalTime>17840</TotalTime>
  <Words>7146</Words>
  <Application>Microsoft Office PowerPoint</Application>
  <PresentationFormat>Widescreen</PresentationFormat>
  <Paragraphs>954</Paragraphs>
  <Slides>70</Slides>
  <Notes>70</Notes>
  <HiddenSlides>15</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70</vt:i4>
      </vt:variant>
    </vt:vector>
  </HeadingPairs>
  <TitlesOfParts>
    <vt:vector size="88" baseType="lpstr">
      <vt:lpstr>Wingdings</vt:lpstr>
      <vt:lpstr>Courier New</vt:lpstr>
      <vt:lpstr>Aptos</vt:lpstr>
      <vt:lpstr>Helvetica</vt:lpstr>
      <vt:lpstr>var(--font-family-body)</vt:lpstr>
      <vt:lpstr>Open Sans Light</vt:lpstr>
      <vt:lpstr>Open Sans</vt:lpstr>
      <vt:lpstr>Open Sans SemiBold</vt:lpstr>
      <vt:lpstr>MS PGothic</vt:lpstr>
      <vt:lpstr>Open Sans ExtraBold</vt:lpstr>
      <vt:lpstr>Arial</vt:lpstr>
      <vt:lpstr>Source Sans Pro Black</vt:lpstr>
      <vt:lpstr>Oranienbaum</vt:lpstr>
      <vt:lpstr>Open Sans bold</vt:lpstr>
      <vt:lpstr>Aptos Slab Light</vt:lpstr>
      <vt:lpstr>Arial Black</vt:lpstr>
      <vt:lpstr>Karla</vt:lpstr>
      <vt:lpstr>MBTI Step I feedback v2.0</vt:lpstr>
      <vt:lpstr>Welcome to MBTI® STEP II™</vt:lpstr>
      <vt:lpstr>HIDDEN SAMPLE AGENDA SLIDE</vt:lpstr>
      <vt:lpstr>Group Feedback PowerPoint Download</vt:lpstr>
      <vt:lpstr>Welcome and Introductions</vt:lpstr>
      <vt:lpstr>Virtual Meeting Guidelines</vt:lpstr>
      <vt:lpstr>Agenda</vt:lpstr>
      <vt:lpstr>Learning Objective</vt:lpstr>
      <vt:lpstr>PowerPoint Presentation</vt:lpstr>
      <vt:lpstr>A Greater Understanding Using the MBTI® Step II™ Assessment</vt:lpstr>
      <vt:lpstr>MBTI® Step II™  Assessment</vt:lpstr>
      <vt:lpstr>MBTI® Global Step II™ Assessment</vt:lpstr>
      <vt:lpstr>Benefits of the MBTI® Step II™ Assessment</vt:lpstr>
      <vt:lpstr>Relationship Between Step I™ and Step II™</vt:lpstr>
      <vt:lpstr>Step II™ In-Preference Results</vt:lpstr>
      <vt:lpstr>Step II™ Out-of-Preference Results</vt:lpstr>
      <vt:lpstr>Step II™ Midzone Results</vt:lpstr>
      <vt:lpstr>PowerPoint Presentation</vt:lpstr>
      <vt:lpstr>Initiating–Receiving Activity</vt:lpstr>
      <vt:lpstr> Initiating–Receiving  How you prefer to connect with others </vt:lpstr>
      <vt:lpstr>Expressive–Contained How explicit you are in expressing how you feel and what you think</vt:lpstr>
      <vt:lpstr>Gregarious–Intimate How broad and deep your relationships are</vt:lpstr>
      <vt:lpstr> Active–Reflective How interactive you like to be when you're learning, in meetings, or in discussion with others </vt:lpstr>
      <vt:lpstr>Enthusiastic–Quiet How obvious your energy is to others and how comfortable you tend to be in busy or calm environments</vt:lpstr>
      <vt:lpstr>MBTI® Step II™ and Teams</vt:lpstr>
      <vt:lpstr>E–I Facets Team Poster</vt:lpstr>
      <vt:lpstr>E–I Facets Team Poster</vt:lpstr>
      <vt:lpstr>PowerPoint Presentation</vt:lpstr>
      <vt:lpstr>Realistic–Imaginative Activity</vt:lpstr>
      <vt:lpstr>What Would You Use These Items For?</vt:lpstr>
      <vt:lpstr>Concrete–Abstract The type of information you tend to pay attention to and find stimulating</vt:lpstr>
      <vt:lpstr>Realistic–Imaginative How you use information from your perceptions to approach a task or problem</vt:lpstr>
      <vt:lpstr>Practical–Conceptual What you do or create with the information you take in </vt:lpstr>
      <vt:lpstr>Experiential–Theoretical How you make sense of what you’ve perceived</vt:lpstr>
      <vt:lpstr>Traditional–Original How you tend to approach traditions </vt:lpstr>
      <vt:lpstr>MBTI® Step II™ and Teams</vt:lpstr>
      <vt:lpstr>S-N Facets Team Poster</vt:lpstr>
      <vt:lpstr>S–N Facets Team Poster</vt:lpstr>
      <vt:lpstr>PowerPoint Presentation</vt:lpstr>
      <vt:lpstr>Logical–Empathetic Activity</vt:lpstr>
      <vt:lpstr>Logical–Empathetic The criteria you use to make decisions </vt:lpstr>
      <vt:lpstr>Reasonable–Compassionate How you measure the impact of your decisions</vt:lpstr>
      <vt:lpstr>Questioning–Accommodating How you deal with differences of opinion</vt:lpstr>
      <vt:lpstr>Critical–Accepting How you communicate about disagreements</vt:lpstr>
      <vt:lpstr>Tough–Tender How you carry out your decisions and view the impact of decisions you’ve made</vt:lpstr>
      <vt:lpstr>MBTI® Step II™ and Teams</vt:lpstr>
      <vt:lpstr>PowerPoint Presentation</vt:lpstr>
      <vt:lpstr>T–F Facets Team Poster</vt:lpstr>
      <vt:lpstr>PowerPoint Presentation</vt:lpstr>
      <vt:lpstr>Systematic–Casual activity</vt:lpstr>
      <vt:lpstr>Early Starting–Pressure Prompted Activity</vt:lpstr>
      <vt:lpstr>Systematic–Casual How you organize your life in general </vt:lpstr>
      <vt:lpstr>Planful–Open-Ended How you plan for future events and set goals  </vt:lpstr>
      <vt:lpstr>Early Starting–Pressure-Prompted How you manage your time and approach tasks to meet deadlines</vt:lpstr>
      <vt:lpstr>Scheduled–Spontaneous How you structure your daily life </vt:lpstr>
      <vt:lpstr>Methodical–Emergent How you deal with the subtasks required to get something done  </vt:lpstr>
      <vt:lpstr>MBTI® Step II™ and Teams</vt:lpstr>
      <vt:lpstr>PowerPoint Presentation</vt:lpstr>
      <vt:lpstr>J–P Facets Team Poster</vt:lpstr>
      <vt:lpstr>Exploring the MBTI® Step II™ Interpretive Report </vt:lpstr>
      <vt:lpstr>MBTI® Step II™ Interpretive Report</vt:lpstr>
      <vt:lpstr>Facet Profiles and Descriptions</vt:lpstr>
      <vt:lpstr>In-Preference Initiating</vt:lpstr>
      <vt:lpstr>Out-of-Preference Initiating</vt:lpstr>
      <vt:lpstr>Midzone Initiating–Receiving</vt:lpstr>
      <vt:lpstr>Midzone Initiating–Receiving</vt:lpstr>
      <vt:lpstr>In-Preference Receiving</vt:lpstr>
      <vt:lpstr>Out-of-Preference Receiving</vt:lpstr>
      <vt:lpstr>Action Plan</vt:lpstr>
      <vt:lpstr>Action Planning</vt:lpstr>
      <vt:lpstr>Facilitator Notes for In-Person Workshop</vt:lpstr>
    </vt:vector>
  </TitlesOfParts>
  <Company>The Myers-Briggs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Panos Vgenopoulos</dc:creator>
  <cp:keywords>TKI Assessment</cp:keywords>
  <cp:lastModifiedBy>Amanda Wollert</cp:lastModifiedBy>
  <cp:revision>19</cp:revision>
  <dcterms:created xsi:type="dcterms:W3CDTF">2021-03-16T16:11:57Z</dcterms:created>
  <dcterms:modified xsi:type="dcterms:W3CDTF">2026-03-31T17:09:22Z</dcterms:modified>
  <cp:category>Training material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A2101FCB-AD6C-48AA-8D36-197EB47C31F8</vt:lpwstr>
  </property>
  <property fmtid="{D5CDD505-2E9C-101B-9397-08002B2CF9AE}" pid="3" name="ArticulatePath">
    <vt:lpwstr>MBTI PPT 2021 template</vt:lpwstr>
  </property>
  <property fmtid="{D5CDD505-2E9C-101B-9397-08002B2CF9AE}" pid="4" name="ContentTypeId">
    <vt:lpwstr>0x010100A589CA870D74D94D81420F7BBE89B407</vt:lpwstr>
  </property>
  <property fmtid="{D5CDD505-2E9C-101B-9397-08002B2CF9AE}" pid="5" name="MediaServiceImageTags">
    <vt:lpwstr/>
  </property>
</Properties>
</file>