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256" r:id="rId5"/>
    <p:sldId id="295" r:id="rId6"/>
    <p:sldId id="296" r:id="rId7"/>
    <p:sldId id="328" r:id="rId8"/>
    <p:sldId id="325" r:id="rId9"/>
    <p:sldId id="326" r:id="rId10"/>
    <p:sldId id="327" r:id="rId11"/>
    <p:sldId id="329" r:id="rId12"/>
    <p:sldId id="330" r:id="rId13"/>
    <p:sldId id="331" r:id="rId14"/>
    <p:sldId id="332" r:id="rId15"/>
    <p:sldId id="333" r:id="rId16"/>
    <p:sldId id="334" r:id="rId17"/>
    <p:sldId id="335" r:id="rId18"/>
    <p:sldId id="336" r:id="rId19"/>
    <p:sldId id="312" r:id="rId20"/>
    <p:sldId id="337" r:id="rId21"/>
    <p:sldId id="338" r:id="rId22"/>
    <p:sldId id="339" r:id="rId23"/>
    <p:sldId id="340" r:id="rId24"/>
    <p:sldId id="341" r:id="rId25"/>
    <p:sldId id="342" r:id="rId26"/>
    <p:sldId id="343" r:id="rId27"/>
    <p:sldId id="344" r:id="rId28"/>
    <p:sldId id="345" r:id="rId29"/>
    <p:sldId id="346" r:id="rId30"/>
    <p:sldId id="348" r:id="rId31"/>
    <p:sldId id="349" r:id="rId32"/>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443179E0-57CD-44DD-B782-EED1C08BC868}">
          <p14:sldIdLst>
            <p14:sldId id="256"/>
            <p14:sldId id="295"/>
            <p14:sldId id="296"/>
          </p14:sldIdLst>
        </p14:section>
        <p14:section name="Basic Skills: Defining the Problem" id="{1974C143-A602-44F7-BEEB-CC6574037B25}">
          <p14:sldIdLst>
            <p14:sldId id="328"/>
            <p14:sldId id="325"/>
            <p14:sldId id="326"/>
            <p14:sldId id="327"/>
          </p14:sldIdLst>
        </p14:section>
        <p14:section name="Basic Skills: Exploring Solutions" id="{10C3C643-3AC8-4D51-8692-CEA557AACFE7}">
          <p14:sldIdLst>
            <p14:sldId id="329"/>
            <p14:sldId id="330"/>
            <p14:sldId id="331"/>
            <p14:sldId id="332"/>
          </p14:sldIdLst>
        </p14:section>
        <p14:section name="Basic Skills: Evaluating Options" id="{5DB06AAF-8E9C-4D75-8EF3-05F6C5360CF0}">
          <p14:sldIdLst>
            <p14:sldId id="333"/>
            <p14:sldId id="334"/>
            <p14:sldId id="335"/>
            <p14:sldId id="336"/>
          </p14:sldIdLst>
        </p14:section>
        <p14:section name="Advanced Skills: Stakeholder Analysis" id="{725D4878-D9F9-4F86-830E-8D2EEC2A4E6C}">
          <p14:sldIdLst>
            <p14:sldId id="312"/>
            <p14:sldId id="337"/>
            <p14:sldId id="338"/>
            <p14:sldId id="339"/>
          </p14:sldIdLst>
        </p14:section>
        <p14:section name="Advanced Skills: Risk Assessment" id="{6EB5C9D7-E3D5-4FC5-835B-7C0AC60C929A}">
          <p14:sldIdLst>
            <p14:sldId id="340"/>
            <p14:sldId id="341"/>
            <p14:sldId id="342"/>
            <p14:sldId id="343"/>
          </p14:sldIdLst>
        </p14:section>
        <p14:section name="Advanced Skills: Timeliness of Decisions" id="{983C7287-5F4C-4401-B0F2-0FCF71667179}">
          <p14:sldIdLst>
            <p14:sldId id="344"/>
            <p14:sldId id="345"/>
            <p14:sldId id="346"/>
            <p14:sldId id="348"/>
            <p14:sldId id="34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957711-2EB8-59E8-AC1E-4543A22B7DCE}" name="Samantha Habbert" initials="SH" userId="S::shabbert@themyersbriggs.com::ccd0fa76-b5b0-4c13-ac12-584b5884299d" providerId="AD"/>
  <p188:author id="{7D0FF046-D1FB-10BB-656A-874860B38FA9}" name="Richa Verma" initials="" userId="S::rverma@themyersbriggs.com::3287a62e-cccd-4a64-a6f6-ddf46801c3c7" providerId="AD"/>
  <p188:author id="{AF0C6DCE-511E-68C6-1ACD-5C4D787DC6AC}" name="Amanda Wollert" initials="AW" userId="S::awollert@themyersbriggs.com::a30a34e0-35f6-4ef1-a9e6-8f4664e2c298" providerId="AD"/>
  <p188:author id="{88CD64DB-D9D7-2CCD-ABB2-2E58C5E74B5F}" name="Dayna Williams" initials="DW" userId="S::dwilliams@themyersbriggs.com::40f01392-3377-488f-8a42-e077120707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ADAF"/>
    <a:srgbClr val="017E8C"/>
    <a:srgbClr val="0B8080"/>
    <a:srgbClr val="F0F0F0"/>
    <a:srgbClr val="EBEBEC"/>
    <a:srgbClr val="3698A2"/>
    <a:srgbClr val="EAECEC"/>
    <a:srgbClr val="26855C"/>
    <a:srgbClr val="6B9103"/>
    <a:srgbClr val="3199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61CEFF-0C4B-A345-A7DA-3D713B3D7D46}" v="94" dt="2026-08-21T19:57:16.732"/>
    <p1510:client id="{F72D240D-FF88-422A-866E-84510452CB80}" v="47" dt="2026-08-20T18:43:58.5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8" d="100"/>
          <a:sy n="148" d="100"/>
        </p:scale>
        <p:origin x="540" y="12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22A6804-BD81-168D-1475-178D2FB0B932}"/>
              </a:ext>
            </a:extLst>
          </p:cNvPr>
          <p:cNvPicPr>
            <a:picLocks noChangeAspect="1"/>
          </p:cNvPicPr>
          <p:nvPr/>
        </p:nvPicPr>
        <p:blipFill>
          <a:blip r:embed="rId2"/>
          <a:srcRect l="10470" t="10553" r="344" b="9521"/>
          <a:stretch/>
        </p:blipFill>
        <p:spPr>
          <a:xfrm>
            <a:off x="-386270" y="-474540"/>
            <a:ext cx="4577491" cy="3192340"/>
          </a:xfrm>
          <a:prstGeom prst="rect">
            <a:avLst/>
          </a:prstGeom>
        </p:spPr>
      </p:pic>
      <p:sp>
        <p:nvSpPr>
          <p:cNvPr id="4" name="Slide Image Placeholder 3"/>
          <p:cNvSpPr>
            <a:spLocks noGrp="1" noRot="1" noChangeAspect="1"/>
          </p:cNvSpPr>
          <p:nvPr>
            <p:ph type="sldImg" idx="2"/>
          </p:nvPr>
        </p:nvSpPr>
        <p:spPr>
          <a:xfrm>
            <a:off x="685800" y="49823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3845169"/>
            <a:ext cx="5486400" cy="4443046"/>
          </a:xfrm>
          <a:prstGeom prst="rect">
            <a:avLst/>
          </a:prstGeom>
        </p:spPr>
        <p:txBody>
          <a:bodyPr vert="horz" lIns="91440" tIns="45720" rIns="91440" bIns="45720" rtlCol="0"/>
          <a:lstStyle/>
          <a:p>
            <a:pPr lvl="0"/>
            <a:r>
              <a:rPr lang="en-US"/>
              <a:t>Heading style</a:t>
            </a:r>
          </a:p>
          <a:p>
            <a:pPr lvl="1"/>
            <a:r>
              <a:rPr lang="en-US"/>
              <a:t>Body text </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2C93AF9-361C-D7DD-F386-651773C1D3DA}"/>
              </a:ext>
            </a:extLst>
          </p:cNvPr>
          <p:cNvPicPr>
            <a:picLocks noChangeAspect="1"/>
          </p:cNvPicPr>
          <p:nvPr/>
        </p:nvPicPr>
        <p:blipFill>
          <a:blip r:embed="rId2">
            <a:alphaModFix/>
          </a:blip>
          <a:srcRect l="58316" t="34492" b="11847"/>
          <a:stretch/>
        </p:blipFill>
        <p:spPr>
          <a:xfrm rot="10800000">
            <a:off x="3915508" y="6196217"/>
            <a:ext cx="2942492" cy="2947782"/>
          </a:xfrm>
          <a:prstGeom prst="rect">
            <a:avLst/>
          </a:prstGeom>
        </p:spPr>
      </p:pic>
      <p:sp>
        <p:nvSpPr>
          <p:cNvPr id="10" name="Oval 9">
            <a:extLst>
              <a:ext uri="{FF2B5EF4-FFF2-40B4-BE49-F238E27FC236}">
                <a16:creationId xmlns:a16="http://schemas.microsoft.com/office/drawing/2014/main" id="{50295339-E897-2B38-D5F2-4D5AFD7FED76}"/>
              </a:ext>
            </a:extLst>
          </p:cNvPr>
          <p:cNvSpPr/>
          <p:nvPr/>
        </p:nvSpPr>
        <p:spPr>
          <a:xfrm>
            <a:off x="6330522" y="8675481"/>
            <a:ext cx="313044" cy="313044"/>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C174BB8-3F96-5E8F-CB09-7C4F36C20CB5}"/>
              </a:ext>
            </a:extLst>
          </p:cNvPr>
          <p:cNvSpPr txBox="1"/>
          <p:nvPr/>
        </p:nvSpPr>
        <p:spPr>
          <a:xfrm>
            <a:off x="6300382" y="8704156"/>
            <a:ext cx="385997" cy="246221"/>
          </a:xfrm>
          <a:prstGeom prst="rect">
            <a:avLst/>
          </a:prstGeom>
          <a:noFill/>
        </p:spPr>
        <p:txBody>
          <a:bodyPr wrap="square" rtlCol="0">
            <a:spAutoFit/>
          </a:bodyPr>
          <a:lstStyle/>
          <a:p>
            <a:pPr algn="ctr"/>
            <a:fld id="{ED0B2DCB-3D52-4972-ADD9-5128EC8822C1}" type="slidenum">
              <a:rPr lang="en-GB" sz="1000" smtClean="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pPr algn="ctr"/>
              <a:t>‹#›</a:t>
            </a:fld>
            <a:endParaRPr lang="en-GB" sz="10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 name="TextBox 5">
            <a:extLst>
              <a:ext uri="{FF2B5EF4-FFF2-40B4-BE49-F238E27FC236}">
                <a16:creationId xmlns:a16="http://schemas.microsoft.com/office/drawing/2014/main" id="{809E0948-0798-CD08-42D3-55A7B8C53862}"/>
              </a:ext>
            </a:extLst>
          </p:cNvPr>
          <p:cNvSpPr txBox="1"/>
          <p:nvPr/>
        </p:nvSpPr>
        <p:spPr>
          <a:xfrm>
            <a:off x="685800" y="8549054"/>
            <a:ext cx="4944980" cy="4924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17E8C"/>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Copyright 2024 by The Myers-Briggs Company. MBTI, Step II, and Elevate are trademarks or registered trademarks in the United States and other countries. Company confidential  </a:t>
            </a:r>
          </a:p>
          <a:p>
            <a:endParaRPr lang="en-GB" sz="1000"/>
          </a:p>
        </p:txBody>
      </p:sp>
      <p:sp>
        <p:nvSpPr>
          <p:cNvPr id="7" name="TextBox 6">
            <a:extLst>
              <a:ext uri="{FF2B5EF4-FFF2-40B4-BE49-F238E27FC236}">
                <a16:creationId xmlns:a16="http://schemas.microsoft.com/office/drawing/2014/main" id="{FA03EE74-2CCC-A738-A54C-D233340FFA6E}"/>
              </a:ext>
            </a:extLst>
          </p:cNvPr>
          <p:cNvSpPr txBox="1"/>
          <p:nvPr/>
        </p:nvSpPr>
        <p:spPr>
          <a:xfrm>
            <a:off x="4979245" y="84690"/>
            <a:ext cx="1192955" cy="369332"/>
          </a:xfrm>
          <a:prstGeom prst="rect">
            <a:avLst/>
          </a:prstGeom>
          <a:noFill/>
        </p:spPr>
        <p:txBody>
          <a:bodyPr wrap="square" rtlCol="0">
            <a:spAutoFit/>
          </a:bodyPr>
          <a:lstStyle/>
          <a:p>
            <a:r>
              <a:rPr lang="en-GB">
                <a:solidFill>
                  <a:schemeClr val="accent1"/>
                </a:solidFill>
                <a:latin typeface="Open Sans bold" panose="020B0806030504020204" pitchFamily="34" charset="0"/>
                <a:ea typeface="Open Sans bold" panose="020B0806030504020204" pitchFamily="34" charset="0"/>
                <a:cs typeface="Open Sans bold" panose="020B0806030504020204" pitchFamily="34" charset="0"/>
              </a:rPr>
              <a:t>MODULE</a:t>
            </a:r>
          </a:p>
        </p:txBody>
      </p:sp>
    </p:spTree>
    <p:extLst>
      <p:ext uri="{BB962C8B-B14F-4D97-AF65-F5344CB8AC3E}">
        <p14:creationId xmlns:p14="http://schemas.microsoft.com/office/powerpoint/2010/main" val="960238239"/>
      </p:ext>
    </p:extLst>
  </p:cSld>
  <p:clrMap bg1="lt1" tx1="dk1" bg2="lt2" tx2="dk2" accent1="accent1" accent2="accent2" accent3="accent3" accent4="accent4" accent5="accent5" accent6="accent6" hlink="hlink" folHlink="folHlink"/>
  <p:notesStyle>
    <a:lvl1pPr marL="0" algn="l" defTabSz="914400" rtl="0" eaLnBrk="1" latinLnBrk="0" hangingPunct="1">
      <a:lnSpc>
        <a:spcPts val="1800"/>
      </a:lnSpc>
      <a:defRPr sz="1400" b="1" kern="1200">
        <a:ln>
          <a:noFill/>
        </a:ln>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2pPr>
    <a:lvl3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3pPr>
    <a:lvl4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4pPr>
    <a:lvl5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63695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FEFA7-80F0-0993-018E-32D07845DF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557535-7D12-493E-23F7-28619D34C706}"/>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5E202BE-06A6-A683-A3D5-D83CBFD9035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54059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ACF57-42D5-32DA-0FB5-18ED9E7DCF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1FBCC0-6A3D-249B-DD8F-309C3AF8C3F8}"/>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24D1D14A-55A2-AC73-F8E3-CE46914CDE1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95902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BC753-1B1F-C199-6BF6-6F0B7BD318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7DB415-8DA5-6EAB-8524-325F89394BF8}"/>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93FA25F-7983-CA96-1E4A-0ED9A30E191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174138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DCE3A-5D37-B40D-F44C-8DD90C8CB7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C90ABB-D9AF-5845-674F-76E38A934229}"/>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D11F69A-164D-67AF-ED0A-4B8C6E0DC42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20142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9C791-EC5D-2115-ED4F-EE28310764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7731D7-5FA6-9777-6646-7F5815807809}"/>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BF10528-C3A7-CB3B-DCAB-231780161A4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28864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231108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04907-8FF9-F2CF-B177-E553E652FD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881C4-6CE6-8DA8-E893-D2928D35D48D}"/>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8815B45-B576-655F-80D7-E622FF4045B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9065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DB006-176E-4E73-CDEB-0912772B1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45EB8F-3E96-EB61-B170-8382C240433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63AB72-BD1E-98BA-2F47-FB499C95796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621994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47299-C186-6871-553C-14C9F78BAF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51F7DE-8B59-46A7-B19C-707CF39E730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58CA049-738F-CC74-7AD3-25B95E7A9C2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8375310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73DEA-CE0F-1610-1538-287BB967E8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9722FC-74AD-ACB3-0859-A9046A59E3F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BF1A677-93A1-79C7-259F-96606F40E53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40702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733458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CB905-271E-914B-3B48-7D78AE3B6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25F3C-7D1B-402D-7593-8DCDD814209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6C4284D-D95E-186C-FA24-896599A74BE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92406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011E1-8E17-F095-9A36-277FEF0FCA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4ED13C-797C-BA64-3B5D-0F476127BB6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BCA927E-F982-ED62-E95A-8E5007CA92C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41460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967C7-33AC-B553-4A63-EC980FC2E0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3C372F-5441-2302-EE7D-FBE38DBBD908}"/>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6F1C3D7A-473C-4CC0-8E6A-BD3A81330C6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1491932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B805D-756A-2E2A-9293-2188C95355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13CA5A-427B-5116-0AA1-A06F8CE4C01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32CDDEDB-D5E5-369B-CC2A-02A3726D4E8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2409560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0E103-34F8-6CDC-E600-8749F09B48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39C14A-D63E-DF69-D6B7-8CEBB3C21A7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C5889F8-C69E-7A57-13D5-ADDE8FF8D5E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570347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F1485-8E03-1961-8BBD-F535472D82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571B3A-94F9-6218-EBFE-3C6F0E56755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28B92069-57C0-C18B-7580-9B89D919DF4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0748096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7478F-C7CC-1CE6-BD77-745673D55D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CC6BF4-4B9C-4FAB-003E-32DB2B46D271}"/>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0026F5FC-63A0-0524-5C30-2DC9E1C0BA6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177360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5969D-B65D-53DE-2277-BA759D865C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E2C38C-9ACF-04CE-4B76-4678E4AD9E1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A31B5F6-D2F0-CFC7-9E1A-4397B467FCC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95043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602E9-E4F5-24D7-1B0C-5EA006B639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100AC-5462-AB0E-2DFD-B896A8C290B4}"/>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7A2A268-FB31-5E07-C284-C0E68B52F3E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76729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0EB3D-3584-2DAA-D7AD-FC03C97237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E87CE6-4C4F-ECFE-7796-DAA09600BEF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979A42D-DDEE-A94E-44E2-3347B4A340E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670746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382EF-7E6E-7FCB-9DF0-5831201A2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E3CA2-2AB9-0DE3-E865-A8B4639E8C1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58E9EDA-469F-4138-8590-BB185575EB5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5182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9B492-CA69-1F6B-4A35-A396CA9998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E11C5-3498-277F-5F17-91493B74A13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FC38767-E25C-E1C4-0DC2-539108F90BB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1622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01867-1423-E52A-258B-6B9B650D5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7BB45C-CB92-593F-B82B-0A7BB2598E2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6FD9547E-9BC2-6C02-676E-A6715AF7160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09276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EBB80-6127-C5F5-C425-4A1F85C46A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7AE496-4042-FA29-30E0-8F9699E43D09}"/>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C4A0199-EBE5-ACF2-94DB-B080D88DF33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413115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7A959-69F7-CC16-2A34-F8634AFCD8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F10518-B573-2977-CD7B-2790CA18CCE6}"/>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64AAA720-EDFF-F545-941B-4A585B86D63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8329280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5.svg"/><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media/image5.svg"/><Relationship Id="rId4" Type="http://schemas.openxmlformats.org/officeDocument/2006/relationships/image" Target="../media/image4.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DCA46C3-2424-A5FE-3EA6-5786DF6A04B3}"/>
              </a:ext>
            </a:extLst>
          </p:cNvPr>
          <p:cNvPicPr>
            <a:picLocks noChangeAspect="1"/>
          </p:cNvPicPr>
          <p:nvPr userDrawn="1"/>
        </p:nvPicPr>
        <p:blipFill>
          <a:blip>
            <a:extLst>
              <a:ext uri="{96DAC541-7B7A-43D3-8B79-37D633B846F1}">
                <asvg:svgBlip xmlns:asvg="http://schemas.microsoft.com/office/drawing/2016/SVG/main" r:embed="rId3"/>
              </a:ext>
            </a:extLst>
          </a:blip>
          <a:srcRect l="26885" t="22453"/>
          <a:stretch/>
        </p:blipFill>
        <p:spPr>
          <a:xfrm>
            <a:off x="-454194" y="-125497"/>
            <a:ext cx="6458293" cy="4842338"/>
          </a:xfrm>
          <a:prstGeom prst="rect">
            <a:avLst/>
          </a:prstGeom>
        </p:spPr>
      </p:pic>
      <p:sp>
        <p:nvSpPr>
          <p:cNvPr id="2" name="Title 1">
            <a:extLst>
              <a:ext uri="{FF2B5EF4-FFF2-40B4-BE49-F238E27FC236}">
                <a16:creationId xmlns:a16="http://schemas.microsoft.com/office/drawing/2014/main" id="{978AE4D8-3E8D-EB55-3896-04CBE36A6EBE}"/>
              </a:ext>
            </a:extLst>
          </p:cNvPr>
          <p:cNvSpPr>
            <a:spLocks noGrp="1"/>
          </p:cNvSpPr>
          <p:nvPr>
            <p:ph type="ctrTitle" hasCustomPrompt="1"/>
          </p:nvPr>
        </p:nvSpPr>
        <p:spPr>
          <a:xfrm>
            <a:off x="5733710" y="1122363"/>
            <a:ext cx="4934289" cy="2387600"/>
          </a:xfrm>
          <a:prstGeom prst="rect">
            <a:avLst/>
          </a:prstGeom>
        </p:spPr>
        <p:txBody>
          <a:bodyPr anchor="b">
            <a:noAutofit/>
          </a:bodyPr>
          <a:lstStyle>
            <a:lvl1pPr algn="l">
              <a:defRPr sz="4400"/>
            </a:lvl1pPr>
          </a:lstStyle>
          <a:p>
            <a:r>
              <a:rPr lang="en-US"/>
              <a:t>Title Style</a:t>
            </a:r>
            <a:endParaRPr lang="en-GB"/>
          </a:p>
        </p:txBody>
      </p:sp>
      <p:sp>
        <p:nvSpPr>
          <p:cNvPr id="3" name="Subtitle 2">
            <a:extLst>
              <a:ext uri="{FF2B5EF4-FFF2-40B4-BE49-F238E27FC236}">
                <a16:creationId xmlns:a16="http://schemas.microsoft.com/office/drawing/2014/main" id="{C6C0AD05-DD48-DE1F-3CD3-8E7A4F44A700}"/>
              </a:ext>
            </a:extLst>
          </p:cNvPr>
          <p:cNvSpPr>
            <a:spLocks noGrp="1"/>
          </p:cNvSpPr>
          <p:nvPr>
            <p:ph type="subTitle" idx="1" hasCustomPrompt="1"/>
          </p:nvPr>
        </p:nvSpPr>
        <p:spPr>
          <a:xfrm>
            <a:off x="5733710" y="3602038"/>
            <a:ext cx="4934290" cy="1655762"/>
          </a:xfrm>
          <a:prstGeom prst="rect">
            <a:avLst/>
          </a:prstGeom>
        </p:spPr>
        <p:txBody>
          <a:bodyPr>
            <a:noAutofit/>
          </a:bodyPr>
          <a:lstStyle>
            <a:lvl1pPr marL="0" indent="0" algn="l">
              <a:buNone/>
              <a:defRPr sz="3600">
                <a:solidFill>
                  <a:srgbClr val="6B910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Style</a:t>
            </a:r>
            <a:endParaRPr lang="en-GB"/>
          </a:p>
        </p:txBody>
      </p:sp>
      <p:pic>
        <p:nvPicPr>
          <p:cNvPr id="8" name="Picture 7" descr="A group of white rectangles on a black background&#10;&#10;Description automatically generated">
            <a:extLst>
              <a:ext uri="{FF2B5EF4-FFF2-40B4-BE49-F238E27FC236}">
                <a16:creationId xmlns:a16="http://schemas.microsoft.com/office/drawing/2014/main" id="{66F66BBC-D45E-123B-0AEB-2EFFA3FB049B}"/>
              </a:ext>
            </a:extLst>
          </p:cNvPr>
          <p:cNvPicPr>
            <a:picLocks noChangeAspect="1"/>
          </p:cNvPicPr>
          <p:nvPr userDrawn="1"/>
        </p:nvPicPr>
        <p:blipFill>
          <a:blip r:embed="rId4">
            <a:extLst>
              <a:ext uri="{28A0092B-C50C-407E-A947-70E740481C1C}">
                <a14:useLocalDpi xmlns:a14="http://schemas.microsoft.com/office/drawing/2010/main" val="0"/>
              </a:ext>
            </a:extLst>
          </a:blip>
          <a:srcRect l="38140" t="26535" r="34741" b="46243"/>
          <a:stretch/>
        </p:blipFill>
        <p:spPr>
          <a:xfrm rot="199019">
            <a:off x="1122132" y="420886"/>
            <a:ext cx="4451269" cy="5670152"/>
          </a:xfrm>
          <a:prstGeom prst="rect">
            <a:avLst/>
          </a:prstGeom>
        </p:spPr>
      </p:pic>
      <p:cxnSp>
        <p:nvCxnSpPr>
          <p:cNvPr id="9" name="Straight Connector 8">
            <a:extLst>
              <a:ext uri="{FF2B5EF4-FFF2-40B4-BE49-F238E27FC236}">
                <a16:creationId xmlns:a16="http://schemas.microsoft.com/office/drawing/2014/main" id="{763F98E4-7515-CAE6-1A82-D7BEFE15B1A2}"/>
              </a:ext>
            </a:extLst>
          </p:cNvPr>
          <p:cNvCxnSpPr>
            <a:cxnSpLocks/>
          </p:cNvCxnSpPr>
          <p:nvPr userDrawn="1"/>
        </p:nvCxnSpPr>
        <p:spPr>
          <a:xfrm flipH="1">
            <a:off x="5733710" y="3602038"/>
            <a:ext cx="3111352" cy="0"/>
          </a:xfrm>
          <a:prstGeom prst="line">
            <a:avLst/>
          </a:prstGeom>
          <a:ln w="12700">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pic>
        <p:nvPicPr>
          <p:cNvPr id="15" name="Picture 14" descr="A green and black text&#10;&#10;Description automatically generated">
            <a:extLst>
              <a:ext uri="{FF2B5EF4-FFF2-40B4-BE49-F238E27FC236}">
                <a16:creationId xmlns:a16="http://schemas.microsoft.com/office/drawing/2014/main" id="{68F1CC33-4547-9DA9-10CB-6D8201123C9C}"/>
              </a:ext>
            </a:extLst>
          </p:cNvPr>
          <p:cNvPicPr>
            <a:picLocks noChangeAspect="1"/>
          </p:cNvPicPr>
          <p:nvPr userDrawn="1"/>
        </p:nvPicPr>
        <p:blipFill>
          <a:blip r:embed="rId5">
            <a:extLst>
              <a:ext uri="{28A0092B-C50C-407E-A947-70E740481C1C}">
                <a14:useLocalDpi xmlns:a14="http://schemas.microsoft.com/office/drawing/2010/main" val="0"/>
              </a:ext>
            </a:extLst>
          </a:blip>
          <a:srcRect l="1680" r="1"/>
          <a:stretch>
            <a:fillRect/>
          </a:stretch>
        </p:blipFill>
        <p:spPr>
          <a:xfrm>
            <a:off x="8101584" y="131347"/>
            <a:ext cx="4090416" cy="828714"/>
          </a:xfrm>
          <a:prstGeom prst="rect">
            <a:avLst/>
          </a:prstGeom>
        </p:spPr>
      </p:pic>
      <p:sp>
        <p:nvSpPr>
          <p:cNvPr id="5" name="Picture Placeholder 4">
            <a:extLst>
              <a:ext uri="{FF2B5EF4-FFF2-40B4-BE49-F238E27FC236}">
                <a16:creationId xmlns:a16="http://schemas.microsoft.com/office/drawing/2014/main" id="{B1347B4D-785F-FFFE-3755-9FA862DB21DB}"/>
              </a:ext>
            </a:extLst>
          </p:cNvPr>
          <p:cNvSpPr>
            <a:spLocks noGrp="1"/>
          </p:cNvSpPr>
          <p:nvPr>
            <p:ph type="pic" sz="quarter" idx="10"/>
          </p:nvPr>
        </p:nvSpPr>
        <p:spPr>
          <a:xfrm rot="220905">
            <a:off x="1758268" y="880904"/>
            <a:ext cx="3136900" cy="4488604"/>
          </a:xfrm>
          <a:solidFill>
            <a:schemeClr val="bg1">
              <a:lumMod val="95000"/>
            </a:schemeClr>
          </a:solidFill>
        </p:spPr>
        <p:txBody>
          <a:bodyPr/>
          <a:lstStyle>
            <a:lvl1pPr marL="0" indent="0">
              <a:buNone/>
              <a:defRPr/>
            </a:lvl1pPr>
          </a:lstStyle>
          <a:p>
            <a:endParaRPr lang="en-GB"/>
          </a:p>
        </p:txBody>
      </p:sp>
      <p:sp>
        <p:nvSpPr>
          <p:cNvPr id="4" name="Oval 3">
            <a:extLst>
              <a:ext uri="{FF2B5EF4-FFF2-40B4-BE49-F238E27FC236}">
                <a16:creationId xmlns:a16="http://schemas.microsoft.com/office/drawing/2014/main" id="{0487A10D-043C-43F1-DDB4-2F66A7A297E5}"/>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6DA23494-B8C8-1319-252E-F0BE653FD9FE}"/>
              </a:ext>
            </a:extLst>
          </p:cNvPr>
          <p:cNvSpPr txBox="1"/>
          <p:nvPr userDrawn="1"/>
        </p:nvSpPr>
        <p:spPr>
          <a:xfrm>
            <a:off x="992604" y="6382921"/>
            <a:ext cx="9757611" cy="338554"/>
          </a:xfrm>
          <a:prstGeom prst="rect">
            <a:avLst/>
          </a:prstGeom>
          <a:noFill/>
        </p:spPr>
        <p:txBody>
          <a:bodyPr wrap="square" rtlCol="0">
            <a:spAutoFit/>
          </a:bodyPr>
          <a:lstStyle/>
          <a:p>
            <a:pPr marL="0" marR="0">
              <a:tabLst>
                <a:tab pos="2865755" algn="ctr"/>
                <a:tab pos="5731510" algn="r"/>
              </a:tabLst>
            </a:pPr>
            <a:r>
              <a:rPr lang="en-GB"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Copyright by The Myers-Briggs Company. Myers-Briggs Type Indicator, MBTI, Myers-Briggs, Step I, the MBTI logo, and The Myers-Briggs Company logo are trademarks or registered trademarks of Myers &amp; Briggs Foundation, Inc. in the United States and other countries</a:t>
            </a:r>
            <a:r>
              <a:rPr lang="en-US"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Type Intelligence is a trademark or registered trademark of The Myers-Briggs Company in the United States and other countries</a:t>
            </a:r>
            <a:endParaRPr lang="en-US" sz="800" dirty="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sp>
        <p:nvSpPr>
          <p:cNvPr id="11" name="Action Button: Go Forward or Next 10">
            <a:hlinkClick r:id="" action="ppaction://hlinkshowjump?jump=nextslide" highlightClick="1"/>
            <a:hlinkHover r:id="" action="ppaction://hlinkshowjump?jump=nextslide"/>
            <a:extLst>
              <a:ext uri="{FF2B5EF4-FFF2-40B4-BE49-F238E27FC236}">
                <a16:creationId xmlns:a16="http://schemas.microsoft.com/office/drawing/2014/main" id="{0339C295-99B2-A18E-EDF8-C777896637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31866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9B65E-DCE5-78E8-38A2-8B0BD8EE8C00}"/>
              </a:ext>
            </a:extLst>
          </p:cNvPr>
          <p:cNvSpPr>
            <a:spLocks noGrp="1"/>
          </p:cNvSpPr>
          <p:nvPr>
            <p:ph type="title" hasCustomPrompt="1"/>
          </p:nvPr>
        </p:nvSpPr>
        <p:spPr>
          <a:xfrm>
            <a:off x="1106904" y="892664"/>
            <a:ext cx="10246896" cy="980098"/>
          </a:xfrm>
          <a:prstGeom prst="rect">
            <a:avLst/>
          </a:prstGeom>
        </p:spPr>
        <p:txBody>
          <a:bodyPr/>
          <a:lstStyle>
            <a:lvl1pPr>
              <a:defRPr/>
            </a:lvl1pPr>
          </a:lstStyle>
          <a:p>
            <a:r>
              <a:rPr lang="en-US"/>
              <a:t>Title </a:t>
            </a:r>
            <a:endParaRPr lang="en-GB"/>
          </a:p>
        </p:txBody>
      </p:sp>
      <p:sp>
        <p:nvSpPr>
          <p:cNvPr id="3" name="Content Placeholder 2">
            <a:extLst>
              <a:ext uri="{FF2B5EF4-FFF2-40B4-BE49-F238E27FC236}">
                <a16:creationId xmlns:a16="http://schemas.microsoft.com/office/drawing/2014/main" id="{38F1E168-25DE-15C9-2325-C22368353502}"/>
              </a:ext>
            </a:extLst>
          </p:cNvPr>
          <p:cNvSpPr>
            <a:spLocks noGrp="1"/>
          </p:cNvSpPr>
          <p:nvPr>
            <p:ph idx="1"/>
          </p:nvPr>
        </p:nvSpPr>
        <p:spPr>
          <a:xfrm>
            <a:off x="1106904" y="2031583"/>
            <a:ext cx="10246895" cy="4214812"/>
          </a:xfrm>
          <a:prstGeom prst="rect">
            <a:avLst/>
          </a:prstGeom>
        </p:spPr>
        <p:txBody>
          <a:bodyPr/>
          <a:lstStyle>
            <a:lvl2pPr marL="715963" indent="-357188">
              <a:buSzPct val="90000"/>
              <a:buFont typeface="Courier New" panose="02070309020205020404" pitchFamily="49" charset="0"/>
              <a:buChar char="o"/>
              <a:defRPr sz="1800"/>
            </a:lvl2pPr>
            <a:lvl3pPr>
              <a:buSzPct val="90000"/>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Picture 5" descr="A green and black text&#10;&#10;Description automatically generated">
            <a:extLst>
              <a:ext uri="{FF2B5EF4-FFF2-40B4-BE49-F238E27FC236}">
                <a16:creationId xmlns:a16="http://schemas.microsoft.com/office/drawing/2014/main" id="{119E070F-DAB4-579F-6C17-8638FDE83123}"/>
              </a:ext>
            </a:extLst>
          </p:cNvPr>
          <p:cNvPicPr>
            <a:picLocks noChangeAspect="1"/>
          </p:cNvPicPr>
          <p:nvPr userDrawn="1"/>
        </p:nvPicPr>
        <p:blipFill>
          <a:blip r:embed="rId3">
            <a:extLst>
              <a:ext uri="{28A0092B-C50C-407E-A947-70E740481C1C}">
                <a14:useLocalDpi xmlns:a14="http://schemas.microsoft.com/office/drawing/2010/main" val="0"/>
              </a:ext>
            </a:extLst>
          </a:blip>
          <a:srcRect l="-222"/>
          <a:stretch>
            <a:fillRect/>
          </a:stretch>
        </p:blipFill>
        <p:spPr>
          <a:xfrm>
            <a:off x="8022337" y="131347"/>
            <a:ext cx="4169664" cy="828714"/>
          </a:xfrm>
          <a:prstGeom prst="rect">
            <a:avLst/>
          </a:prstGeom>
        </p:spPr>
      </p:pic>
      <p:sp>
        <p:nvSpPr>
          <p:cNvPr id="7" name="TextBox 6">
            <a:extLst>
              <a:ext uri="{FF2B5EF4-FFF2-40B4-BE49-F238E27FC236}">
                <a16:creationId xmlns:a16="http://schemas.microsoft.com/office/drawing/2014/main" id="{82EB5511-FB70-7C22-D92B-3A091AA40674}"/>
              </a:ext>
            </a:extLst>
          </p:cNvPr>
          <p:cNvSpPr txBox="1"/>
          <p:nvPr userDrawn="1"/>
        </p:nvSpPr>
        <p:spPr>
          <a:xfrm>
            <a:off x="992604" y="6382921"/>
            <a:ext cx="9757611" cy="338554"/>
          </a:xfrm>
          <a:prstGeom prst="rect">
            <a:avLst/>
          </a:prstGeom>
          <a:noFill/>
        </p:spPr>
        <p:txBody>
          <a:bodyPr wrap="square" rtlCol="0">
            <a:spAutoFit/>
          </a:bodyPr>
          <a:lstStyle/>
          <a:p>
            <a:pPr marL="0" marR="0">
              <a:tabLst>
                <a:tab pos="2865755" algn="ctr"/>
                <a:tab pos="5731510" algn="r"/>
              </a:tabLst>
            </a:pPr>
            <a:r>
              <a:rPr lang="en-GB"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Copyright by The Myers-Briggs Company. Myers-Briggs Type Indicator, MBTI, Myers-Briggs, Step I, the MBTI logo, and The Myers-Briggs Company logo are trademarks or registered trademarks of Myers &amp; Briggs Foundation, Inc. in the United States and other countries</a:t>
            </a:r>
            <a:r>
              <a:rPr lang="en-US"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Type Intelligence is a trademark or registered trademark of The Myers-Briggs Company in the United States and other countries</a:t>
            </a:r>
            <a:endParaRPr lang="en-US" sz="800" dirty="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1C5920F7-B739-3AEE-20C1-9EC55F94272F}"/>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8" name="Graphic 7">
            <a:extLst>
              <a:ext uri="{FF2B5EF4-FFF2-40B4-BE49-F238E27FC236}">
                <a16:creationId xmlns:a16="http://schemas.microsoft.com/office/drawing/2014/main" id="{E69D3B15-B87D-5E69-2A3C-7A9065AC4B48}"/>
              </a:ext>
            </a:extLst>
          </p:cNvPr>
          <p:cNvPicPr>
            <a:picLocks noChangeAspect="1"/>
          </p:cNvPicPr>
          <p:nvPr userDrawn="1"/>
        </p:nvPicPr>
        <p:blipFill>
          <a:blip>
            <a:extLst>
              <a:ext uri="{96DAC541-7B7A-43D3-8B79-37D633B846F1}">
                <asvg:svgBlip xmlns:asvg="http://schemas.microsoft.com/office/drawing/2016/SVG/main" r:embed="rId5"/>
              </a:ext>
            </a:extLst>
          </a:blip>
          <a:srcRect l="24552" t="12534"/>
          <a:stretch/>
        </p:blipFill>
        <p:spPr>
          <a:xfrm>
            <a:off x="-472065" y="-672415"/>
            <a:ext cx="1840568" cy="3264951"/>
          </a:xfrm>
          <a:prstGeom prst="rect">
            <a:avLst/>
          </a:prstGeom>
        </p:spPr>
      </p:pic>
      <p:sp>
        <p:nvSpPr>
          <p:cNvPr id="5" name="Oval 4">
            <a:extLst>
              <a:ext uri="{FF2B5EF4-FFF2-40B4-BE49-F238E27FC236}">
                <a16:creationId xmlns:a16="http://schemas.microsoft.com/office/drawing/2014/main" id="{36FCB7FD-565A-FF99-F24D-E28212048A12}"/>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extLst>
              <a:ext uri="{FF2B5EF4-FFF2-40B4-BE49-F238E27FC236}">
                <a16:creationId xmlns:a16="http://schemas.microsoft.com/office/drawing/2014/main" id="{30C8D553-2CEF-0D5A-1C39-1BB624E8D4A9}"/>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3199054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092ED-1023-87E8-77FF-8E47A6EE8010}"/>
              </a:ext>
            </a:extLst>
          </p:cNvPr>
          <p:cNvSpPr>
            <a:spLocks noGrp="1"/>
          </p:cNvSpPr>
          <p:nvPr>
            <p:ph type="title"/>
          </p:nvPr>
        </p:nvSpPr>
        <p:spPr>
          <a:xfrm>
            <a:off x="1101969" y="790575"/>
            <a:ext cx="10515600" cy="900113"/>
          </a:xfrm>
          <a:prstGeom prst="rect">
            <a:avLst/>
          </a:prstGeom>
        </p:spPr>
        <p:txBody>
          <a:bodyPr/>
          <a:lstStyle/>
          <a:p>
            <a:r>
              <a:rPr lang="en-US"/>
              <a:t>Click to edit Master title style</a:t>
            </a:r>
            <a:endParaRPr lang="en-GB"/>
          </a:p>
        </p:txBody>
      </p:sp>
      <p:pic>
        <p:nvPicPr>
          <p:cNvPr id="10" name="Picture 9" descr="A green and black text&#10;&#10;Description automatically generated">
            <a:extLst>
              <a:ext uri="{FF2B5EF4-FFF2-40B4-BE49-F238E27FC236}">
                <a16:creationId xmlns:a16="http://schemas.microsoft.com/office/drawing/2014/main" id="{F8CBFBD2-4724-8040-6377-3FCA10AFEC0D}"/>
              </a:ext>
            </a:extLst>
          </p:cNvPr>
          <p:cNvPicPr>
            <a:picLocks noChangeAspect="1"/>
          </p:cNvPicPr>
          <p:nvPr userDrawn="1"/>
        </p:nvPicPr>
        <p:blipFill>
          <a:blip r:embed="rId3">
            <a:extLst>
              <a:ext uri="{28A0092B-C50C-407E-A947-70E740481C1C}">
                <a14:useLocalDpi xmlns:a14="http://schemas.microsoft.com/office/drawing/2010/main" val="0"/>
              </a:ext>
            </a:extLst>
          </a:blip>
          <a:srcRect l="509" r="1"/>
          <a:stretch>
            <a:fillRect/>
          </a:stretch>
        </p:blipFill>
        <p:spPr>
          <a:xfrm>
            <a:off x="8052817" y="131347"/>
            <a:ext cx="4139184" cy="828714"/>
          </a:xfrm>
          <a:prstGeom prst="rect">
            <a:avLst/>
          </a:prstGeom>
        </p:spPr>
      </p:pic>
      <p:sp>
        <p:nvSpPr>
          <p:cNvPr id="5" name="TextBox 4">
            <a:extLst>
              <a:ext uri="{FF2B5EF4-FFF2-40B4-BE49-F238E27FC236}">
                <a16:creationId xmlns:a16="http://schemas.microsoft.com/office/drawing/2014/main" id="{2804D65C-514F-B85C-72BC-845683622903}"/>
              </a:ext>
            </a:extLst>
          </p:cNvPr>
          <p:cNvSpPr txBox="1"/>
          <p:nvPr userDrawn="1"/>
        </p:nvSpPr>
        <p:spPr>
          <a:xfrm>
            <a:off x="992604" y="6382921"/>
            <a:ext cx="9757611" cy="338554"/>
          </a:xfrm>
          <a:prstGeom prst="rect">
            <a:avLst/>
          </a:prstGeom>
          <a:noFill/>
        </p:spPr>
        <p:txBody>
          <a:bodyPr wrap="square" rtlCol="0">
            <a:spAutoFit/>
          </a:bodyPr>
          <a:lstStyle/>
          <a:p>
            <a:pPr marL="0" marR="0">
              <a:tabLst>
                <a:tab pos="2865755" algn="ctr"/>
                <a:tab pos="5731510" algn="r"/>
              </a:tabLst>
            </a:pPr>
            <a:r>
              <a:rPr lang="en-GB"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Copyright by The Myers-Briggs Company. Myers-Briggs Type Indicator, MBTI, Myers-Briggs, Step I, the MBTI logo, and The Myers-Briggs Company logo are trademarks or registered trademarks of Myers &amp; Briggs Foundation, Inc. in the United States and other countries</a:t>
            </a:r>
            <a:r>
              <a:rPr lang="en-US"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Type Intelligence is a trademark or registered trademark of The Myers-Briggs Company in the United States and other countries</a:t>
            </a:r>
            <a:endParaRPr lang="en-US" sz="800" dirty="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DE4ED2F6-5B1D-2DD1-46FC-61878497D0C8}"/>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7" name="Graphic 6">
            <a:extLst>
              <a:ext uri="{FF2B5EF4-FFF2-40B4-BE49-F238E27FC236}">
                <a16:creationId xmlns:a16="http://schemas.microsoft.com/office/drawing/2014/main" id="{F61372B8-0872-1564-2FBC-712989BD4452}"/>
              </a:ext>
            </a:extLst>
          </p:cNvPr>
          <p:cNvPicPr>
            <a:picLocks noChangeAspect="1"/>
          </p:cNvPicPr>
          <p:nvPr userDrawn="1"/>
        </p:nvPicPr>
        <p:blipFill>
          <a:blip>
            <a:extLst>
              <a:ext uri="{96DAC541-7B7A-43D3-8B79-37D633B846F1}">
                <asvg:svgBlip xmlns:asvg="http://schemas.microsoft.com/office/drawing/2016/SVG/main" r:embed="rId5"/>
              </a:ext>
            </a:extLst>
          </a:blip>
          <a:srcRect l="24552" t="12534"/>
          <a:stretch/>
        </p:blipFill>
        <p:spPr>
          <a:xfrm>
            <a:off x="-392746" y="-391845"/>
            <a:ext cx="1840568" cy="3264951"/>
          </a:xfrm>
          <a:prstGeom prst="rect">
            <a:avLst/>
          </a:prstGeom>
        </p:spPr>
      </p:pic>
      <p:sp>
        <p:nvSpPr>
          <p:cNvPr id="3" name="Oval 2">
            <a:extLst>
              <a:ext uri="{FF2B5EF4-FFF2-40B4-BE49-F238E27FC236}">
                <a16:creationId xmlns:a16="http://schemas.microsoft.com/office/drawing/2014/main" id="{F2EEB018-7327-E94D-1D49-9D8B8ED2169A}"/>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9887E24F-E163-47D5-4CEB-6C9698F45B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0116231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063739-818C-4CC2-B094-32B56F71762C}"/>
              </a:ext>
            </a:extLst>
          </p:cNvPr>
          <p:cNvSpPr>
            <a:spLocks noGrp="1"/>
          </p:cNvSpPr>
          <p:nvPr>
            <p:ph type="title"/>
          </p:nvPr>
        </p:nvSpPr>
        <p:spPr>
          <a:xfrm>
            <a:off x="661737" y="365125"/>
            <a:ext cx="10955832" cy="1325563"/>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2A76FA-4BAA-AE31-9D7E-B51D7E676134}"/>
              </a:ext>
            </a:extLst>
          </p:cNvPr>
          <p:cNvSpPr>
            <a:spLocks noGrp="1"/>
          </p:cNvSpPr>
          <p:nvPr>
            <p:ph type="body" idx="1"/>
          </p:nvPr>
        </p:nvSpPr>
        <p:spPr>
          <a:xfrm>
            <a:off x="661737" y="1825625"/>
            <a:ext cx="10955832"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Oval 7">
            <a:extLst>
              <a:ext uri="{FF2B5EF4-FFF2-40B4-BE49-F238E27FC236}">
                <a16:creationId xmlns:a16="http://schemas.microsoft.com/office/drawing/2014/main" id="{9C50E9F4-2CF0-9E64-650F-811761E93269}"/>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hlinkHover r:id="" action="ppaction://hlinkshowjump?jump=nextslide"/>
            <a:extLst>
              <a:ext uri="{FF2B5EF4-FFF2-40B4-BE49-F238E27FC236}">
                <a16:creationId xmlns:a16="http://schemas.microsoft.com/office/drawing/2014/main" id="{A2BC0629-35C3-DE02-158A-0F0D2699F995}"/>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5"/>
    </p:custDataLst>
    <p:extLst>
      <p:ext uri="{BB962C8B-B14F-4D97-AF65-F5344CB8AC3E}">
        <p14:creationId xmlns:p14="http://schemas.microsoft.com/office/powerpoint/2010/main" val="97314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Lst>
  <p:txStyles>
    <p:titleStyle>
      <a:lvl1pPr algn="l" defTabSz="914400" rtl="0" eaLnBrk="1" latinLnBrk="0" hangingPunct="1">
        <a:lnSpc>
          <a:spcPct val="90000"/>
        </a:lnSpc>
        <a:spcBef>
          <a:spcPct val="0"/>
        </a:spcBef>
        <a:buNone/>
        <a:defRPr sz="4400" kern="1200">
          <a:solidFill>
            <a:schemeClr val="bg2"/>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358775" indent="-358775" algn="l" defTabSz="914400" rtl="0" eaLnBrk="1" latinLnBrk="0" hangingPunct="1">
        <a:lnSpc>
          <a:spcPct val="90000"/>
        </a:lnSpc>
        <a:spcBef>
          <a:spcPts val="1000"/>
        </a:spcBef>
        <a:buClr>
          <a:schemeClr val="tx1"/>
        </a:buClr>
        <a:buSzPct val="120000"/>
        <a:buFont typeface="Arial" panose="020B0604020202020204" pitchFamily="34" charset="0"/>
        <a:buChar char="•"/>
        <a:defRPr sz="2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715963" indent="-357188" algn="l" defTabSz="914400" rtl="0" eaLnBrk="1" latinLnBrk="0" hangingPunct="1">
        <a:lnSpc>
          <a:spcPct val="90000"/>
        </a:lnSpc>
        <a:spcBef>
          <a:spcPts val="500"/>
        </a:spcBef>
        <a:buClr>
          <a:schemeClr val="accent1"/>
        </a:buClr>
        <a:buSzPct val="120000"/>
        <a:buFont typeface="Arial" panose="020B0604020202020204" pitchFamily="34" charset="0"/>
        <a:buChar char="•"/>
        <a:defRPr sz="24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715963" indent="-357188" algn="l" defTabSz="914400" rtl="0" eaLnBrk="1" latinLnBrk="0" hangingPunct="1">
        <a:lnSpc>
          <a:spcPct val="90000"/>
        </a:lnSpc>
        <a:spcBef>
          <a:spcPts val="500"/>
        </a:spcBef>
        <a:buClr>
          <a:schemeClr val="tx1"/>
        </a:buClr>
        <a:buSzPct val="110000"/>
        <a:buFont typeface="Courier New" panose="02070309020205020404" pitchFamily="49" charset="0"/>
        <a:buChar char="o"/>
        <a:defRPr sz="20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715963" indent="-357188" algn="l" defTabSz="914400" rtl="0" eaLnBrk="1" latinLnBrk="0" hangingPunct="1">
        <a:lnSpc>
          <a:spcPct val="90000"/>
        </a:lnSpc>
        <a:spcBef>
          <a:spcPts val="500"/>
        </a:spcBef>
        <a:buClr>
          <a:schemeClr val="accent2"/>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715963" indent="-357188" algn="l" defTabSz="914400" rtl="0" eaLnBrk="1" latinLnBrk="0" hangingPunct="1">
        <a:lnSpc>
          <a:spcPct val="90000"/>
        </a:lnSpc>
        <a:spcBef>
          <a:spcPts val="500"/>
        </a:spcBef>
        <a:buClr>
          <a:schemeClr val="accent6"/>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9.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8.png"/><Relationship Id="rId5" Type="http://schemas.openxmlformats.org/officeDocument/2006/relationships/slide" Target="slide18.xml"/><Relationship Id="rId4" Type="http://schemas.openxmlformats.org/officeDocument/2006/relationships/slide" Target="slide17.xml"/><Relationship Id="rId9" Type="http://schemas.microsoft.com/office/2007/relationships/hdphoto" Target="../media/hdphoto2.wdp"/></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0.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8.png"/><Relationship Id="rId5" Type="http://schemas.openxmlformats.org/officeDocument/2006/relationships/slide" Target="slide18.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1.xml"/><Relationship Id="rId7" Type="http://schemas.openxmlformats.org/officeDocument/2006/relationships/slide" Target="slide15.xml"/><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11.png"/><Relationship Id="rId5" Type="http://schemas.openxmlformats.org/officeDocument/2006/relationships/slide" Target="slide14.xml"/><Relationship Id="rId4" Type="http://schemas.openxmlformats.org/officeDocument/2006/relationships/slide" Target="slide14.xml"/><Relationship Id="rId9" Type="http://schemas.microsoft.com/office/2007/relationships/hdphoto" Target="../media/hdphoto1.wdp"/></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2.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8.png"/><Relationship Id="rId5" Type="http://schemas.openxmlformats.org/officeDocument/2006/relationships/slide" Target="slide18.xml"/><Relationship Id="rId4" Type="http://schemas.openxmlformats.org/officeDocument/2006/relationships/slide" Target="slide17.xml"/><Relationship Id="rId9" Type="http://schemas.microsoft.com/office/2007/relationships/hdphoto" Target="../media/hdphoto2.wdp"/></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1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8.png"/><Relationship Id="rId5" Type="http://schemas.openxmlformats.org/officeDocument/2006/relationships/slide" Target="slide18.xml"/><Relationship Id="rId4" Type="http://schemas.openxmlformats.org/officeDocument/2006/relationships/slide" Target="slide17.xml"/><Relationship Id="rId9" Type="http://schemas.microsoft.com/office/2007/relationships/hdphoto" Target="../media/hdphoto2.wdp"/></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4.xml"/><Relationship Id="rId7" Type="http://schemas.openxmlformats.org/officeDocument/2006/relationships/slide" Target="slide18.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slide" Target="slide17.xml"/><Relationship Id="rId5" Type="http://schemas.microsoft.com/office/2007/relationships/hdphoto" Target="../media/hdphoto1.wdp"/><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8.png"/><Relationship Id="rId5" Type="http://schemas.openxmlformats.org/officeDocument/2006/relationships/slide" Target="slide19.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15.png"/><Relationship Id="rId5" Type="http://schemas.microsoft.com/office/2007/relationships/hdphoto" Target="../media/hdphoto1.wdp"/><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9.xml"/><Relationship Id="rId7" Type="http://schemas.openxmlformats.org/officeDocument/2006/relationships/slide" Target="slide23.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4.png"/><Relationship Id="rId5" Type="http://schemas.openxmlformats.org/officeDocument/2006/relationships/slide" Target="slide22.xml"/><Relationship Id="rId4" Type="http://schemas.openxmlformats.org/officeDocument/2006/relationships/slide" Target="slide22.xml"/><Relationship Id="rId9"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7.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3.xml"/><Relationship Id="rId7" Type="http://schemas.openxmlformats.org/officeDocument/2006/relationships/slide" Target="slide27.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14.png"/><Relationship Id="rId5" Type="http://schemas.openxmlformats.org/officeDocument/2006/relationships/slide" Target="slide26.xml"/><Relationship Id="rId4" Type="http://schemas.openxmlformats.org/officeDocument/2006/relationships/slide" Target="slide26.xml"/><Relationship Id="rId9"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15.png"/><Relationship Id="rId5" Type="http://schemas.microsoft.com/office/2007/relationships/hdphoto" Target="../media/hdphoto1.wdp"/><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1.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2.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notesSlide" Target="../notesSlides/notesSlide3.xml"/><Relationship Id="rId7" Type="http://schemas.openxmlformats.org/officeDocument/2006/relationships/slide" Target="slide6.xml"/><Relationship Id="rId2" Type="http://schemas.openxmlformats.org/officeDocument/2006/relationships/slideLayout" Target="../slideLayouts/slideLayout2.xml"/><Relationship Id="rId1" Type="http://schemas.openxmlformats.org/officeDocument/2006/relationships/tags" Target="../tags/tag8.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slide" Target="slide7.xml"/><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5.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slide" Target="slide4.xml"/><Relationship Id="rId5" Type="http://schemas.openxmlformats.org/officeDocument/2006/relationships/slide" Target="slide17.xml"/><Relationship Id="rId4" Type="http://schemas.openxmlformats.org/officeDocument/2006/relationships/slide" Target="slide18.xml"/><Relationship Id="rId9"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6.xml"/><Relationship Id="rId7" Type="http://schemas.microsoft.com/office/2007/relationships/hdphoto" Target="../media/hdphoto1.wdp"/><Relationship Id="rId2" Type="http://schemas.openxmlformats.org/officeDocument/2006/relationships/slideLayout" Target="../slideLayouts/slideLayout3.xml"/><Relationship Id="rId1" Type="http://schemas.openxmlformats.org/officeDocument/2006/relationships/tags" Target="../tags/tag11.xml"/><Relationship Id="rId6" Type="http://schemas.openxmlformats.org/officeDocument/2006/relationships/image" Target="../media/image8.png"/><Relationship Id="rId5" Type="http://schemas.openxmlformats.org/officeDocument/2006/relationships/slide" Target="slide18.xml"/><Relationship Id="rId4" Type="http://schemas.openxmlformats.org/officeDocument/2006/relationships/slide" Target="slide17.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7.xml"/><Relationship Id="rId7" Type="http://schemas.openxmlformats.org/officeDocument/2006/relationships/slide" Target="slide1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1.png"/><Relationship Id="rId5" Type="http://schemas.openxmlformats.org/officeDocument/2006/relationships/slide" Target="slide10.xml"/><Relationship Id="rId4" Type="http://schemas.openxmlformats.org/officeDocument/2006/relationships/slide" Target="slide10.xml"/><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8.xml"/><Relationship Id="rId7" Type="http://schemas.openxmlformats.org/officeDocument/2006/relationships/slide" Target="slide18.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slide" Target="slide17.xml"/><Relationship Id="rId5" Type="http://schemas.microsoft.com/office/2007/relationships/hdphoto" Target="../media/hdphoto1.wdp"/><Relationship Id="rId4" Type="http://schemas.openxmlformats.org/officeDocument/2006/relationships/image" Target="../media/image8.png"/><Relationship Id="rId9"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85D17-46BF-D71A-37C8-A547AB316750}"/>
              </a:ext>
            </a:extLst>
          </p:cNvPr>
          <p:cNvSpPr>
            <a:spLocks noGrp="1"/>
          </p:cNvSpPr>
          <p:nvPr>
            <p:ph type="ctrTitle"/>
          </p:nvPr>
        </p:nvSpPr>
        <p:spPr/>
        <p:txBody>
          <a:bodyPr/>
          <a:lstStyle/>
          <a:p>
            <a:r>
              <a:rPr lang="en-GB" dirty="0"/>
              <a:t>Skills Development Framework</a:t>
            </a:r>
          </a:p>
        </p:txBody>
      </p:sp>
      <p:sp>
        <p:nvSpPr>
          <p:cNvPr id="3" name="Subtitle 2">
            <a:extLst>
              <a:ext uri="{FF2B5EF4-FFF2-40B4-BE49-F238E27FC236}">
                <a16:creationId xmlns:a16="http://schemas.microsoft.com/office/drawing/2014/main" id="{EC259355-C8CE-EE91-2700-CAEFE5108BD5}"/>
              </a:ext>
            </a:extLst>
          </p:cNvPr>
          <p:cNvSpPr>
            <a:spLocks noGrp="1"/>
          </p:cNvSpPr>
          <p:nvPr>
            <p:ph type="subTitle" idx="1"/>
          </p:nvPr>
        </p:nvSpPr>
        <p:spPr/>
        <p:txBody>
          <a:bodyPr/>
          <a:lstStyle/>
          <a:p>
            <a:r>
              <a:rPr lang="en-GB"/>
              <a:t>Decision-Making</a:t>
            </a:r>
          </a:p>
        </p:txBody>
      </p:sp>
      <p:pic>
        <p:nvPicPr>
          <p:cNvPr id="5" name="Picture 2" descr="A person standing in front of a person&#10;&#10;AI-generated content may be incorrect.">
            <a:extLst>
              <a:ext uri="{FF2B5EF4-FFF2-40B4-BE49-F238E27FC236}">
                <a16:creationId xmlns:a16="http://schemas.microsoft.com/office/drawing/2014/main" id="{E5D74BCE-62FD-6727-5402-EA4C98599121}"/>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l="12548" r="1254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349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9333A-C6F5-4116-EF1B-920302DBFA19}"/>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2EA38C5-593D-1A8D-0569-57FF6A90BA50}"/>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10B304D0-20D9-D4B5-5DA7-4CEBD43FA131}"/>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7B2B5BB4-246C-D947-23CC-272C28D44F7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23863154-A4D6-C32F-6CEA-55137FD7B14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B792D1A-A370-D171-6327-532EA787EEA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14036B22-DC76-1D18-0115-C3CBA61105DD}"/>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771B4BC1-FCCB-8F03-BC1D-2E27CE8E8E71}"/>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DDE05037-03CF-8F36-2412-4122AA2DD99B}"/>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10E1C55B-4138-DBAD-1BB1-3FC8FA70B56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1661138B-561C-A488-E991-69E1B072AF35}"/>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A431E20-2DBF-8020-5519-A18C5B85A3F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782643D-B9DF-CF4B-A8AA-4353FFCB15C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8E25723A-15E1-737D-3449-F6FD09B590FC}"/>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2FAE310E-0799-32EA-56BF-06B543E831DD}"/>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F5891115-9290-8DC9-FDB8-093CECD2045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9C93A1B0-47D7-D7B5-E40A-F93C4D670750}"/>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4AD312C7-94B8-B510-9BDE-00BABCE416A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2AB0FC8-0B8D-C164-BDA1-9E2525AB03C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4AD817C-14EF-9906-E7BC-65155E42613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6F57EB9-6817-EA75-A06B-EACE96856F8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A80E6769-B4D1-8792-CD4F-B77477D2E616}"/>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D82D0D7F-3940-E4CA-1AE9-FEE627A4F0AC}"/>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C18E5B94-585D-6F88-2C40-6786DFFDDF3E}"/>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A91533F8-80DA-E085-9059-DD51EDE5A3FB}"/>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3A7FDD1F-37B9-4C8E-0400-D4C32BD3A4F4}"/>
                </a:ext>
              </a:extLst>
            </p:cNvPr>
            <p:cNvSpPr txBox="1"/>
            <p:nvPr/>
          </p:nvSpPr>
          <p:spPr>
            <a:xfrm>
              <a:off x="10370219" y="4841124"/>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579C5719-93EE-9B24-964D-B842B3B6BAA3}"/>
                  </a:ext>
                </a:extLst>
              </p:cNvPr>
              <p:cNvSpPr/>
              <p:nvPr/>
            </p:nvSpPr>
            <p:spPr>
              <a:xfrm>
                <a:off x="4113406" y="1589476"/>
                <a:ext cx="3566341"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b="1"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16" name="Rectangle: Rounded Corners 15">
                <a:extLst>
                  <a:ext uri="{FF2B5EF4-FFF2-40B4-BE49-F238E27FC236}">
                    <a16:creationId xmlns:a16="http://schemas.microsoft.com/office/drawing/2014/main" id="{579C5719-93EE-9B24-964D-B842B3B6BAA3}"/>
                  </a:ext>
                </a:extLst>
              </p:cNvPr>
              <p:cNvSpPr>
                <a:spLocks noRot="1" noChangeAspect="1" noMove="1" noResize="1" noEditPoints="1" noAdjustHandles="1" noChangeArrowheads="1" noChangeShapeType="1" noTextEdit="1"/>
              </p:cNvSpPr>
              <p:nvPr/>
            </p:nvSpPr>
            <p:spPr>
              <a:xfrm>
                <a:off x="4113406" y="1589476"/>
                <a:ext cx="3566341" cy="913221"/>
              </a:xfrm>
              <a:prstGeom prst="roundRect">
                <a:avLst>
                  <a:gd name="adj" fmla="val 10984"/>
                </a:avLst>
              </a:prstGeom>
              <a:blipFill>
                <a:blip r:embed="rId8"/>
                <a:stretch>
                  <a:fillRect/>
                </a:stretch>
              </a:blipFill>
              <a:ln w="12700" cap="flat" cmpd="sng" algn="ctr">
                <a:noFill/>
                <a:prstDash val="solid"/>
                <a:miter lim="800000"/>
              </a:ln>
              <a:effectLst/>
            </p:spPr>
            <p:txBody>
              <a:bodyPr/>
              <a:lstStyle/>
              <a:p>
                <a:r>
                  <a:rPr lang="en-US">
                    <a:noFill/>
                  </a:rPr>
                  <a:t> </a:t>
                </a:r>
              </a:p>
            </p:txBody>
          </p:sp>
        </mc:Fallback>
      </mc:AlternateContent>
      <p:grpSp>
        <p:nvGrpSpPr>
          <p:cNvPr id="18" name="Group 17">
            <a:extLst>
              <a:ext uri="{FF2B5EF4-FFF2-40B4-BE49-F238E27FC236}">
                <a16:creationId xmlns:a16="http://schemas.microsoft.com/office/drawing/2014/main" id="{3A70F5A8-7A59-1730-82A9-9829B6338DB1}"/>
              </a:ext>
            </a:extLst>
          </p:cNvPr>
          <p:cNvGrpSpPr/>
          <p:nvPr/>
        </p:nvGrpSpPr>
        <p:grpSpPr>
          <a:xfrm>
            <a:off x="4224292" y="1696140"/>
            <a:ext cx="338328" cy="338328"/>
            <a:chOff x="687637" y="2265052"/>
            <a:chExt cx="338328" cy="338328"/>
          </a:xfrm>
        </p:grpSpPr>
        <p:sp>
          <p:nvSpPr>
            <p:cNvPr id="19" name="Oval 18">
              <a:extLst>
                <a:ext uri="{FF2B5EF4-FFF2-40B4-BE49-F238E27FC236}">
                  <a16:creationId xmlns:a16="http://schemas.microsoft.com/office/drawing/2014/main" id="{5D282CE5-0A95-D1B6-D7F7-3F9859AB68F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28FD5F5B-F16F-F239-BBC8-85DB0956DC0D}"/>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5D296421-6AAA-0A1E-64FA-C1BF8ADFDC0E}"/>
              </a:ext>
            </a:extLst>
          </p:cNvPr>
          <p:cNvSpPr/>
          <p:nvPr/>
        </p:nvSpPr>
        <p:spPr>
          <a:xfrm>
            <a:off x="556977" y="2435177"/>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9AB51DB7-131F-BE94-438B-D96FCA9E3C13}"/>
              </a:ext>
            </a:extLst>
          </p:cNvPr>
          <p:cNvSpPr txBox="1">
            <a:spLocks/>
          </p:cNvSpPr>
          <p:nvPr/>
        </p:nvSpPr>
        <p:spPr>
          <a:xfrm>
            <a:off x="645144" y="2499646"/>
            <a:ext cx="9198864" cy="2392761"/>
          </a:xfrm>
          <a:prstGeom prst="rect">
            <a:avLst/>
          </a:prstGeom>
        </p:spPr>
        <p:txBody>
          <a:bodyPr vert="horz" lIns="0" tIns="0" rIns="0" bIns="0" rtlCol="0" anchor="t">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a:ea typeface="Open Sans"/>
                <a:cs typeface="Open Sans"/>
              </a:rPr>
              <a:t>All personality types can create a variety of solutions. The way they brainstorm those solutions and plan to implement them may be different based on personality type. </a:t>
            </a:r>
          </a:p>
        </p:txBody>
      </p:sp>
      <p:sp>
        <p:nvSpPr>
          <p:cNvPr id="46" name="TextBox 45">
            <a:extLst>
              <a:ext uri="{FF2B5EF4-FFF2-40B4-BE49-F238E27FC236}">
                <a16:creationId xmlns:a16="http://schemas.microsoft.com/office/drawing/2014/main" id="{495A4678-724A-6BFA-A542-4923E1EACEE4}"/>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47" name="Title 3">
            <a:extLst>
              <a:ext uri="{FF2B5EF4-FFF2-40B4-BE49-F238E27FC236}">
                <a16:creationId xmlns:a16="http://schemas.microsoft.com/office/drawing/2014/main" id="{F3A53980-EFD4-B992-0372-91BF20F4A3B6}"/>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27" name="Group 26">
            <a:extLst>
              <a:ext uri="{FF2B5EF4-FFF2-40B4-BE49-F238E27FC236}">
                <a16:creationId xmlns:a16="http://schemas.microsoft.com/office/drawing/2014/main" id="{99E700B0-4F29-95DB-5783-87DF70AF66B7}"/>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C28E536F-A268-9ECE-227F-5FC41294E5E3}"/>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FFBD358B-7C6E-7984-CC03-17D1910DDC16}"/>
                </a:ext>
              </a:extLst>
            </p:cNvPr>
            <p:cNvSpPr txBox="1"/>
            <p:nvPr/>
          </p:nvSpPr>
          <p:spPr>
            <a:xfrm>
              <a:off x="8522476" y="4828251"/>
              <a:ext cx="1214243"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spTree>
    <p:custDataLst>
      <p:tags r:id="rId1"/>
    </p:custDataLst>
    <p:extLst>
      <p:ext uri="{BB962C8B-B14F-4D97-AF65-F5344CB8AC3E}">
        <p14:creationId xmlns:p14="http://schemas.microsoft.com/office/powerpoint/2010/main" val="342901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750"/>
                                        <p:tgtEl>
                                          <p:spTgt spid="27"/>
                                        </p:tgtEl>
                                      </p:cBhvr>
                                    </p:animEffect>
                                    <p:anim calcmode="lin" valueType="num">
                                      <p:cBhvr>
                                        <p:cTn id="31" dur="750" fill="hold"/>
                                        <p:tgtEl>
                                          <p:spTgt spid="27"/>
                                        </p:tgtEl>
                                        <p:attrNameLst>
                                          <p:attrName>ppt_x</p:attrName>
                                        </p:attrNameLst>
                                      </p:cBhvr>
                                      <p:tavLst>
                                        <p:tav tm="0">
                                          <p:val>
                                            <p:strVal val="#ppt_x"/>
                                          </p:val>
                                        </p:tav>
                                        <p:tav tm="100000">
                                          <p:val>
                                            <p:strVal val="#ppt_x"/>
                                          </p:val>
                                        </p:tav>
                                      </p:tavLst>
                                    </p:anim>
                                    <p:anim calcmode="lin" valueType="num">
                                      <p:cBhvr>
                                        <p:cTn id="32" dur="675" decel="100000" fill="hold"/>
                                        <p:tgtEl>
                                          <p:spTgt spid="2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832AB-1812-AA9F-FF28-756F1D69A59B}"/>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CE78965-ABDC-AB67-D74A-181760035A37}"/>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4" name="Title 3">
            <a:extLst>
              <a:ext uri="{FF2B5EF4-FFF2-40B4-BE49-F238E27FC236}">
                <a16:creationId xmlns:a16="http://schemas.microsoft.com/office/drawing/2014/main" id="{241073B5-4906-9218-7419-A99293417E0D}"/>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D73E145F-BD74-87D4-5264-57ADEDCA6221}"/>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503C86F1-F776-94C3-1BF6-79B49DBC6550}"/>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825EEAF4-441A-A22A-DB58-FA1D02D19DCA}"/>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DBAF6E1-7C56-8DE6-8131-70C2CA8B8FD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7CCC4BB0-268C-C5A3-880C-D9ABF88CAB3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688090F4-57CB-B9EC-626F-74EC92C6827A}"/>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F623C739-DA56-59B4-0BFA-543023218B95}"/>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3105238C-BBC4-C615-9C74-3E5B9BE0F5E1}"/>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98134809-FF92-95F2-E0D9-8D5C7128E61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6369747-F122-55F3-253E-F1463D80764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3304DD0-41BF-CB47-7809-DE752FDF99C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D0010AC-D56D-D410-37A5-F4B779BEC16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40E2DA1-75AB-2FCB-89F9-175E58F42BA0}"/>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648BFC0C-70B7-9FAF-9082-32363A08E429}"/>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26ED6684-4A10-9872-F1F2-63448566BCB1}"/>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84A9EE9B-B321-52A0-1E1E-2D85BF74D4BA}"/>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E31C877D-F4C1-9809-B5DB-537387D43603}"/>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303B9DF9-1C3B-35E9-486F-8CF50CB7C7EC}"/>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624C873-48B4-5B43-F996-65F8887D3B3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DBBED99-78E9-026C-5C07-E40AF1BEA7F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4B289D41-1896-EF44-E682-C210CD8119A6}"/>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41DF6A53-0ED5-B0CC-F9AE-44BC5E7820FB}"/>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CE4DE5F6-90DC-2BA8-2AD3-0D9EF733ABA4}"/>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43874401-E64F-293A-4DC1-320080CAAC78}"/>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07659D22-08F7-8267-9A9C-28D74512FCF1}"/>
                </a:ext>
              </a:extLst>
            </p:cNvPr>
            <p:cNvSpPr txBox="1"/>
            <p:nvPr/>
          </p:nvSpPr>
          <p:spPr>
            <a:xfrm>
              <a:off x="10372307" y="4846877"/>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sp>
        <p:nvSpPr>
          <p:cNvPr id="16" name="Rectangle: Rounded Corners 15">
            <a:extLst>
              <a:ext uri="{FF2B5EF4-FFF2-40B4-BE49-F238E27FC236}">
                <a16:creationId xmlns:a16="http://schemas.microsoft.com/office/drawing/2014/main" id="{8AA144F4-4553-D268-F6D1-50057D16CDC4}"/>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5A8BCA60-407C-8C27-5080-2E876FB80B76}"/>
              </a:ext>
            </a:extLst>
          </p:cNvPr>
          <p:cNvGrpSpPr/>
          <p:nvPr/>
        </p:nvGrpSpPr>
        <p:grpSpPr>
          <a:xfrm>
            <a:off x="7798004" y="1039057"/>
            <a:ext cx="338328" cy="338328"/>
            <a:chOff x="687637" y="2265052"/>
            <a:chExt cx="338328" cy="338328"/>
          </a:xfrm>
        </p:grpSpPr>
        <p:sp>
          <p:nvSpPr>
            <p:cNvPr id="19" name="Oval 18">
              <a:extLst>
                <a:ext uri="{FF2B5EF4-FFF2-40B4-BE49-F238E27FC236}">
                  <a16:creationId xmlns:a16="http://schemas.microsoft.com/office/drawing/2014/main" id="{C0A6AA3C-8A5F-B563-DEBD-DCEB83F53A0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485DDF40-469E-8A26-CD76-83BC222EF35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D4EDCADC-BC53-875B-B66D-BCC2498C1C38}"/>
              </a:ext>
            </a:extLst>
          </p:cNvPr>
          <p:cNvSpPr/>
          <p:nvPr/>
        </p:nvSpPr>
        <p:spPr>
          <a:xfrm>
            <a:off x="473681"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6A0EB4F2-80B0-E792-617C-32A44ACB51E1}"/>
              </a:ext>
            </a:extLst>
          </p:cNvPr>
          <p:cNvSpPr txBox="1">
            <a:spLocks/>
          </p:cNvSpPr>
          <p:nvPr/>
        </p:nvSpPr>
        <p:spPr>
          <a:xfrm>
            <a:off x="680710" y="1710512"/>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Draw on tried and trusted solutions and past experience of approaches to similar problems.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Ensure that ideas are supported by factual evidence or documented case studies.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solutions that are practical and can be implemented with current resources.</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Brainstorm innovative solutions that are outside the box and beyond the current problem.</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ideas that anticipate future trends or transformational changes.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Look for links between theories and concepts that can lead to new ideas.</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Employ systematic approaches to generate a viable list of options.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Apply logical criteria to filter ideas and focus on solutions that fix the problem.</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Evaluate each idea’s feasibility through logical reasoning before further exploration.</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Engage with stakeholders and colleagues to explore solutions that meet the needs of all.</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Seek solutions that consider the impact on others and create a supportive environment.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Engage with others to generate solutions that connect with personal values and ethical concerns.</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7" name="Group 26">
            <a:extLst>
              <a:ext uri="{FF2B5EF4-FFF2-40B4-BE49-F238E27FC236}">
                <a16:creationId xmlns:a16="http://schemas.microsoft.com/office/drawing/2014/main" id="{75254B3F-DF29-2542-74A2-A6289178607F}"/>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8AA4F1B6-E524-0D28-E773-C8307771627B}"/>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D37A4676-D867-03C3-6C7D-2BEFFDFE75C6}"/>
                </a:ext>
              </a:extLst>
            </p:cNvPr>
            <p:cNvSpPr txBox="1"/>
            <p:nvPr/>
          </p:nvSpPr>
          <p:spPr>
            <a:xfrm>
              <a:off x="8522476" y="4825163"/>
              <a:ext cx="1214243"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spTree>
    <p:custDataLst>
      <p:tags r:id="rId1"/>
    </p:custDataLst>
    <p:extLst>
      <p:ext uri="{BB962C8B-B14F-4D97-AF65-F5344CB8AC3E}">
        <p14:creationId xmlns:p14="http://schemas.microsoft.com/office/powerpoint/2010/main" val="2009150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750"/>
                                        <p:tgtEl>
                                          <p:spTgt spid="27"/>
                                        </p:tgtEl>
                                      </p:cBhvr>
                                    </p:animEffect>
                                    <p:anim calcmode="lin" valueType="num">
                                      <p:cBhvr>
                                        <p:cTn id="31" dur="750" fill="hold"/>
                                        <p:tgtEl>
                                          <p:spTgt spid="27"/>
                                        </p:tgtEl>
                                        <p:attrNameLst>
                                          <p:attrName>ppt_x</p:attrName>
                                        </p:attrNameLst>
                                      </p:cBhvr>
                                      <p:tavLst>
                                        <p:tav tm="0">
                                          <p:val>
                                            <p:strVal val="#ppt_x"/>
                                          </p:val>
                                        </p:tav>
                                        <p:tav tm="100000">
                                          <p:val>
                                            <p:strVal val="#ppt_x"/>
                                          </p:val>
                                        </p:tav>
                                      </p:tavLst>
                                    </p:anim>
                                    <p:anim calcmode="lin" valueType="num">
                                      <p:cBhvr>
                                        <p:cTn id="32" dur="675" decel="100000" fill="hold"/>
                                        <p:tgtEl>
                                          <p:spTgt spid="2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21B1E-55ED-4AF2-668B-D74482D13167}"/>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7AC7BEF-DF6A-D4A3-98CF-3A958E5C3368}"/>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3E91FB2-F0CE-F0F1-C21E-69D754683846}"/>
              </a:ext>
            </a:extLst>
          </p:cNvPr>
          <p:cNvGrpSpPr/>
          <p:nvPr/>
        </p:nvGrpSpPr>
        <p:grpSpPr>
          <a:xfrm>
            <a:off x="4113407" y="2459736"/>
            <a:ext cx="3418829" cy="652657"/>
            <a:chOff x="4113407" y="2214340"/>
            <a:chExt cx="3418829" cy="652657"/>
          </a:xfrm>
          <a:solidFill>
            <a:schemeClr val="accent1"/>
          </a:solidFill>
        </p:grpSpPr>
        <mc:AlternateContent xmlns:mc="http://schemas.openxmlformats.org/markup-compatibility/2006" xmlns:a14="http://schemas.microsoft.com/office/drawing/2010/main">
          <mc:Choice Requires="a14">
            <p:sp>
              <p:nvSpPr>
                <p:cNvPr id="7" name="Rectangle: Rounded Corners 6">
                  <a:hlinkClick r:id="rId4" action="ppaction://hlinksldjump"/>
                  <a:extLst>
                    <a:ext uri="{FF2B5EF4-FFF2-40B4-BE49-F238E27FC236}">
                      <a16:creationId xmlns:a16="http://schemas.microsoft.com/office/drawing/2014/main" id="{6ACB7264-5FFE-0366-0650-6260CE9E2F1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7" name="Rectangle: Rounded Corners 6">
                  <a:hlinkClick r:id="rId5" action="ppaction://hlinksldjump"/>
                  <a:extLst>
                    <a:ext uri="{FF2B5EF4-FFF2-40B4-BE49-F238E27FC236}">
                      <a16:creationId xmlns:a16="http://schemas.microsoft.com/office/drawing/2014/main" id="{6ACB7264-5FFE-0366-0650-6260CE9E2F16}"/>
                    </a:ext>
                  </a:extLst>
                </p:cNvPr>
                <p:cNvSpPr>
                  <a:spLocks noRot="1" noChangeAspect="1" noMove="1" noResize="1" noEditPoints="1" noAdjustHandles="1" noChangeArrowheads="1" noChangeShapeType="1" noTextEdit="1"/>
                </p:cNvSpPr>
                <p:nvPr/>
              </p:nvSpPr>
              <p:spPr>
                <a:xfrm>
                  <a:off x="4113407" y="2214340"/>
                  <a:ext cx="3418829" cy="652657"/>
                </a:xfrm>
                <a:prstGeom prst="roundRect">
                  <a:avLst>
                    <a:gd name="adj" fmla="val 10984"/>
                  </a:avLst>
                </a:prstGeom>
                <a:blipFill>
                  <a:blip r:embed="rId6"/>
                  <a:stretch>
                    <a:fillRect/>
                  </a:stretch>
                </a:blipFill>
                <a:ln w="12700" cap="flat" cmpd="sng" algn="ctr">
                  <a:noFill/>
                  <a:prstDash val="solid"/>
                  <a:miter lim="800000"/>
                </a:ln>
                <a:effectLst/>
              </p:spPr>
              <p:txBody>
                <a:bodyPr/>
                <a:lstStyle/>
                <a:p>
                  <a:r>
                    <a:rPr lang="en-US">
                      <a:noFill/>
                    </a:rPr>
                    <a:t> </a:t>
                  </a:r>
                </a:p>
              </p:txBody>
            </p:sp>
          </mc:Fallback>
        </mc:AlternateContent>
        <p:grpSp>
          <p:nvGrpSpPr>
            <p:cNvPr id="8" name="Group 7">
              <a:extLst>
                <a:ext uri="{FF2B5EF4-FFF2-40B4-BE49-F238E27FC236}">
                  <a16:creationId xmlns:a16="http://schemas.microsoft.com/office/drawing/2014/main" id="{00F3F1A4-BD68-C8DF-72DA-931F920354A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7D1A32E-63DB-A58C-3347-29BEF98125C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6EEA1B8-DBD5-66D8-9D0D-AFF51393586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E3F0C915-007A-4F37-8248-57ABA3031366}"/>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7" action="ppaction://hlinksldjump"/>
              <a:extLst>
                <a:ext uri="{FF2B5EF4-FFF2-40B4-BE49-F238E27FC236}">
                  <a16:creationId xmlns:a16="http://schemas.microsoft.com/office/drawing/2014/main" id="{70F0BD2C-7007-F68A-01B8-682BD01C516E}"/>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BF0851F-5AE9-6F08-094B-30AF3C76834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F727C17A-DF4B-2F75-3326-981BAEF7C19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539DCA1-8C63-68AD-6CD2-4894EAD3DCC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01CC11BD-73E0-EAA5-A2BD-30CF038A2454}"/>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6" name="Oval 15">
            <a:extLst>
              <a:ext uri="{FF2B5EF4-FFF2-40B4-BE49-F238E27FC236}">
                <a16:creationId xmlns:a16="http://schemas.microsoft.com/office/drawing/2014/main" id="{55564904-F397-DF3E-F677-222D22A375A2}"/>
              </a:ext>
            </a:extLst>
          </p:cNvPr>
          <p:cNvSpPr/>
          <p:nvPr/>
        </p:nvSpPr>
        <p:spPr>
          <a:xfrm>
            <a:off x="658368"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Plus Sign 17">
            <a:extLst>
              <a:ext uri="{FF2B5EF4-FFF2-40B4-BE49-F238E27FC236}">
                <a16:creationId xmlns:a16="http://schemas.microsoft.com/office/drawing/2014/main" id="{E4FC4DC9-538D-DABB-7344-697439CF7F10}"/>
              </a:ext>
            </a:extLst>
          </p:cNvPr>
          <p:cNvSpPr/>
          <p:nvPr/>
        </p:nvSpPr>
        <p:spPr>
          <a:xfrm>
            <a:off x="700358" y="2662465"/>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4" name="Group 3">
            <a:extLst>
              <a:ext uri="{FF2B5EF4-FFF2-40B4-BE49-F238E27FC236}">
                <a16:creationId xmlns:a16="http://schemas.microsoft.com/office/drawing/2014/main" id="{B1A4929A-62F3-8369-E309-65A729C36C66}"/>
              </a:ext>
            </a:extLst>
          </p:cNvPr>
          <p:cNvGrpSpPr/>
          <p:nvPr/>
        </p:nvGrpSpPr>
        <p:grpSpPr>
          <a:xfrm>
            <a:off x="4201410" y="2628081"/>
            <a:ext cx="334966" cy="334965"/>
            <a:chOff x="4202499" y="2624328"/>
            <a:chExt cx="334966" cy="334965"/>
          </a:xfrm>
        </p:grpSpPr>
        <p:sp>
          <p:nvSpPr>
            <p:cNvPr id="19" name="Oval 18">
              <a:extLst>
                <a:ext uri="{FF2B5EF4-FFF2-40B4-BE49-F238E27FC236}">
                  <a16:creationId xmlns:a16="http://schemas.microsoft.com/office/drawing/2014/main" id="{64F17D59-128C-11D4-F502-134BBCA3AA93}"/>
                </a:ext>
              </a:extLst>
            </p:cNvPr>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58FCBD09-84C3-1E85-3A6E-AD49E63AB9BA}"/>
                </a:ext>
              </a:extLst>
            </p:cNvPr>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6676E89E-E15C-5ED8-3B73-DE4C892C57AC}"/>
              </a:ext>
            </a:extLst>
          </p:cNvPr>
          <p:cNvGrpSpPr/>
          <p:nvPr/>
        </p:nvGrpSpPr>
        <p:grpSpPr>
          <a:xfrm>
            <a:off x="7795539" y="2624328"/>
            <a:ext cx="334966" cy="334965"/>
            <a:chOff x="7795539" y="2624328"/>
            <a:chExt cx="334966" cy="334965"/>
          </a:xfrm>
        </p:grpSpPr>
        <p:sp>
          <p:nvSpPr>
            <p:cNvPr id="21" name="Oval 20">
              <a:extLst>
                <a:ext uri="{FF2B5EF4-FFF2-40B4-BE49-F238E27FC236}">
                  <a16:creationId xmlns:a16="http://schemas.microsoft.com/office/drawing/2014/main" id="{6D2F3447-DEAC-19D0-EB1E-2D060211E11D}"/>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6EBD97B1-4671-CA85-07C2-44F5B01AFA72}"/>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1479CDD3-1ECB-0A20-9F8E-14D82417AA79}"/>
              </a:ext>
            </a:extLst>
          </p:cNvPr>
          <p:cNvPicPr>
            <a:picLocks noChangeAspect="1"/>
          </p:cNvPicPr>
          <p:nvPr/>
        </p:nvPicPr>
        <p:blipFill>
          <a:blip r:embed="rId8">
            <a:duotone>
              <a:schemeClr val="bg2">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8DE9DE22-794E-62FB-04B3-B5BD322ACF4A}"/>
              </a:ext>
            </a:extLst>
          </p:cNvPr>
          <p:cNvSpPr txBox="1"/>
          <p:nvPr/>
        </p:nvSpPr>
        <p:spPr>
          <a:xfrm>
            <a:off x="10441586" y="4828251"/>
            <a:ext cx="127273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33" name="TextBox 32">
            <a:extLst>
              <a:ext uri="{FF2B5EF4-FFF2-40B4-BE49-F238E27FC236}">
                <a16:creationId xmlns:a16="http://schemas.microsoft.com/office/drawing/2014/main" id="{5658C8C6-3492-1409-ACB1-1CECB2D8A3F3}"/>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36" name="Title 3">
            <a:extLst>
              <a:ext uri="{FF2B5EF4-FFF2-40B4-BE49-F238E27FC236}">
                <a16:creationId xmlns:a16="http://schemas.microsoft.com/office/drawing/2014/main" id="{00F4BAF0-7663-E66B-26E0-4FCB59EC9C4D}"/>
              </a:ext>
            </a:extLst>
          </p:cNvPr>
          <p:cNvSpPr>
            <a:spLocks noGrp="1"/>
          </p:cNvSpPr>
          <p:nvPr>
            <p:ph type="title"/>
          </p:nvPr>
        </p:nvSpPr>
        <p:spPr>
          <a:xfrm>
            <a:off x="767270" y="659995"/>
            <a:ext cx="10246896" cy="980098"/>
          </a:xfrm>
        </p:spPr>
        <p:txBody>
          <a:bodyPr anchor="t"/>
          <a:lstStyle/>
          <a:p>
            <a:r>
              <a:rPr lang="en-GB" sz="3600" dirty="0"/>
              <a:t>Basic Skills</a:t>
            </a:r>
          </a:p>
        </p:txBody>
      </p:sp>
    </p:spTree>
    <p:custDataLst>
      <p:tags r:id="rId1"/>
    </p:custDataLst>
    <p:extLst>
      <p:ext uri="{BB962C8B-B14F-4D97-AF65-F5344CB8AC3E}">
        <p14:creationId xmlns:p14="http://schemas.microsoft.com/office/powerpoint/2010/main" val="553623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D155A-9EC2-9E8C-7A3D-CE0C4B66BB2E}"/>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318A311E-0947-C2EB-9A46-C9361937AA4F}"/>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20BEFCEA-DB95-D495-8315-277C451EA99A}"/>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229AE8AB-04CF-D15B-7972-99504ECDAFE3}"/>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82D63D6-D869-EC98-75BC-DA80D5ACFF1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006090B-3632-3FEE-D59B-1D71A2AC5B40}"/>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A6A6DCD7-6446-F5D8-DB70-3DEA807A73C4}"/>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4" name="Group 33">
            <a:extLst>
              <a:ext uri="{FF2B5EF4-FFF2-40B4-BE49-F238E27FC236}">
                <a16:creationId xmlns:a16="http://schemas.microsoft.com/office/drawing/2014/main" id="{2689ED49-CB95-7C6A-BF89-C70DD745150C}"/>
              </a:ext>
            </a:extLst>
          </p:cNvPr>
          <p:cNvGrpSpPr/>
          <p:nvPr/>
        </p:nvGrpSpPr>
        <p:grpSpPr>
          <a:xfrm>
            <a:off x="4113407" y="2459736"/>
            <a:ext cx="3418829" cy="652657"/>
            <a:chOff x="4113407" y="2214340"/>
            <a:chExt cx="3418829" cy="652657"/>
          </a:xfrm>
          <a:solidFill>
            <a:schemeClr val="accent1"/>
          </a:solidFill>
        </p:grpSpPr>
        <p:sp>
          <p:nvSpPr>
            <p:cNvPr id="7" name="Rectangle: Rounded Corners 6">
              <a:extLst>
                <a:ext uri="{FF2B5EF4-FFF2-40B4-BE49-F238E27FC236}">
                  <a16:creationId xmlns:a16="http://schemas.microsoft.com/office/drawing/2014/main" id="{167A2BBA-A045-509C-4A71-FF174E8051BC}"/>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D19B23D-DB00-88B8-57D6-0FE0B7788D19}"/>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4310BE6D-CC8B-48BA-49DD-C77ACD69EC5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1BB30DA0-A567-E8EC-89D2-11BFB88D239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4" name="Group 3">
            <a:extLst>
              <a:ext uri="{FF2B5EF4-FFF2-40B4-BE49-F238E27FC236}">
                <a16:creationId xmlns:a16="http://schemas.microsoft.com/office/drawing/2014/main" id="{1BE377D4-B509-438D-5F25-4B5ABB90CBEA}"/>
              </a:ext>
            </a:extLst>
          </p:cNvPr>
          <p:cNvGrpSpPr/>
          <p:nvPr/>
        </p:nvGrpSpPr>
        <p:grpSpPr>
          <a:xfrm>
            <a:off x="4199373" y="2613329"/>
            <a:ext cx="334966" cy="334965"/>
            <a:chOff x="4236502" y="2616420"/>
            <a:chExt cx="334966" cy="334965"/>
          </a:xfrm>
        </p:grpSpPr>
        <p:sp>
          <p:nvSpPr>
            <p:cNvPr id="40" name="Oval 39">
              <a:extLst>
                <a:ext uri="{FF2B5EF4-FFF2-40B4-BE49-F238E27FC236}">
                  <a16:creationId xmlns:a16="http://schemas.microsoft.com/office/drawing/2014/main" id="{BB7F77BE-E1A3-50D0-C71E-ADE1397C27DF}"/>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50742345-788C-1D02-6498-7DEF4842D563}"/>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84178F4-2C2F-291A-3DD3-A1DFB61DC20D}"/>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B46DF832-D78E-393E-469C-934740873D1E}"/>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2FEE6A4D-EE7D-867B-5E2B-A1A35C4BF26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8AFDB1D-0220-ECA8-EC58-0EB3DDF725C9}"/>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F102C44-CA84-D273-E5E3-DD607482F73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2739EFB4-3719-F37E-2897-C2EAA6054E7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1832280E-5684-4C35-9C54-ACF6DB2F10EA}"/>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802307B9-3B71-10F5-C122-98C7F3311614}"/>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B033E990-E6DD-7B91-9CFD-F19153CB3FD0}"/>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B7F08644-A2F9-E801-D1F2-5553F8BBAA82}"/>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63AC8452-CDC0-3BDC-1558-9B09E7D1C9B3}"/>
                </a:ext>
              </a:extLst>
            </p:cNvPr>
            <p:cNvSpPr txBox="1"/>
            <p:nvPr/>
          </p:nvSpPr>
          <p:spPr>
            <a:xfrm>
              <a:off x="10370220" y="4849921"/>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pic>
        <p:nvPicPr>
          <p:cNvPr id="37" name="Picture 36">
            <a:extLst>
              <a:ext uri="{FF2B5EF4-FFF2-40B4-BE49-F238E27FC236}">
                <a16:creationId xmlns:a16="http://schemas.microsoft.com/office/drawing/2014/main" id="{5DCF9E9F-3603-25A1-ED78-F58626173F79}"/>
              </a:ext>
            </a:extLst>
          </p:cNvPr>
          <p:cNvPicPr>
            <a:picLocks noChangeAspect="1"/>
          </p:cNvPicPr>
          <p:nvPr/>
        </p:nvPicPr>
        <p:blipFill>
          <a:blip r:embed="rId8"/>
          <a:stretch>
            <a:fillRect/>
          </a:stretch>
        </p:blipFill>
        <p:spPr>
          <a:xfrm>
            <a:off x="555434" y="1696819"/>
            <a:ext cx="3419475" cy="647700"/>
          </a:xfrm>
          <a:prstGeom prst="rect">
            <a:avLst/>
          </a:prstGeom>
        </p:spPr>
      </p:pic>
      <p:grpSp>
        <p:nvGrpSpPr>
          <p:cNvPr id="5" name="Group 4">
            <a:extLst>
              <a:ext uri="{FF2B5EF4-FFF2-40B4-BE49-F238E27FC236}">
                <a16:creationId xmlns:a16="http://schemas.microsoft.com/office/drawing/2014/main" id="{1991DB68-2A8A-8274-BBDA-7D8610B31EDA}"/>
              </a:ext>
            </a:extLst>
          </p:cNvPr>
          <p:cNvGrpSpPr/>
          <p:nvPr/>
        </p:nvGrpSpPr>
        <p:grpSpPr>
          <a:xfrm>
            <a:off x="538418" y="2344519"/>
            <a:ext cx="10558656" cy="3918629"/>
            <a:chOff x="541466" y="2344519"/>
            <a:chExt cx="10558656" cy="3918629"/>
          </a:xfrm>
        </p:grpSpPr>
        <p:sp>
          <p:nvSpPr>
            <p:cNvPr id="46" name="Rectangle: Rounded Corners 45">
              <a:extLst>
                <a:ext uri="{FF2B5EF4-FFF2-40B4-BE49-F238E27FC236}">
                  <a16:creationId xmlns:a16="http://schemas.microsoft.com/office/drawing/2014/main" id="{10BE147F-CD6B-E32F-A256-5987CB786E3A}"/>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870017C1-DD2A-B7D2-7092-D8241DE2197C}"/>
                </a:ext>
              </a:extLst>
            </p:cNvPr>
            <p:cNvSpPr txBox="1">
              <a:spLocks/>
            </p:cNvSpPr>
            <p:nvPr/>
          </p:nvSpPr>
          <p:spPr>
            <a:xfrm>
              <a:off x="827252" y="2650798"/>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Collect relevant data, facts, and input from a variety of sources </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the impact of a decision on people and process</a:t>
              </a:r>
            </a:p>
          </p:txBody>
        </p:sp>
      </p:grpSp>
      <p:sp>
        <p:nvSpPr>
          <p:cNvPr id="61" name="TextBox 60">
            <a:extLst>
              <a:ext uri="{FF2B5EF4-FFF2-40B4-BE49-F238E27FC236}">
                <a16:creationId xmlns:a16="http://schemas.microsoft.com/office/drawing/2014/main" id="{1D5A2DEB-FFA6-47A0-F6E7-7BEA66A9925D}"/>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62" name="Title 3">
            <a:extLst>
              <a:ext uri="{FF2B5EF4-FFF2-40B4-BE49-F238E27FC236}">
                <a16:creationId xmlns:a16="http://schemas.microsoft.com/office/drawing/2014/main" id="{FB76D270-0AEC-803E-2654-6A2153883D31}"/>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48" name="Group 47">
            <a:extLst>
              <a:ext uri="{FF2B5EF4-FFF2-40B4-BE49-F238E27FC236}">
                <a16:creationId xmlns:a16="http://schemas.microsoft.com/office/drawing/2014/main" id="{54451D57-0273-E148-5EDE-0CE8FADF74C3}"/>
              </a:ext>
            </a:extLst>
          </p:cNvPr>
          <p:cNvGrpSpPr/>
          <p:nvPr/>
        </p:nvGrpSpPr>
        <p:grpSpPr>
          <a:xfrm>
            <a:off x="10322673" y="4243254"/>
            <a:ext cx="1512750" cy="1757812"/>
            <a:chOff x="8374316" y="4243254"/>
            <a:chExt cx="1512750"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F6871EB2-D982-346A-7C2B-C5D052649DD1}"/>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B625D586-7DFC-50A9-F007-16CDF886D91D}"/>
                </a:ext>
              </a:extLst>
            </p:cNvPr>
            <p:cNvSpPr txBox="1"/>
            <p:nvPr/>
          </p:nvSpPr>
          <p:spPr>
            <a:xfrm>
              <a:off x="8516940" y="4828250"/>
              <a:ext cx="127273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spTree>
    <p:custDataLst>
      <p:tags r:id="rId1"/>
    </p:custDataLst>
    <p:extLst>
      <p:ext uri="{BB962C8B-B14F-4D97-AF65-F5344CB8AC3E}">
        <p14:creationId xmlns:p14="http://schemas.microsoft.com/office/powerpoint/2010/main" val="2410417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par>
                                <p:cTn id="10" presetID="37" presetClass="entr" presetSubtype="0" fill="hold"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750"/>
                                        <p:tgtEl>
                                          <p:spTgt spid="48"/>
                                        </p:tgtEl>
                                      </p:cBhvr>
                                    </p:animEffect>
                                    <p:anim calcmode="lin" valueType="num">
                                      <p:cBhvr>
                                        <p:cTn id="13" dur="750" fill="hold"/>
                                        <p:tgtEl>
                                          <p:spTgt spid="48"/>
                                        </p:tgtEl>
                                        <p:attrNameLst>
                                          <p:attrName>ppt_x</p:attrName>
                                        </p:attrNameLst>
                                      </p:cBhvr>
                                      <p:tavLst>
                                        <p:tav tm="0">
                                          <p:val>
                                            <p:strVal val="#ppt_x"/>
                                          </p:val>
                                        </p:tav>
                                        <p:tav tm="100000">
                                          <p:val>
                                            <p:strVal val="#ppt_x"/>
                                          </p:val>
                                        </p:tav>
                                      </p:tavLst>
                                    </p:anim>
                                    <p:anim calcmode="lin" valueType="num">
                                      <p:cBhvr>
                                        <p:cTn id="14" dur="675" decel="100000" fill="hold"/>
                                        <p:tgtEl>
                                          <p:spTgt spid="48"/>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EC4A0-FBA3-161A-7A07-181E65CBE04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2BF60DC-A89D-B760-25DC-9743F6B35560}"/>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B1209428-C3CE-57A8-CBA6-422B9CA83C3E}"/>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F46F4FA-C143-2201-5E0E-4A73ED8DD182}"/>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030B470-0100-4DF2-F8E7-66FF744397D9}"/>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1BBDD4A9-F391-4A42-E2AC-9132BB8FDB98}"/>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C2267B8A-8588-1BA0-7234-96CDEC830D49}"/>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3521F975-4446-C2F5-C54A-0639B74582B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D59099C7-009B-D12D-CC94-3BAABC191930}"/>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27470922-DCFB-D1AA-BBE5-86AADDCCF31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8BBD3A4-8BA9-10E7-6A5D-C19BF4858587}"/>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0B1A075-4F8C-212A-128E-12971F1A44B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4CE3D93-8ADA-B2C7-AFEC-E053FC1CFE4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DCC3F18-F64D-85AF-B51F-BF3F5524F81B}"/>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B3835DDB-C914-F89F-A2CA-EF897F7470B8}"/>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45AB26D3-2D47-77E6-827E-1E1C4C10495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BCFC7562-4A8F-1096-DD5B-2867070F8DA8}"/>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41ECB45F-2236-2C33-F5B3-88C2DCDEB511}"/>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A7BFF90-DC2F-25A1-2A44-254E9D4BFB9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F2AEDDE-FB93-D185-820C-6137F5F5524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1C68325A-D533-0DF5-537E-2EA5F28960E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B4A32155-57ED-0ADA-C8BC-94EBE9964BA2}"/>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0B2AF2AF-26F1-A324-313C-F6BFE20283C6}"/>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494A5B7D-56F7-39AD-660F-46D7A433CE63}"/>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6C2218D3-1E0F-9B99-252C-1A7023FC8D83}"/>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DF0819D2-3AE3-1A24-2550-BE8313D91F57}"/>
                </a:ext>
              </a:extLst>
            </p:cNvPr>
            <p:cNvSpPr txBox="1"/>
            <p:nvPr/>
          </p:nvSpPr>
          <p:spPr>
            <a:xfrm>
              <a:off x="10370220" y="4850439"/>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33EDFB82-2171-0B93-5CF9-89A244655FBD}"/>
                  </a:ext>
                </a:extLst>
              </p:cNvPr>
              <p:cNvSpPr/>
              <p:nvPr/>
            </p:nvSpPr>
            <p:spPr>
              <a:xfrm>
                <a:off x="4113406" y="1546515"/>
                <a:ext cx="3544730"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b="1"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16" name="Rectangle: Rounded Corners 15">
                <a:extLst>
                  <a:ext uri="{FF2B5EF4-FFF2-40B4-BE49-F238E27FC236}">
                    <a16:creationId xmlns:a16="http://schemas.microsoft.com/office/drawing/2014/main" id="{33EDFB82-2171-0B93-5CF9-89A244655FBD}"/>
                  </a:ext>
                </a:extLst>
              </p:cNvPr>
              <p:cNvSpPr>
                <a:spLocks noRot="1" noChangeAspect="1" noMove="1" noResize="1" noEditPoints="1" noAdjustHandles="1" noChangeArrowheads="1" noChangeShapeType="1" noTextEdit="1"/>
              </p:cNvSpPr>
              <p:nvPr/>
            </p:nvSpPr>
            <p:spPr>
              <a:xfrm>
                <a:off x="4113406" y="1546515"/>
                <a:ext cx="3544730" cy="913221"/>
              </a:xfrm>
              <a:prstGeom prst="roundRect">
                <a:avLst>
                  <a:gd name="adj" fmla="val 10984"/>
                </a:avLst>
              </a:prstGeom>
              <a:blipFill>
                <a:blip r:embed="rId8"/>
                <a:stretch>
                  <a:fillRect/>
                </a:stretch>
              </a:blipFill>
              <a:ln w="12700" cap="flat" cmpd="sng" algn="ctr">
                <a:noFill/>
                <a:prstDash val="solid"/>
                <a:miter lim="800000"/>
              </a:ln>
              <a:effectLst/>
            </p:spPr>
            <p:txBody>
              <a:bodyPr/>
              <a:lstStyle/>
              <a:p>
                <a:r>
                  <a:rPr lang="en-US">
                    <a:noFill/>
                  </a:rPr>
                  <a:t> </a:t>
                </a:r>
              </a:p>
            </p:txBody>
          </p:sp>
        </mc:Fallback>
      </mc:AlternateContent>
      <p:grpSp>
        <p:nvGrpSpPr>
          <p:cNvPr id="18" name="Group 17">
            <a:extLst>
              <a:ext uri="{FF2B5EF4-FFF2-40B4-BE49-F238E27FC236}">
                <a16:creationId xmlns:a16="http://schemas.microsoft.com/office/drawing/2014/main" id="{5F84CA47-6430-7E0B-C10B-240A078FC86C}"/>
              </a:ext>
            </a:extLst>
          </p:cNvPr>
          <p:cNvGrpSpPr/>
          <p:nvPr/>
        </p:nvGrpSpPr>
        <p:grpSpPr>
          <a:xfrm>
            <a:off x="4224292" y="1696140"/>
            <a:ext cx="338328" cy="338328"/>
            <a:chOff x="687637" y="2265052"/>
            <a:chExt cx="338328" cy="338328"/>
          </a:xfrm>
        </p:grpSpPr>
        <p:sp>
          <p:nvSpPr>
            <p:cNvPr id="19" name="Oval 18">
              <a:extLst>
                <a:ext uri="{FF2B5EF4-FFF2-40B4-BE49-F238E27FC236}">
                  <a16:creationId xmlns:a16="http://schemas.microsoft.com/office/drawing/2014/main" id="{9C474C11-0077-FD42-EA1B-FE9C59A3C8A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18BE9145-BBA4-A1EF-2FDE-1586EB4765C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B48B387F-CE25-770A-7E51-5C571329BC0B}"/>
              </a:ext>
            </a:extLst>
          </p:cNvPr>
          <p:cNvGrpSpPr/>
          <p:nvPr/>
        </p:nvGrpSpPr>
        <p:grpSpPr>
          <a:xfrm>
            <a:off x="552346" y="2435177"/>
            <a:ext cx="10544688" cy="3871677"/>
            <a:chOff x="555434" y="2381639"/>
            <a:chExt cx="10544688" cy="3871677"/>
          </a:xfrm>
        </p:grpSpPr>
        <p:sp>
          <p:nvSpPr>
            <p:cNvPr id="21" name="Rectangle: Rounded Corners 20">
              <a:extLst>
                <a:ext uri="{FF2B5EF4-FFF2-40B4-BE49-F238E27FC236}">
                  <a16:creationId xmlns:a16="http://schemas.microsoft.com/office/drawing/2014/main" id="{A8747BB0-91A6-A9A9-2C8E-367E078728DE}"/>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4D3C66E1-5B0E-2D4B-7DF5-011BDECAA5FB}"/>
                </a:ext>
              </a:extLst>
            </p:cNvPr>
            <p:cNvSpPr txBox="1">
              <a:spLocks/>
            </p:cNvSpPr>
            <p:nvPr/>
          </p:nvSpPr>
          <p:spPr>
            <a:xfrm>
              <a:off x="827252" y="2672956"/>
              <a:ext cx="9198864" cy="2392761"/>
            </a:xfrm>
            <a:prstGeom prst="rect">
              <a:avLst/>
            </a:prstGeom>
          </p:spPr>
          <p:txBody>
            <a:bodyPr vert="horz" lIns="0" tIns="0" rIns="0" bIns="0" rtlCol="0" anchor="t">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a:ea typeface="Open Sans"/>
                  <a:cs typeface="Open Sans"/>
                </a:rPr>
                <a:t>All personality types can evaluate the options being considered. The criteria used to make these evaluations will likely look different based on personality type.</a:t>
              </a:r>
            </a:p>
          </p:txBody>
        </p:sp>
      </p:grpSp>
      <p:sp>
        <p:nvSpPr>
          <p:cNvPr id="46" name="TextBox 45">
            <a:extLst>
              <a:ext uri="{FF2B5EF4-FFF2-40B4-BE49-F238E27FC236}">
                <a16:creationId xmlns:a16="http://schemas.microsoft.com/office/drawing/2014/main" id="{5E63F400-E532-B965-AE40-BC256F55FB36}"/>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47" name="Title 3">
            <a:extLst>
              <a:ext uri="{FF2B5EF4-FFF2-40B4-BE49-F238E27FC236}">
                <a16:creationId xmlns:a16="http://schemas.microsoft.com/office/drawing/2014/main" id="{4434A4FE-A450-E5B1-3AC3-F7524BAE895E}"/>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27" name="Group 26">
            <a:extLst>
              <a:ext uri="{FF2B5EF4-FFF2-40B4-BE49-F238E27FC236}">
                <a16:creationId xmlns:a16="http://schemas.microsoft.com/office/drawing/2014/main" id="{538FEB01-7152-3EA0-64E4-5A8191B4B0CB}"/>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C8C5D3B9-9120-B475-697F-0CCD4DD59B68}"/>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E5ED60E9-8793-2CA8-B36F-B77B642A6C21}"/>
                </a:ext>
              </a:extLst>
            </p:cNvPr>
            <p:cNvSpPr txBox="1"/>
            <p:nvPr/>
          </p:nvSpPr>
          <p:spPr>
            <a:xfrm>
              <a:off x="8516256" y="4828250"/>
              <a:ext cx="1271016"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spTree>
    <p:custDataLst>
      <p:tags r:id="rId1"/>
    </p:custDataLst>
    <p:extLst>
      <p:ext uri="{BB962C8B-B14F-4D97-AF65-F5344CB8AC3E}">
        <p14:creationId xmlns:p14="http://schemas.microsoft.com/office/powerpoint/2010/main" val="20414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750"/>
                                        <p:tgtEl>
                                          <p:spTgt spid="27"/>
                                        </p:tgtEl>
                                      </p:cBhvr>
                                    </p:animEffect>
                                    <p:anim calcmode="lin" valueType="num">
                                      <p:cBhvr>
                                        <p:cTn id="18" dur="750" fill="hold"/>
                                        <p:tgtEl>
                                          <p:spTgt spid="27"/>
                                        </p:tgtEl>
                                        <p:attrNameLst>
                                          <p:attrName>ppt_x</p:attrName>
                                        </p:attrNameLst>
                                      </p:cBhvr>
                                      <p:tavLst>
                                        <p:tav tm="0">
                                          <p:val>
                                            <p:strVal val="#ppt_x"/>
                                          </p:val>
                                        </p:tav>
                                        <p:tav tm="100000">
                                          <p:val>
                                            <p:strVal val="#ppt_x"/>
                                          </p:val>
                                        </p:tav>
                                      </p:tavLst>
                                    </p:anim>
                                    <p:anim calcmode="lin" valueType="num">
                                      <p:cBhvr>
                                        <p:cTn id="19" dur="675" decel="100000" fill="hold"/>
                                        <p:tgtEl>
                                          <p:spTgt spid="27"/>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D6F27-FF55-8088-5273-D41F09F70AE0}"/>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9725088C-D85D-9129-F62C-F245F463BCE6}"/>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Evaluating Options</a:t>
            </a:r>
          </a:p>
        </p:txBody>
      </p:sp>
      <p:sp>
        <p:nvSpPr>
          <p:cNvPr id="4" name="Title 3">
            <a:extLst>
              <a:ext uri="{FF2B5EF4-FFF2-40B4-BE49-F238E27FC236}">
                <a16:creationId xmlns:a16="http://schemas.microsoft.com/office/drawing/2014/main" id="{1E4E6042-6FD2-4897-BE4A-B456C7CCC8BC}"/>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ED51CA3A-CAB8-CC2B-7DE0-C5A9C48D9F2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10">
            <a:extLst>
              <a:ext uri="{FF2B5EF4-FFF2-40B4-BE49-F238E27FC236}">
                <a16:creationId xmlns:a16="http://schemas.microsoft.com/office/drawing/2014/main" id="{F8A88439-394B-9A44-5836-C3FCF8FB693A}"/>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68CE26B5-6719-54ED-C6C1-F50BFA2FD50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910BB203-7098-D93E-A9A1-8BF715ED526B}"/>
                </a:ext>
              </a:extLst>
            </p:cNvPr>
            <p:cNvSpPr txBox="1"/>
            <p:nvPr/>
          </p:nvSpPr>
          <p:spPr>
            <a:xfrm>
              <a:off x="10391367" y="4843604"/>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grpSp>
        <p:nvGrpSpPr>
          <p:cNvPr id="33" name="Group 32">
            <a:extLst>
              <a:ext uri="{FF2B5EF4-FFF2-40B4-BE49-F238E27FC236}">
                <a16:creationId xmlns:a16="http://schemas.microsoft.com/office/drawing/2014/main" id="{3FE81BBA-861E-E31D-89C6-4D0C95C308C0}"/>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3FE37AF-9DF6-8E8D-2149-7D598BCD262A}"/>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9ECEDB7-AC3A-D4C6-0A86-ACD6EADBA8F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733B01D-8046-8374-7F6F-9D195FFE762D}"/>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933379D9-E183-E946-6CB1-EB13A79256DD}"/>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3C1ABF55-BB27-8163-07F8-CC652C15459E}"/>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5E1BC9D0-BE5F-9855-6241-418CE1D66582}"/>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7D1BF5EA-7725-E111-94F8-6C8D0F9F2F8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F56661E8-5D53-AA55-9D10-8516EC469F6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CAD033FF-02C2-2448-DB23-135D999CAC6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37F3D66-1164-8C12-DE7F-81CF6682C73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8E10870A-C345-70DE-2AC9-522B8AD98739}"/>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6" action="ppaction://hlinksldjump"/>
              <a:extLst>
                <a:ext uri="{FF2B5EF4-FFF2-40B4-BE49-F238E27FC236}">
                  <a16:creationId xmlns:a16="http://schemas.microsoft.com/office/drawing/2014/main" id="{0C50EC52-A670-F9AE-AA54-4A15585B8C51}"/>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F91AC27D-BF53-0B99-B62D-EFA24605316E}"/>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910EE7DC-BED4-8B62-6216-BFF7FF757C6F}"/>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D40505DC-B7C8-44E0-DAA9-631BFF26F04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4155E6D-7E4F-363B-BE23-6DA65991F4FB}"/>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68A4E61-5E5C-9962-2194-5F2DB5CD7C9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9A23E00-855D-0256-30FE-7E70DBE63FA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F354AEFA-757A-A8ED-0A7B-3D26B659C79C}"/>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7" action="ppaction://hlinksldjump"/>
              <a:extLst>
                <a:ext uri="{FF2B5EF4-FFF2-40B4-BE49-F238E27FC236}">
                  <a16:creationId xmlns:a16="http://schemas.microsoft.com/office/drawing/2014/main" id="{6E22F827-D7BE-E83F-169F-36C5DE044F49}"/>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6" name="Rectangle: Rounded Corners 15">
            <a:extLst>
              <a:ext uri="{FF2B5EF4-FFF2-40B4-BE49-F238E27FC236}">
                <a16:creationId xmlns:a16="http://schemas.microsoft.com/office/drawing/2014/main" id="{47D4E586-D9CC-1C5A-5C9F-134168B249F8}"/>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14F7403A-2473-B87C-295A-163D56952BD2}"/>
              </a:ext>
            </a:extLst>
          </p:cNvPr>
          <p:cNvGrpSpPr/>
          <p:nvPr/>
        </p:nvGrpSpPr>
        <p:grpSpPr>
          <a:xfrm>
            <a:off x="7798004" y="1039057"/>
            <a:ext cx="338328" cy="338328"/>
            <a:chOff x="687637" y="2265052"/>
            <a:chExt cx="338328" cy="338328"/>
          </a:xfrm>
        </p:grpSpPr>
        <p:sp>
          <p:nvSpPr>
            <p:cNvPr id="19" name="Oval 18">
              <a:extLst>
                <a:ext uri="{FF2B5EF4-FFF2-40B4-BE49-F238E27FC236}">
                  <a16:creationId xmlns:a16="http://schemas.microsoft.com/office/drawing/2014/main" id="{9A03DC75-080F-C8AD-DEF8-98BADDFBFC0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0AB39FC7-9439-B10B-1F5E-7E17A2C5813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3" name="Group 12">
            <a:extLst>
              <a:ext uri="{FF2B5EF4-FFF2-40B4-BE49-F238E27FC236}">
                <a16:creationId xmlns:a16="http://schemas.microsoft.com/office/drawing/2014/main" id="{D5E70090-F226-74B9-0658-D0DC5BDD57D3}"/>
              </a:ext>
            </a:extLst>
          </p:cNvPr>
          <p:cNvGrpSpPr/>
          <p:nvPr/>
        </p:nvGrpSpPr>
        <p:grpSpPr>
          <a:xfrm>
            <a:off x="475487" y="1640093"/>
            <a:ext cx="10624634" cy="4699100"/>
            <a:chOff x="475489" y="1568572"/>
            <a:chExt cx="10624634" cy="4699100"/>
          </a:xfrm>
        </p:grpSpPr>
        <p:sp>
          <p:nvSpPr>
            <p:cNvPr id="21" name="Rectangle: Rounded Corners 20">
              <a:extLst>
                <a:ext uri="{FF2B5EF4-FFF2-40B4-BE49-F238E27FC236}">
                  <a16:creationId xmlns:a16="http://schemas.microsoft.com/office/drawing/2014/main" id="{F4CF6BEF-C695-DEEE-1781-EC7886AD6CE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F47F2903-F8F3-D55A-C619-1E015CF97AA8}"/>
                </a:ext>
              </a:extLst>
            </p:cNvPr>
            <p:cNvSpPr txBox="1">
              <a:spLocks/>
            </p:cNvSpPr>
            <p:nvPr/>
          </p:nvSpPr>
          <p:spPr>
            <a:xfrm>
              <a:off x="555434" y="1674171"/>
              <a:ext cx="1016172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Evaluate options against measurable criteria and real-world outcomes.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Compare ideas with past experience and similar situations to gauge likely effectiveness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Focus on solutions that have demonstrated success.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the long-term potential opportunities offered by each option.</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Look for options that are more innovative and inspired.</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Evaluate how each option fits with the wider strategy and future direction.</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Logically weigh the pros and cons of each solution or use a strategic planning framework, such as SWOT (Strengths, Weaknesses, Opportunities, Threats) analysis.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Systematically compare options based on efficiency, effectiveness, and likely return on investment.</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Keep the evaluation process objective and clear.</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Consult with stakeholders to ensure that the final solution meets their needs.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Assess how each option will affect team morale, customer satisfaction, and community values.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which alternative aligns best with the organization’s core values and ethics.</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5" name="Group 44">
            <a:extLst>
              <a:ext uri="{FF2B5EF4-FFF2-40B4-BE49-F238E27FC236}">
                <a16:creationId xmlns:a16="http://schemas.microsoft.com/office/drawing/2014/main" id="{8E5E4099-5B8A-847A-7F13-5D43B0634728}"/>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576BB30F-C78D-477E-64AB-10134930B2C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F0F6A7E0-3ACC-E913-BB65-0FEA5432FF1D}"/>
                </a:ext>
              </a:extLst>
            </p:cNvPr>
            <p:cNvSpPr txBox="1"/>
            <p:nvPr/>
          </p:nvSpPr>
          <p:spPr>
            <a:xfrm>
              <a:off x="8516256" y="4828250"/>
              <a:ext cx="1271016"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Evaluating Options</a:t>
              </a:r>
            </a:p>
          </p:txBody>
        </p:sp>
      </p:grpSp>
    </p:spTree>
    <p:custDataLst>
      <p:tags r:id="rId1"/>
    </p:custDataLst>
    <p:extLst>
      <p:ext uri="{BB962C8B-B14F-4D97-AF65-F5344CB8AC3E}">
        <p14:creationId xmlns:p14="http://schemas.microsoft.com/office/powerpoint/2010/main" val="1597447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BF89-546E-FB28-02A0-406A7D47BA65}"/>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51D4E6C-6EE7-38AC-A957-53A3144058F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D37BFB3-B155-510E-6044-570899D4256F}"/>
              </a:ext>
            </a:extLst>
          </p:cNvPr>
          <p:cNvGrpSpPr/>
          <p:nvPr/>
        </p:nvGrpSpPr>
        <p:grpSpPr>
          <a:xfrm>
            <a:off x="4113407" y="2459736"/>
            <a:ext cx="3418829" cy="652657"/>
            <a:chOff x="4113407" y="2214340"/>
            <a:chExt cx="3418829" cy="652657"/>
          </a:xfrm>
          <a:solidFill>
            <a:schemeClr val="tx2"/>
          </a:solidFill>
        </p:grpSpPr>
        <mc:AlternateContent xmlns:mc="http://schemas.openxmlformats.org/markup-compatibility/2006" xmlns:a14="http://schemas.microsoft.com/office/drawing/2010/main">
          <mc:Choice Requires="a14">
            <p:sp>
              <p:nvSpPr>
                <p:cNvPr id="7" name="Rectangle: Rounded Corners 6">
                  <a:extLst>
                    <a:ext uri="{FF2B5EF4-FFF2-40B4-BE49-F238E27FC236}">
                      <a16:creationId xmlns:a16="http://schemas.microsoft.com/office/drawing/2014/main" id="{9CB3B2B9-666C-1727-5286-D7323F339BF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7" name="Rectangle: Rounded Corners 6">
                  <a:extLst>
                    <a:ext uri="{FF2B5EF4-FFF2-40B4-BE49-F238E27FC236}">
                      <a16:creationId xmlns:a16="http://schemas.microsoft.com/office/drawing/2014/main" id="{9CB3B2B9-666C-1727-5286-D7323F339BFE}"/>
                    </a:ext>
                  </a:extLst>
                </p:cNvPr>
                <p:cNvSpPr>
                  <a:spLocks noRot="1" noChangeAspect="1" noMove="1" noResize="1" noEditPoints="1" noAdjustHandles="1" noChangeArrowheads="1" noChangeShapeType="1" noTextEdit="1"/>
                </p:cNvSpPr>
                <p:nvPr/>
              </p:nvSpPr>
              <p:spPr>
                <a:xfrm>
                  <a:off x="4113407" y="2214340"/>
                  <a:ext cx="3418829" cy="652657"/>
                </a:xfrm>
                <a:prstGeom prst="roundRect">
                  <a:avLst>
                    <a:gd name="adj" fmla="val 10984"/>
                  </a:avLst>
                </a:prstGeom>
                <a:blipFill>
                  <a:blip r:embed="rId4"/>
                  <a:stretch>
                    <a:fillRect/>
                  </a:stretch>
                </a:blipFill>
                <a:ln w="12700" cap="flat" cmpd="sng" algn="ctr">
                  <a:noFill/>
                  <a:prstDash val="solid"/>
                  <a:miter lim="800000"/>
                </a:ln>
                <a:effectLst/>
              </p:spPr>
              <p:txBody>
                <a:bodyPr/>
                <a:lstStyle/>
                <a:p>
                  <a:r>
                    <a:rPr lang="en-US">
                      <a:noFill/>
                    </a:rPr>
                    <a:t> </a:t>
                  </a:r>
                </a:p>
              </p:txBody>
            </p:sp>
          </mc:Fallback>
        </mc:AlternateContent>
        <p:grpSp>
          <p:nvGrpSpPr>
            <p:cNvPr id="8" name="Group 7">
              <a:extLst>
                <a:ext uri="{FF2B5EF4-FFF2-40B4-BE49-F238E27FC236}">
                  <a16:creationId xmlns:a16="http://schemas.microsoft.com/office/drawing/2014/main" id="{9650AC6D-0550-4F16-1CC9-4FEE5FA608B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B283A9F-0F04-0917-2F5E-ADC3DA5EBE7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D940B44-030B-E7E0-AFCC-3D2224A0203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AB1E40E-3EC7-EA55-8EB6-9FCE0A78C1B3}"/>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04632ACE-2902-8511-5829-13571018463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23A017-CC15-04C6-25EC-35FE6D892EA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28031B8-9EA7-D1B6-85A6-E7A4792422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380A60-B93D-C1E4-3E07-D013718C28C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93A0A1D-B2C1-1D3D-CC3B-DF22E85AA5B3}"/>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E79831B4-4BD4-1DBF-7190-3819D414793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B4647A0-1B66-8F2D-43E4-A0FA63B9AF1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5756BA57-3B2C-A2D1-9A2D-54A94A925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51522EF-C3F1-C97E-E81F-85FBC9C7201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133CE39D-7EE9-1545-1074-D1F4B80A5EA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05B4710-DACB-60F6-94F8-BE49382996B6}"/>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D079892-DE7D-C434-528C-58E3C568452C}"/>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C848C77-0A48-CD97-C28A-66637FF793D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E172A89-294B-F12F-2D96-5F0BB607F41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B2AB4A20-F3BE-2C82-58C4-38046FE7DCE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4E8F8B2-91FE-2DD4-0576-69A6105400EB}"/>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D207F6F-9E0D-6F76-AE8B-08F011041E10}"/>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2" name="TextBox 21">
            <a:extLst>
              <a:ext uri="{FF2B5EF4-FFF2-40B4-BE49-F238E27FC236}">
                <a16:creationId xmlns:a16="http://schemas.microsoft.com/office/drawing/2014/main" id="{8229B6C0-8A35-ACD2-2F37-A531EBA8ED1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7" name="Title 3">
            <a:extLst>
              <a:ext uri="{FF2B5EF4-FFF2-40B4-BE49-F238E27FC236}">
                <a16:creationId xmlns:a16="http://schemas.microsoft.com/office/drawing/2014/main" id="{5D645DF0-AACE-B5F6-7BA7-880D17778CDE}"/>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3788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1541C-63DC-E076-E565-6F172490763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707D0DE-1B48-E1BD-0073-A3C2E65E926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112E9129-E1AD-296D-247A-80D45E3895C5}"/>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707994B-2809-93AD-AA2B-A8AC2DDEF2AB}"/>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28F5663-B06B-C8AD-09BF-0548C25A3D2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27B56C6-A6D8-F3F6-8937-AAEE5933DA5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CCDF9C7F-13CF-E73A-73ED-549B52F4847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6A8D2D47-104C-7C24-5CCF-C72293EAAA62}"/>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56EB6BDC-F0FE-3E99-6556-514284C46F6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938D664-AC4D-959E-6491-A2A352704F9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851F3D6-BE55-22D6-7A46-AEEA4B6EE8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1594FD3-A76B-14CA-2737-2EFD381F02E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701C485E-DEC0-9C84-50F0-310A99E1A3BE}"/>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5CB48B22-9368-D534-F898-D50E18CC52C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189AAAB-4ADF-6E8A-823B-4EA0B3C8F279}"/>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A4920DE-3A06-E6DC-3F92-7115D556266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B3DF975E-33F9-C840-4D3F-C2730E10520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D02544AD-343A-8D09-8440-8B3AEA191F5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EBF47439-3B52-CABF-EC56-143CFA8A90FC}"/>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9BD15921-94B2-E32E-9202-EEC4CFBCAB95}"/>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CF36BE91-0845-9ACE-9C83-C34299410F88}"/>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4C5F0756-2C65-ED15-FBDF-8B7CE89C5602}"/>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2B8155C-6D05-F8C2-CE37-877BD93D5451}"/>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E921C536-7459-B8D5-CB39-43ECA1515CEC}"/>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0EEDA3E4-903B-F953-02A1-D0EB7B4248A5}"/>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2" name="TextBox 21">
            <a:extLst>
              <a:ext uri="{FF2B5EF4-FFF2-40B4-BE49-F238E27FC236}">
                <a16:creationId xmlns:a16="http://schemas.microsoft.com/office/drawing/2014/main" id="{8CDEFEDB-FB20-21B4-FFFB-7EF2F7483332}"/>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7" name="Title 3">
            <a:extLst>
              <a:ext uri="{FF2B5EF4-FFF2-40B4-BE49-F238E27FC236}">
                <a16:creationId xmlns:a16="http://schemas.microsoft.com/office/drawing/2014/main" id="{E81C1A45-BE20-516B-1413-3BD7FEF33E41}"/>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578612B7-4FD9-9B6B-564E-82FC9469F11E}"/>
              </a:ext>
            </a:extLst>
          </p:cNvPr>
          <p:cNvPicPr>
            <a:picLocks noChangeAspect="1"/>
          </p:cNvPicPr>
          <p:nvPr/>
        </p:nvPicPr>
        <p:blipFill>
          <a:blip r:embed="rId6"/>
          <a:stretch>
            <a:fillRect/>
          </a:stretch>
        </p:blipFill>
        <p:spPr>
          <a:xfrm>
            <a:off x="555434" y="1696819"/>
            <a:ext cx="3419475" cy="647700"/>
          </a:xfrm>
          <a:prstGeom prst="rect">
            <a:avLst/>
          </a:prstGeom>
        </p:spPr>
      </p:pic>
      <p:grpSp>
        <p:nvGrpSpPr>
          <p:cNvPr id="20" name="Group 19">
            <a:extLst>
              <a:ext uri="{FF2B5EF4-FFF2-40B4-BE49-F238E27FC236}">
                <a16:creationId xmlns:a16="http://schemas.microsoft.com/office/drawing/2014/main" id="{19EBC0C2-7835-5997-F8E7-CE7ED634ACDB}"/>
              </a:ext>
            </a:extLst>
          </p:cNvPr>
          <p:cNvGrpSpPr/>
          <p:nvPr/>
        </p:nvGrpSpPr>
        <p:grpSpPr>
          <a:xfrm>
            <a:off x="555434" y="2344519"/>
            <a:ext cx="10558656" cy="3918629"/>
            <a:chOff x="541466" y="2344519"/>
            <a:chExt cx="10558656" cy="3918629"/>
          </a:xfrm>
        </p:grpSpPr>
        <p:sp>
          <p:nvSpPr>
            <p:cNvPr id="6" name="Rectangle: Rounded Corners 5">
              <a:extLst>
                <a:ext uri="{FF2B5EF4-FFF2-40B4-BE49-F238E27FC236}">
                  <a16:creationId xmlns:a16="http://schemas.microsoft.com/office/drawing/2014/main" id="{19DB159B-D6A5-D09C-50B0-C72122BCFE8C}"/>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F10A5B87-CE23-DED1-D3CE-D4518372F1AF}"/>
                </a:ext>
              </a:extLst>
            </p:cNvPr>
            <p:cNvSpPr txBox="1">
              <a:spLocks/>
            </p:cNvSpPr>
            <p:nvPr/>
          </p:nvSpPr>
          <p:spPr>
            <a:xfrm>
              <a:off x="827252" y="2615490"/>
              <a:ext cx="702359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Understand the impact of a decision on various groups to create buy-in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Manage competing interests effectively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6DA3A10F-DDB5-AE91-F7A8-795AEF2D4AF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8CF9B15A-BB8E-597E-1E77-5225B9B5D562}"/>
              </a:ext>
            </a:extLst>
          </p:cNvPr>
          <p:cNvSpPr txBox="1"/>
          <p:nvPr/>
        </p:nvSpPr>
        <p:spPr>
          <a:xfrm>
            <a:off x="10358164" y="482372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Tree>
    <p:custDataLst>
      <p:tags r:id="rId1"/>
    </p:custDataLst>
    <p:extLst>
      <p:ext uri="{BB962C8B-B14F-4D97-AF65-F5344CB8AC3E}">
        <p14:creationId xmlns:p14="http://schemas.microsoft.com/office/powerpoint/2010/main" val="323196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750"/>
                                        <p:tgtEl>
                                          <p:spTgt spid="28"/>
                                        </p:tgtEl>
                                      </p:cBhvr>
                                    </p:animEffect>
                                    <p:anim calcmode="lin" valueType="num">
                                      <p:cBhvr>
                                        <p:cTn id="13" dur="750" fill="hold"/>
                                        <p:tgtEl>
                                          <p:spTgt spid="28"/>
                                        </p:tgtEl>
                                        <p:attrNameLst>
                                          <p:attrName>ppt_x</p:attrName>
                                        </p:attrNameLst>
                                      </p:cBhvr>
                                      <p:tavLst>
                                        <p:tav tm="0">
                                          <p:val>
                                            <p:strVal val="#ppt_x"/>
                                          </p:val>
                                        </p:tav>
                                        <p:tav tm="100000">
                                          <p:val>
                                            <p:strVal val="#ppt_x"/>
                                          </p:val>
                                        </p:tav>
                                      </p:tavLst>
                                    </p:anim>
                                    <p:anim calcmode="lin" valueType="num">
                                      <p:cBhvr>
                                        <p:cTn id="14" dur="675" decel="100000" fill="hold"/>
                                        <p:tgtEl>
                                          <p:spTgt spid="28"/>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5DDB-76ED-F1E7-8E86-E7D193D3D011}"/>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A09002F-4522-4586-865F-9E2D79EF699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A4F95136-79AF-9295-DE47-7764F6DFCEEA}"/>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C511849C-BC92-FB6B-824A-443C61AB203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C8E2182-C1A6-6DEB-A304-AB16FBE7A3C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C115EC8B-8A81-E893-8169-F10B2E382C2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1B367E-5DB1-43D3-90A2-BD159834F3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9F884CB0-1B37-A7DA-0155-BC2A2CAD254A}"/>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C5B2492-C556-022C-CA80-20BC2D5F15F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FA56CD5-3D66-BE8C-B4B9-F21543D6BAA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C3BDEC3-D161-3A72-177B-A3276731D24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17B818B-0022-B535-34D2-6B3FEE3B0AA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72A04F7-7819-1080-79CA-F46402951697}"/>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384101E7-A023-C273-4CA2-1976E21DF21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F7D61C3F-D93A-48C0-7A83-F1EB51F1CFC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EA2F465-BD1A-00B4-8AA8-A7527056FD1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3A559716-649F-E743-4E9F-7AA3F8CA6CD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BB6508A-1A6C-0E85-42A2-C94FE6B32B77}"/>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7D3E08CD-84F0-482B-64B6-85EF1089DCDE}"/>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20447728-9C6E-3539-B9E9-B6929D860F86}"/>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8AC03669-F121-195D-61B2-1B005A27BA76}"/>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1258783-DA58-0E90-0AB2-B7F49DEFBC28}"/>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7C489E9-F7EC-CBB5-B3BD-8471F4BB4510}"/>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22CE452-8E87-0742-0C9F-AC78C213AC3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925F668E-8A73-E652-A3C5-DCD46351D196}"/>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2" name="TextBox 21">
            <a:extLst>
              <a:ext uri="{FF2B5EF4-FFF2-40B4-BE49-F238E27FC236}">
                <a16:creationId xmlns:a16="http://schemas.microsoft.com/office/drawing/2014/main" id="{45D7CC5A-1C75-25E4-98E3-1A7B7D79E0FB}"/>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7" name="Title 3">
            <a:extLst>
              <a:ext uri="{FF2B5EF4-FFF2-40B4-BE49-F238E27FC236}">
                <a16:creationId xmlns:a16="http://schemas.microsoft.com/office/drawing/2014/main" id="{7D0A0A39-D838-6BA5-4B0A-AE285931E111}"/>
              </a:ext>
            </a:extLst>
          </p:cNvPr>
          <p:cNvSpPr>
            <a:spLocks noGrp="1"/>
          </p:cNvSpPr>
          <p:nvPr>
            <p:ph type="title"/>
          </p:nvPr>
        </p:nvSpPr>
        <p:spPr>
          <a:xfrm>
            <a:off x="767270" y="659995"/>
            <a:ext cx="10246896" cy="980098"/>
          </a:xfrm>
        </p:spPr>
        <p:txBody>
          <a:bodyPr anchor="t"/>
          <a:lstStyle/>
          <a:p>
            <a:r>
              <a:rPr lang="en-GB" sz="3600"/>
              <a:t>Advanced Skills</a:t>
            </a:r>
          </a:p>
        </p:txBody>
      </p:sp>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id="{CF8933FA-0C47-9EF0-7F22-F185849253EC}"/>
                  </a:ext>
                </a:extLst>
              </p:cNvPr>
              <p:cNvSpPr/>
              <p:nvPr/>
            </p:nvSpPr>
            <p:spPr>
              <a:xfrm>
                <a:off x="4113405" y="1546515"/>
                <a:ext cx="35629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b="1"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39" name="Rectangle: Rounded Corners 38">
                <a:extLst>
                  <a:ext uri="{FF2B5EF4-FFF2-40B4-BE49-F238E27FC236}">
                    <a16:creationId xmlns:a16="http://schemas.microsoft.com/office/drawing/2014/main" id="{CF8933FA-0C47-9EF0-7F22-F185849253EC}"/>
                  </a:ext>
                </a:extLst>
              </p:cNvPr>
              <p:cNvSpPr>
                <a:spLocks noRot="1" noChangeAspect="1" noMove="1" noResize="1" noEditPoints="1" noAdjustHandles="1" noChangeArrowheads="1" noChangeShapeType="1" noTextEdit="1"/>
              </p:cNvSpPr>
              <p:nvPr/>
            </p:nvSpPr>
            <p:spPr>
              <a:xfrm>
                <a:off x="4113405" y="1546515"/>
                <a:ext cx="3562929" cy="913221"/>
              </a:xfrm>
              <a:prstGeom prst="roundRect">
                <a:avLst>
                  <a:gd name="adj" fmla="val 10984"/>
                </a:avLst>
              </a:prstGeom>
              <a:blipFill>
                <a:blip r:embed="rId6"/>
                <a:stretch>
                  <a:fillRect/>
                </a:stretch>
              </a:blipFill>
              <a:ln w="12700" cap="flat" cmpd="sng" algn="ctr">
                <a:noFill/>
                <a:prstDash val="solid"/>
                <a:miter lim="800000"/>
              </a:ln>
              <a:effectLst/>
            </p:spPr>
            <p:txBody>
              <a:bodyPr/>
              <a:lstStyle/>
              <a:p>
                <a:r>
                  <a:rPr lang="en-US">
                    <a:noFill/>
                  </a:rPr>
                  <a:t> </a:t>
                </a:r>
              </a:p>
            </p:txBody>
          </p:sp>
        </mc:Fallback>
      </mc:AlternateContent>
      <p:grpSp>
        <p:nvGrpSpPr>
          <p:cNvPr id="40" name="Group 39">
            <a:extLst>
              <a:ext uri="{FF2B5EF4-FFF2-40B4-BE49-F238E27FC236}">
                <a16:creationId xmlns:a16="http://schemas.microsoft.com/office/drawing/2014/main" id="{1EE17884-F561-68BA-0B2C-DC315DA2E199}"/>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C1D73831-05C6-BD0E-E856-0749BCD1240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FFC98FCD-EE7D-0CCE-73D1-0D39599F9FB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7005FF3A-4082-8B77-9E56-63D7183C206F}"/>
              </a:ext>
            </a:extLst>
          </p:cNvPr>
          <p:cNvGrpSpPr/>
          <p:nvPr/>
        </p:nvGrpSpPr>
        <p:grpSpPr>
          <a:xfrm>
            <a:off x="550477" y="2395994"/>
            <a:ext cx="10544688" cy="3871677"/>
            <a:chOff x="555434" y="2381639"/>
            <a:chExt cx="10544688" cy="3871677"/>
          </a:xfrm>
        </p:grpSpPr>
        <p:sp>
          <p:nvSpPr>
            <p:cNvPr id="43" name="Rectangle: Rounded Corners 42">
              <a:extLst>
                <a:ext uri="{FF2B5EF4-FFF2-40B4-BE49-F238E27FC236}">
                  <a16:creationId xmlns:a16="http://schemas.microsoft.com/office/drawing/2014/main" id="{AA08F97B-F1F7-69B3-DBA6-1DA1B0DD3F5E}"/>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CE4EA6C1-5594-E657-89BB-A5C6E93F1B28}"/>
                </a:ext>
              </a:extLst>
            </p:cNvPr>
            <p:cNvSpPr txBox="1">
              <a:spLocks/>
            </p:cNvSpPr>
            <p:nvPr/>
          </p:nvSpPr>
          <p:spPr>
            <a:xfrm>
              <a:off x="827252" y="2617040"/>
              <a:ext cx="9198864" cy="2392761"/>
            </a:xfrm>
            <a:prstGeom prst="rect">
              <a:avLst/>
            </a:prstGeom>
          </p:spPr>
          <p:txBody>
            <a:bodyPr vert="horz" lIns="0" tIns="0" rIns="0" bIns="0" rtlCol="0" anchor="t">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a:ea typeface="Open Sans"/>
                  <a:cs typeface="Open Sans"/>
                </a:rPr>
                <a:t>All personality types can analyze the impact on stakeholders. However, some may not consider this </a:t>
              </a:r>
              <a:r>
                <a:rPr lang="en-US" dirty="0">
                  <a:solidFill>
                    <a:srgbClr val="FFFFFF"/>
                  </a:solidFill>
                  <a:latin typeface="Open Sans"/>
                  <a:ea typeface="Open Sans"/>
                  <a:cs typeface="Open Sans"/>
                </a:rPr>
                <a:t>enough, while others may try so hard for a win-win solution that they have trouble moving forward.</a:t>
              </a:r>
            </a:p>
          </p:txBody>
        </p:sp>
      </p:grpSp>
      <p:grpSp>
        <p:nvGrpSpPr>
          <p:cNvPr id="45" name="Group 44">
            <a:extLst>
              <a:ext uri="{FF2B5EF4-FFF2-40B4-BE49-F238E27FC236}">
                <a16:creationId xmlns:a16="http://schemas.microsoft.com/office/drawing/2014/main" id="{DE5FA9B3-E2F8-52F6-B2C6-E556A7C33383}"/>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3AC3487E-0F89-64E7-5C4E-249B5A652DA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B9182023-7629-2E4C-DF27-7EDD0910C299}"/>
                </a:ext>
              </a:extLst>
            </p:cNvPr>
            <p:cNvSpPr txBox="1"/>
            <p:nvPr/>
          </p:nvSpPr>
          <p:spPr>
            <a:xfrm>
              <a:off x="8409807" y="482564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grpSp>
    </p:spTree>
    <p:custDataLst>
      <p:tags r:id="rId1"/>
    </p:custDataLst>
    <p:extLst>
      <p:ext uri="{BB962C8B-B14F-4D97-AF65-F5344CB8AC3E}">
        <p14:creationId xmlns:p14="http://schemas.microsoft.com/office/powerpoint/2010/main" val="222775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CFF90-D9B6-0EA0-F422-65EFC2B94AC4}"/>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8357992-63B9-8DE7-917A-34F4DAAAAFE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9C19A6B8-3FD1-95C5-34FD-40B11B0D2EBC}"/>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540AEFA4-29AE-CF0E-46DE-549A38878772}"/>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17C68CB-1D40-498E-8686-54255839F0C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4C27D3B-13C0-DB96-746A-D49FA0685F6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6D15EFD-39C5-1B28-6845-DC8BD2E90C7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641B9CB-2DD4-524A-5539-4B8074388DC9}"/>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4618727-9A91-E2EF-E3A1-B697B024B07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37C91D95-4CED-482D-02E2-A7ADDF8035FB}"/>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2E4DD7D1-E3F9-1B35-9A3C-DD7B298477D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A1C13A7-CE63-64DC-6731-350DA6A839B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E588055F-269E-5E1B-E84C-B65E4BB16C7A}"/>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52FDC31-A787-8E82-1D8E-8A18E9C5DD8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3853D96-5F55-3AE2-FB7B-686488480144}"/>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825C9D00-7C81-015F-6F39-05CB6FC1E16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882E962-4B7D-14F5-BD0C-894E5737409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2F4AEB38-20AD-AE0F-1D7C-E33CE5603EF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F55E7FDB-EFE7-B6F4-B98F-936693C77015}"/>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7DC7412D-B59E-CFBB-7C3B-A1FB66BE3647}"/>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9CD020CA-2B91-E372-C39A-930D89CECFD1}"/>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E4B259D9-FBAF-5965-51D5-35E3530E26CA}"/>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53E668FA-34CB-98C0-98D1-CA318E4CC43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7567219A-F3A3-BC1E-5880-D5B91EBC7BC6}"/>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13F38D75-BECE-D5C7-9073-7ACD4AF92114}"/>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2" name="TextBox 21">
            <a:extLst>
              <a:ext uri="{FF2B5EF4-FFF2-40B4-BE49-F238E27FC236}">
                <a16:creationId xmlns:a16="http://schemas.microsoft.com/office/drawing/2014/main" id="{F73C2877-CCC8-DF67-5072-2759263628CC}"/>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sp>
        <p:nvSpPr>
          <p:cNvPr id="27" name="Title 3">
            <a:extLst>
              <a:ext uri="{FF2B5EF4-FFF2-40B4-BE49-F238E27FC236}">
                <a16:creationId xmlns:a16="http://schemas.microsoft.com/office/drawing/2014/main" id="{EEAD1A49-137D-A77E-6C28-21553CA7A9B4}"/>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1E261BD6-16F7-DC75-9EA5-926D058EB7F6}"/>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801257A2-A4F6-2A40-0A11-46772C28FDDF}"/>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D0989E32-213B-8F3C-26B2-2E267F88613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33B4081-57A4-B829-E963-09794832893B}"/>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7" name="Group 36">
            <a:extLst>
              <a:ext uri="{FF2B5EF4-FFF2-40B4-BE49-F238E27FC236}">
                <a16:creationId xmlns:a16="http://schemas.microsoft.com/office/drawing/2014/main" id="{50B178C2-17A8-A3C1-2E17-97CEDEA208BB}"/>
              </a:ext>
            </a:extLst>
          </p:cNvPr>
          <p:cNvGrpSpPr/>
          <p:nvPr/>
        </p:nvGrpSpPr>
        <p:grpSpPr>
          <a:xfrm>
            <a:off x="475489" y="1659644"/>
            <a:ext cx="10624634" cy="4699100"/>
            <a:chOff x="475489" y="1568572"/>
            <a:chExt cx="10624634" cy="4699100"/>
          </a:xfrm>
        </p:grpSpPr>
        <p:sp>
          <p:nvSpPr>
            <p:cNvPr id="21" name="Rectangle: Rounded Corners 20">
              <a:extLst>
                <a:ext uri="{FF2B5EF4-FFF2-40B4-BE49-F238E27FC236}">
                  <a16:creationId xmlns:a16="http://schemas.microsoft.com/office/drawing/2014/main" id="{59E1BE40-DBA9-A0A0-52D7-01FD6BB98E9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 name="Content Placeholder 1">
              <a:extLst>
                <a:ext uri="{FF2B5EF4-FFF2-40B4-BE49-F238E27FC236}">
                  <a16:creationId xmlns:a16="http://schemas.microsoft.com/office/drawing/2014/main" id="{25A1B13D-0A02-D7D1-DD0C-8AB27E2DEFB5}"/>
                </a:ext>
              </a:extLst>
            </p:cNvPr>
            <p:cNvSpPr txBox="1">
              <a:spLocks/>
            </p:cNvSpPr>
            <p:nvPr/>
          </p:nvSpPr>
          <p:spPr>
            <a:xfrm>
              <a:off x="555434" y="1674171"/>
              <a:ext cx="1016172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Gather data to understand who needs to be involved and what their roles and influence will be.</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Ask specific questions to understand what is going on for those involved in the situation.</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Draw on stakeholder knowledge and past experience to have a detailed understanding of what’s happening.</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possible stakeholders in the wider organization, customer base, and community.</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Be aware of potential changes and shifts over time in stakeholder roles and influence.</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Look for patterns and themes that may connect stakeholders' various interests.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Employ logical frameworks and methods to analyze stakeholder interests objectively.</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Manage competing interests and prioritize stakeholders whose impact on the decision is most important.</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Manage stakeholder expectations in a clear and objective manner and be prepared to stand by decisions.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Consult and collaborate with stakeholders to ensure that their needs are being met.</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Build rapport and positive relationships to gain the trust of stakeholders.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Get to know stakeholders in order to understand their personal concerns and values to create buy-in.</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8" name="Group 27">
            <a:extLst>
              <a:ext uri="{FF2B5EF4-FFF2-40B4-BE49-F238E27FC236}">
                <a16:creationId xmlns:a16="http://schemas.microsoft.com/office/drawing/2014/main" id="{6DCD4E5E-8F65-4A70-D5B3-84B53FF90E61}"/>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E610E523-B201-92BE-A4B5-722008CC6FE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23E6EC3D-7E4D-02CB-7984-C85500EC3E23}"/>
                </a:ext>
              </a:extLst>
            </p:cNvPr>
            <p:cNvSpPr txBox="1"/>
            <p:nvPr/>
          </p:nvSpPr>
          <p:spPr>
            <a:xfrm>
              <a:off x="8412896"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Stakeholder Analysis</a:t>
              </a:r>
            </a:p>
          </p:txBody>
        </p:sp>
      </p:grpSp>
    </p:spTree>
    <p:custDataLst>
      <p:tags r:id="rId1"/>
    </p:custDataLst>
    <p:extLst>
      <p:ext uri="{BB962C8B-B14F-4D97-AF65-F5344CB8AC3E}">
        <p14:creationId xmlns:p14="http://schemas.microsoft.com/office/powerpoint/2010/main" val="408896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750"/>
                                        <p:tgtEl>
                                          <p:spTgt spid="28"/>
                                        </p:tgtEl>
                                      </p:cBhvr>
                                    </p:animEffect>
                                    <p:anim calcmode="lin" valueType="num">
                                      <p:cBhvr>
                                        <p:cTn id="18" dur="750" fill="hold"/>
                                        <p:tgtEl>
                                          <p:spTgt spid="28"/>
                                        </p:tgtEl>
                                        <p:attrNameLst>
                                          <p:attrName>ppt_x</p:attrName>
                                        </p:attrNameLst>
                                      </p:cBhvr>
                                      <p:tavLst>
                                        <p:tav tm="0">
                                          <p:val>
                                            <p:strVal val="#ppt_x"/>
                                          </p:val>
                                        </p:tav>
                                        <p:tav tm="100000">
                                          <p:val>
                                            <p:strVal val="#ppt_x"/>
                                          </p:val>
                                        </p:tav>
                                      </p:tavLst>
                                    </p:anim>
                                    <p:anim calcmode="lin" valueType="num">
                                      <p:cBhvr>
                                        <p:cTn id="19" dur="675" decel="100000" fill="hold"/>
                                        <p:tgtEl>
                                          <p:spTgt spid="28"/>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B83F0E3D-2C2C-9862-37CC-004FEFBBC72F}"/>
              </a:ext>
            </a:extLst>
          </p:cNvPr>
          <p:cNvSpPr txBox="1"/>
          <p:nvPr/>
        </p:nvSpPr>
        <p:spPr>
          <a:xfrm>
            <a:off x="7277007" y="3248633"/>
            <a:ext cx="2133600" cy="338554"/>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Follow These Steps</a:t>
            </a:r>
          </a:p>
        </p:txBody>
      </p:sp>
      <p:sp>
        <p:nvSpPr>
          <p:cNvPr id="2" name="Title 1">
            <a:extLst>
              <a:ext uri="{FF2B5EF4-FFF2-40B4-BE49-F238E27FC236}">
                <a16:creationId xmlns:a16="http://schemas.microsoft.com/office/drawing/2014/main" id="{8E85D3EF-E2DC-806E-B6BA-D241DBE51CEE}"/>
              </a:ext>
            </a:extLst>
          </p:cNvPr>
          <p:cNvSpPr>
            <a:spLocks noGrp="1"/>
          </p:cNvSpPr>
          <p:nvPr>
            <p:ph type="title"/>
          </p:nvPr>
        </p:nvSpPr>
        <p:spPr>
          <a:xfrm>
            <a:off x="1106904" y="892664"/>
            <a:ext cx="11085096" cy="980098"/>
          </a:xfrm>
        </p:spPr>
        <p:txBody>
          <a:bodyPr/>
          <a:lstStyle/>
          <a:p>
            <a:r>
              <a:rPr lang="en-GB" sz="3600" dirty="0"/>
              <a:t>Type Intelligence™ + Decision-Making</a:t>
            </a:r>
          </a:p>
        </p:txBody>
      </p:sp>
      <p:sp>
        <p:nvSpPr>
          <p:cNvPr id="16" name="TextBox 15">
            <a:extLst>
              <a:ext uri="{FF2B5EF4-FFF2-40B4-BE49-F238E27FC236}">
                <a16:creationId xmlns:a16="http://schemas.microsoft.com/office/drawing/2014/main" id="{B1548D23-CC4A-0587-C3AE-6EBC61A80F05}"/>
              </a:ext>
            </a:extLst>
          </p:cNvPr>
          <p:cNvSpPr txBox="1"/>
          <p:nvPr/>
        </p:nvSpPr>
        <p:spPr>
          <a:xfrm>
            <a:off x="1105262" y="1875206"/>
            <a:ext cx="10023988" cy="584775"/>
          </a:xfrm>
          <a:prstGeom prst="rect">
            <a:avLst/>
          </a:prstGeom>
          <a:noFill/>
        </p:spPr>
        <p:txBody>
          <a:bodyPr wrap="square">
            <a:spAutoFit/>
          </a:bodyPr>
          <a:lstStyle/>
          <a:p>
            <a:r>
              <a:rPr lang="en-US" sz="1600" b="0" i="0" dirty="0">
                <a:solidFill>
                  <a:srgbClr val="114853"/>
                </a:solidFill>
                <a:effectLst/>
                <a:latin typeface="Open Sans" panose="020B0606030504020204" pitchFamily="34" charset="0"/>
              </a:rPr>
              <a:t>Type Intelligence and decision-making combines the knowledge of </a:t>
            </a:r>
            <a:r>
              <a:rPr lang="en-US" sz="1600" b="1" i="0" dirty="0">
                <a:solidFill>
                  <a:srgbClr val="114853"/>
                </a:solidFill>
                <a:effectLst/>
                <a:latin typeface="Open Sans" panose="020B0606030504020204" pitchFamily="34" charset="0"/>
              </a:rPr>
              <a:t>MBTI</a:t>
            </a:r>
            <a:r>
              <a:rPr lang="en-US" sz="1600" b="1" i="0" baseline="30000" dirty="0">
                <a:solidFill>
                  <a:srgbClr val="114853"/>
                </a:solidFill>
                <a:effectLst/>
                <a:latin typeface="Open Sans" panose="020B0606030504020204" pitchFamily="34" charset="0"/>
              </a:rPr>
              <a:t>®</a:t>
            </a:r>
            <a:r>
              <a:rPr lang="en-US" sz="1600" b="1" i="0" dirty="0">
                <a:solidFill>
                  <a:srgbClr val="114853"/>
                </a:solidFill>
                <a:effectLst/>
                <a:latin typeface="Open Sans" panose="020B0606030504020204" pitchFamily="34" charset="0"/>
              </a:rPr>
              <a:t> type preferences </a:t>
            </a:r>
            <a:r>
              <a:rPr lang="en-US" sz="1600" b="0" i="0" dirty="0">
                <a:solidFill>
                  <a:srgbClr val="114853"/>
                </a:solidFill>
                <a:effectLst/>
                <a:latin typeface="Open Sans" panose="020B0606030504020204" pitchFamily="34" charset="0"/>
              </a:rPr>
              <a:t>with the </a:t>
            </a:r>
            <a:r>
              <a:rPr lang="en-US" sz="1600" b="1" i="0" dirty="0">
                <a:solidFill>
                  <a:srgbClr val="114853"/>
                </a:solidFill>
                <a:effectLst/>
                <a:latin typeface="Open Sans" panose="020B0606030504020204" pitchFamily="34" charset="0"/>
              </a:rPr>
              <a:t>skills required to help individuals and groups make better, more well-rounded decisions. </a:t>
            </a:r>
            <a:endParaRPr lang="en-US" sz="1600" b="1" dirty="0"/>
          </a:p>
        </p:txBody>
      </p:sp>
      <p:cxnSp>
        <p:nvCxnSpPr>
          <p:cNvPr id="17" name="Straight Connector 16">
            <a:extLst>
              <a:ext uri="{FF2B5EF4-FFF2-40B4-BE49-F238E27FC236}">
                <a16:creationId xmlns:a16="http://schemas.microsoft.com/office/drawing/2014/main" id="{8718D5B3-F1C3-80D0-42A3-81759DC73000}"/>
              </a:ext>
            </a:extLst>
          </p:cNvPr>
          <p:cNvCxnSpPr>
            <a:cxnSpLocks/>
          </p:cNvCxnSpPr>
          <p:nvPr/>
        </p:nvCxnSpPr>
        <p:spPr>
          <a:xfrm flipH="1">
            <a:off x="6442327"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4E57BA47-567F-C449-A0EB-015F24136D51}"/>
              </a:ext>
            </a:extLst>
          </p:cNvPr>
          <p:cNvSpPr txBox="1"/>
          <p:nvPr/>
        </p:nvSpPr>
        <p:spPr>
          <a:xfrm>
            <a:off x="6380166" y="3958861"/>
            <a:ext cx="4818778" cy="1323439"/>
          </a:xfrm>
          <a:prstGeom prst="rect">
            <a:avLst/>
          </a:prstGeom>
          <a:noFill/>
        </p:spPr>
        <p:txBody>
          <a:bodyPr wrap="square" rtlCol="0">
            <a:spAutoFit/>
          </a:bodyPr>
          <a:lstStyle/>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Explore the Skill Development Framework</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Acquire Basic Skills</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Cultivate Advanced Skills</a:t>
            </a:r>
          </a:p>
        </p:txBody>
      </p:sp>
      <p:cxnSp>
        <p:nvCxnSpPr>
          <p:cNvPr id="19" name="Straight Connector 18">
            <a:extLst>
              <a:ext uri="{FF2B5EF4-FFF2-40B4-BE49-F238E27FC236}">
                <a16:creationId xmlns:a16="http://schemas.microsoft.com/office/drawing/2014/main" id="{95418458-E2B7-C8AD-F65F-3DF289FAB915}"/>
              </a:ext>
            </a:extLst>
          </p:cNvPr>
          <p:cNvCxnSpPr>
            <a:cxnSpLocks/>
          </p:cNvCxnSpPr>
          <p:nvPr/>
        </p:nvCxnSpPr>
        <p:spPr>
          <a:xfrm flipH="1">
            <a:off x="9274026" y="3429000"/>
            <a:ext cx="770672" cy="0"/>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DC175D0A-C336-0969-7F26-80692DD393B2}"/>
              </a:ext>
            </a:extLst>
          </p:cNvPr>
          <p:cNvPicPr>
            <a:picLocks noChangeAspect="1"/>
          </p:cNvPicPr>
          <p:nvPr/>
        </p:nvPicPr>
        <p:blipFill>
          <a:blip r:embed="rId4"/>
          <a:stretch>
            <a:fillRect/>
          </a:stretch>
        </p:blipFill>
        <p:spPr>
          <a:xfrm>
            <a:off x="485386" y="2824156"/>
            <a:ext cx="5240927" cy="3395530"/>
          </a:xfrm>
          <a:prstGeom prst="rect">
            <a:avLst/>
          </a:prstGeom>
        </p:spPr>
      </p:pic>
    </p:spTree>
    <p:custDataLst>
      <p:tags r:id="rId1"/>
    </p:custDataLst>
    <p:extLst>
      <p:ext uri="{BB962C8B-B14F-4D97-AF65-F5344CB8AC3E}">
        <p14:creationId xmlns:p14="http://schemas.microsoft.com/office/powerpoint/2010/main" val="1477234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61EE1-4396-75CB-F62A-A7B4F6FC653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CE8F654-8C5A-468F-EE99-93DF97A8EB2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B2A9527-9DED-C171-B6EE-8882D48BFC8F}"/>
              </a:ext>
            </a:extLst>
          </p:cNvPr>
          <p:cNvGrpSpPr/>
          <p:nvPr/>
        </p:nvGrpSpPr>
        <p:grpSpPr>
          <a:xfrm>
            <a:off x="4113407" y="2459736"/>
            <a:ext cx="3418829" cy="652657"/>
            <a:chOff x="4113407" y="2214340"/>
            <a:chExt cx="3418829" cy="652657"/>
          </a:xfrm>
          <a:solidFill>
            <a:schemeClr val="tx2"/>
          </a:solidFill>
        </p:grpSpPr>
        <mc:AlternateContent xmlns:mc="http://schemas.openxmlformats.org/markup-compatibility/2006" xmlns:a14="http://schemas.microsoft.com/office/drawing/2010/main">
          <mc:Choice Requires="a14">
            <p:sp>
              <p:nvSpPr>
                <p:cNvPr id="7" name="Rectangle: Rounded Corners 6">
                  <a:hlinkClick r:id="rId4" action="ppaction://hlinksldjump"/>
                  <a:extLst>
                    <a:ext uri="{FF2B5EF4-FFF2-40B4-BE49-F238E27FC236}">
                      <a16:creationId xmlns:a16="http://schemas.microsoft.com/office/drawing/2014/main" id="{5969FD17-9629-60E8-243F-07FE88F67E2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7" name="Rectangle: Rounded Corners 6">
                  <a:hlinkClick r:id="rId5" action="ppaction://hlinksldjump"/>
                  <a:extLst>
                    <a:ext uri="{FF2B5EF4-FFF2-40B4-BE49-F238E27FC236}">
                      <a16:creationId xmlns:a16="http://schemas.microsoft.com/office/drawing/2014/main" id="{5969FD17-9629-60E8-243F-07FE88F67E21}"/>
                    </a:ext>
                  </a:extLst>
                </p:cNvPr>
                <p:cNvSpPr>
                  <a:spLocks noRot="1" noChangeAspect="1" noMove="1" noResize="1" noEditPoints="1" noAdjustHandles="1" noChangeArrowheads="1" noChangeShapeType="1" noTextEdit="1"/>
                </p:cNvSpPr>
                <p:nvPr/>
              </p:nvSpPr>
              <p:spPr>
                <a:xfrm>
                  <a:off x="4113407" y="2214340"/>
                  <a:ext cx="3418829" cy="652657"/>
                </a:xfrm>
                <a:prstGeom prst="roundRect">
                  <a:avLst>
                    <a:gd name="adj" fmla="val 10984"/>
                  </a:avLst>
                </a:prstGeom>
                <a:blipFill>
                  <a:blip r:embed="rId6"/>
                  <a:stretch>
                    <a:fillRect/>
                  </a:stretch>
                </a:blipFill>
                <a:ln w="12700" cap="flat" cmpd="sng" algn="ctr">
                  <a:noFill/>
                  <a:prstDash val="solid"/>
                  <a:miter lim="800000"/>
                </a:ln>
                <a:effectLst/>
              </p:spPr>
              <p:txBody>
                <a:bodyPr/>
                <a:lstStyle/>
                <a:p>
                  <a:r>
                    <a:rPr lang="en-US">
                      <a:noFill/>
                    </a:rPr>
                    <a:t> </a:t>
                  </a:r>
                </a:p>
              </p:txBody>
            </p:sp>
          </mc:Fallback>
        </mc:AlternateContent>
        <p:grpSp>
          <p:nvGrpSpPr>
            <p:cNvPr id="8" name="Group 7">
              <a:extLst>
                <a:ext uri="{FF2B5EF4-FFF2-40B4-BE49-F238E27FC236}">
                  <a16:creationId xmlns:a16="http://schemas.microsoft.com/office/drawing/2014/main" id="{27999A33-8034-4A4F-F9FD-DDE7182FA9C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3C3BAA3B-B22A-01C6-DADB-6546869815E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82AB3F9-EB02-05EC-49F8-DF773760EE3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A5CBE62-1559-9BBF-69C9-09795D64030C}"/>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7" action="ppaction://hlinksldjump"/>
              <a:extLst>
                <a:ext uri="{FF2B5EF4-FFF2-40B4-BE49-F238E27FC236}">
                  <a16:creationId xmlns:a16="http://schemas.microsoft.com/office/drawing/2014/main" id="{5AA341D5-A1E8-723B-75F1-C7938A84B92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F76FDA9-BAF8-7407-3BAF-84828F2EC40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18B2BBAF-F93C-5A15-831F-421E6273CCA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5C2FA8B-6B47-0A57-BE68-0CC4893613F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1A9807A-0A2D-4637-25CB-7B14D64646A4}"/>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057BDA87-F0F1-D57E-A6B5-4D4B4CFD446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79FC088C-5AF3-ADA3-09D1-3ADAF6FA993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BDE9FB12-AD96-5916-C847-6BCAEC8670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785E4B7-D11D-1210-7E14-45328CB5D0B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73E07997-D283-E70C-0C55-60F8A7057958}"/>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9DABAA4-EDD9-B32F-29E0-6FF9CD983E72}"/>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4668D55C-975D-94D8-0020-06D015A76E24}"/>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06DD034-C868-34BC-D467-4BDA5D93D982}"/>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78FF313-7F98-BD95-BAD2-5F001EF50A29}"/>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C91E24C-1F8F-0AF2-7064-5A003C56F9D3}"/>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C1C7665-6E19-7012-80D3-7A9D3641D0A1}"/>
              </a:ext>
            </a:extLst>
          </p:cNvPr>
          <p:cNvPicPr>
            <a:picLocks noChangeAspect="1"/>
          </p:cNvPicPr>
          <p:nvPr/>
        </p:nvPicPr>
        <p:blipFill>
          <a:blip r:embed="rId8">
            <a:duotone>
              <a:schemeClr val="bg2">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EEC72F76-1A05-5E76-BF3F-9BFE4B79C0F7}"/>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2" name="TextBox 21">
            <a:extLst>
              <a:ext uri="{FF2B5EF4-FFF2-40B4-BE49-F238E27FC236}">
                <a16:creationId xmlns:a16="http://schemas.microsoft.com/office/drawing/2014/main" id="{BDEEBBE1-09E2-858C-94F9-61CEFC3465CC}"/>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7" name="Title 3">
            <a:extLst>
              <a:ext uri="{FF2B5EF4-FFF2-40B4-BE49-F238E27FC236}">
                <a16:creationId xmlns:a16="http://schemas.microsoft.com/office/drawing/2014/main" id="{8E89988D-F89C-2562-7EAB-3131C09CC93F}"/>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12778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91983-36D1-EBBE-2E6B-A452A58ACA8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F7991D8-E64A-1D77-5D18-FFC965C267F6}"/>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8F87B6AC-4DA6-4D4E-F436-278672B7D402}"/>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6B9B1EE9-4864-8934-7A28-A132A4812673}"/>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4AC248B-2B47-F91F-E203-3009DFAB965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27244C8-154E-BD7C-0EA0-7D67D21F181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C73B3B4-436D-7C8A-CBCF-6A79BB66A79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57515632-C8AB-6867-BE43-0FC94AEDE819}"/>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9FA64243-3BCA-248B-4156-19188722F22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2B5D44D-CAB9-A5FD-4BB6-1202E4650C9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E8AA257-4E53-3B68-B8D2-DBAF87B8F9F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34E619E-8367-379B-7239-B96CC93766B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E23D98EC-48AA-624A-F27D-FF3CDEB2BE51}"/>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63D4E8A-566D-8D6F-9609-DD897763A13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CF5E3286-62F9-40D6-C005-FAB2CD8D9C27}"/>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E5C7C07B-A7AB-BD7A-97F0-E0BC1873F9B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25AB302-56B3-4ED0-5F8F-4D7420775BE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0F7C28F6-7DE6-D1F2-EA5B-8EFE41C333FD}"/>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EED72990-55F0-52F7-0EA9-F99C95178D17}"/>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6BF9C6CE-1A15-EB8F-07ED-49134C5E449A}"/>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2C5B5AA2-4D2C-C81B-B0F5-318066F65F5F}"/>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07E5FD6-BB13-A3E3-1BC1-80AFAE5630CD}"/>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5C29734-9631-038A-D9BB-B2077A233212}"/>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668236C4-473E-8F19-AC9B-4189E0035B3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3327559-4E57-9290-0707-EB9C044E5CA0}"/>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2" name="TextBox 21">
            <a:extLst>
              <a:ext uri="{FF2B5EF4-FFF2-40B4-BE49-F238E27FC236}">
                <a16:creationId xmlns:a16="http://schemas.microsoft.com/office/drawing/2014/main" id="{FA65A560-B4EB-EE52-776A-958B40270F2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7" name="Title 3">
            <a:extLst>
              <a:ext uri="{FF2B5EF4-FFF2-40B4-BE49-F238E27FC236}">
                <a16:creationId xmlns:a16="http://schemas.microsoft.com/office/drawing/2014/main" id="{21F2ED6A-C014-EBAE-6E32-B5B639DF2523}"/>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EFE255B1-DD87-649B-FF1E-1FF69A9C0862}"/>
              </a:ext>
            </a:extLst>
          </p:cNvPr>
          <p:cNvPicPr>
            <a:picLocks noChangeAspect="1"/>
          </p:cNvPicPr>
          <p:nvPr/>
        </p:nvPicPr>
        <p:blipFill>
          <a:blip r:embed="rId6"/>
          <a:stretch>
            <a:fillRect/>
          </a:stretch>
        </p:blipFill>
        <p:spPr>
          <a:xfrm>
            <a:off x="555434" y="1696819"/>
            <a:ext cx="3419475" cy="647700"/>
          </a:xfrm>
          <a:prstGeom prst="rect">
            <a:avLst/>
          </a:prstGeom>
        </p:spPr>
      </p:pic>
      <p:grpSp>
        <p:nvGrpSpPr>
          <p:cNvPr id="20" name="Group 19">
            <a:extLst>
              <a:ext uri="{FF2B5EF4-FFF2-40B4-BE49-F238E27FC236}">
                <a16:creationId xmlns:a16="http://schemas.microsoft.com/office/drawing/2014/main" id="{FD3CB1FA-56ED-7945-C840-1F2F558036D0}"/>
              </a:ext>
            </a:extLst>
          </p:cNvPr>
          <p:cNvGrpSpPr/>
          <p:nvPr/>
        </p:nvGrpSpPr>
        <p:grpSpPr>
          <a:xfrm>
            <a:off x="535803" y="2344519"/>
            <a:ext cx="10558656" cy="3918629"/>
            <a:chOff x="541466" y="2344519"/>
            <a:chExt cx="10558656" cy="3918629"/>
          </a:xfrm>
        </p:grpSpPr>
        <p:sp>
          <p:nvSpPr>
            <p:cNvPr id="6" name="Rectangle: Rounded Corners 5">
              <a:extLst>
                <a:ext uri="{FF2B5EF4-FFF2-40B4-BE49-F238E27FC236}">
                  <a16:creationId xmlns:a16="http://schemas.microsoft.com/office/drawing/2014/main" id="{DE0A3F53-E7A8-8F79-E1A4-F56BC75F6FB8}"/>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A9CC4945-B8DB-DAA3-11D7-322DDF165F49}"/>
                </a:ext>
              </a:extLst>
            </p:cNvPr>
            <p:cNvSpPr txBox="1">
              <a:spLocks/>
            </p:cNvSpPr>
            <p:nvPr/>
          </p:nvSpPr>
          <p:spPr>
            <a:xfrm>
              <a:off x="827252" y="2615490"/>
              <a:ext cx="702359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Systematically evaluate potential outcomes for likely success or failure </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Identify unintended consequences of each option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F4B9EBCE-3CF9-ADAA-6C24-A68346B328C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15BC4F34-6AAB-B749-FC12-D58A84CA453C}"/>
              </a:ext>
            </a:extLst>
          </p:cNvPr>
          <p:cNvSpPr txBox="1"/>
          <p:nvPr/>
        </p:nvSpPr>
        <p:spPr>
          <a:xfrm>
            <a:off x="10358164" y="482372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Tree>
    <p:custDataLst>
      <p:tags r:id="rId1"/>
    </p:custDataLst>
    <p:extLst>
      <p:ext uri="{BB962C8B-B14F-4D97-AF65-F5344CB8AC3E}">
        <p14:creationId xmlns:p14="http://schemas.microsoft.com/office/powerpoint/2010/main" val="26474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750"/>
                                        <p:tgtEl>
                                          <p:spTgt spid="28"/>
                                        </p:tgtEl>
                                      </p:cBhvr>
                                    </p:animEffect>
                                    <p:anim calcmode="lin" valueType="num">
                                      <p:cBhvr>
                                        <p:cTn id="13" dur="750" fill="hold"/>
                                        <p:tgtEl>
                                          <p:spTgt spid="28"/>
                                        </p:tgtEl>
                                        <p:attrNameLst>
                                          <p:attrName>ppt_x</p:attrName>
                                        </p:attrNameLst>
                                      </p:cBhvr>
                                      <p:tavLst>
                                        <p:tav tm="0">
                                          <p:val>
                                            <p:strVal val="#ppt_x"/>
                                          </p:val>
                                        </p:tav>
                                        <p:tav tm="100000">
                                          <p:val>
                                            <p:strVal val="#ppt_x"/>
                                          </p:val>
                                        </p:tav>
                                      </p:tavLst>
                                    </p:anim>
                                    <p:anim calcmode="lin" valueType="num">
                                      <p:cBhvr>
                                        <p:cTn id="14" dur="675" decel="100000" fill="hold"/>
                                        <p:tgtEl>
                                          <p:spTgt spid="28"/>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4E1D6-C413-3481-FEC7-B68918D60AD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704C6AD-9407-925E-57B3-74A30ADDC5EC}"/>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B9A621D7-29FC-3F7C-501D-BB7AEB2FCC39}"/>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75F2EA77-0B64-AD22-A8D5-576A0A03CBB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12AB6900-EF63-D839-BE72-2A470424280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E66F371-216A-1569-31E3-8686702D8D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F85FA5B-4CB7-BC41-F11A-1677F5A2CF7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84DD8119-6B39-0B0D-B892-FF68FD0C2DDE}"/>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63313E0F-996D-DAEC-4252-C7B58E6AD4F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7831D95-579C-B47E-D2D8-AEA5FB950A7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C9AB8B9-710D-AC0A-070D-E503A5AA020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07A8CC9-3B5D-4FF6-1F2B-F46E81E50C9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A77FBB8D-41AB-F9C3-8089-631B31D7BF8C}"/>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E86A7E8C-8C0D-9F40-EB87-722C43B70DF2}"/>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FBF7051-70D7-7214-3CF7-DDDBABF283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F974D09B-711B-571A-43DA-3FF640F6606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7534A4C3-4C8F-C908-64CB-4C97A698A78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00028B7-8F2D-D7CF-B363-24A2AF353D1E}"/>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450CB8E0-907D-77C5-777B-DDE9ECDA531D}"/>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16217E7E-736E-1EFA-FB9E-7F44E982CCA9}"/>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D76F265E-C0F7-480F-2FB8-9FFC3D68F9B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1354806F-27D6-77B8-F13B-E226322B44C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CA07A4F7-DE70-921F-2743-0A48629E312A}"/>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9B4DE5C6-5D74-6335-2F2D-C989C3B6C9F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C9BBD5C-A7FC-BB91-985B-ECB85AC58E44}"/>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2" name="TextBox 21">
            <a:extLst>
              <a:ext uri="{FF2B5EF4-FFF2-40B4-BE49-F238E27FC236}">
                <a16:creationId xmlns:a16="http://schemas.microsoft.com/office/drawing/2014/main" id="{4C8A23B9-3FF8-511A-8C1F-CF00C32922A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7" name="Title 3">
            <a:extLst>
              <a:ext uri="{FF2B5EF4-FFF2-40B4-BE49-F238E27FC236}">
                <a16:creationId xmlns:a16="http://schemas.microsoft.com/office/drawing/2014/main" id="{83127B22-0BF2-E011-9A8D-F47F5767FA92}"/>
              </a:ext>
            </a:extLst>
          </p:cNvPr>
          <p:cNvSpPr>
            <a:spLocks noGrp="1"/>
          </p:cNvSpPr>
          <p:nvPr>
            <p:ph type="title"/>
          </p:nvPr>
        </p:nvSpPr>
        <p:spPr>
          <a:xfrm>
            <a:off x="767270" y="659995"/>
            <a:ext cx="10246896" cy="980098"/>
          </a:xfrm>
        </p:spPr>
        <p:txBody>
          <a:bodyPr anchor="t"/>
          <a:lstStyle/>
          <a:p>
            <a:r>
              <a:rPr lang="en-GB" sz="3600"/>
              <a:t>Advanced Skills</a:t>
            </a:r>
          </a:p>
        </p:txBody>
      </p:sp>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id="{AF115B5D-812B-F00A-4C5B-0F037FED0B7A}"/>
                  </a:ext>
                </a:extLst>
              </p:cNvPr>
              <p:cNvSpPr/>
              <p:nvPr/>
            </p:nvSpPr>
            <p:spPr>
              <a:xfrm>
                <a:off x="4113405" y="1546515"/>
                <a:ext cx="3567885"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b="1"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39" name="Rectangle: Rounded Corners 38">
                <a:extLst>
                  <a:ext uri="{FF2B5EF4-FFF2-40B4-BE49-F238E27FC236}">
                    <a16:creationId xmlns:a16="http://schemas.microsoft.com/office/drawing/2014/main" id="{AF115B5D-812B-F00A-4C5B-0F037FED0B7A}"/>
                  </a:ext>
                </a:extLst>
              </p:cNvPr>
              <p:cNvSpPr>
                <a:spLocks noRot="1" noChangeAspect="1" noMove="1" noResize="1" noEditPoints="1" noAdjustHandles="1" noChangeArrowheads="1" noChangeShapeType="1" noTextEdit="1"/>
              </p:cNvSpPr>
              <p:nvPr/>
            </p:nvSpPr>
            <p:spPr>
              <a:xfrm>
                <a:off x="4113405" y="1546515"/>
                <a:ext cx="3567885" cy="913221"/>
              </a:xfrm>
              <a:prstGeom prst="roundRect">
                <a:avLst>
                  <a:gd name="adj" fmla="val 10984"/>
                </a:avLst>
              </a:prstGeom>
              <a:blipFill>
                <a:blip r:embed="rId6"/>
                <a:stretch>
                  <a:fillRect/>
                </a:stretch>
              </a:blipFill>
              <a:ln w="12700" cap="flat" cmpd="sng" algn="ctr">
                <a:noFill/>
                <a:prstDash val="solid"/>
                <a:miter lim="800000"/>
              </a:ln>
              <a:effectLst/>
            </p:spPr>
            <p:txBody>
              <a:bodyPr/>
              <a:lstStyle/>
              <a:p>
                <a:r>
                  <a:rPr lang="en-US">
                    <a:noFill/>
                  </a:rPr>
                  <a:t> </a:t>
                </a:r>
              </a:p>
            </p:txBody>
          </p:sp>
        </mc:Fallback>
      </mc:AlternateContent>
      <p:grpSp>
        <p:nvGrpSpPr>
          <p:cNvPr id="40" name="Group 39">
            <a:extLst>
              <a:ext uri="{FF2B5EF4-FFF2-40B4-BE49-F238E27FC236}">
                <a16:creationId xmlns:a16="http://schemas.microsoft.com/office/drawing/2014/main" id="{9C647DA5-ABAC-8608-2588-42903F212916}"/>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A550D16F-489D-F248-6C2E-38E00FB3697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8400023A-BC88-A85E-8E0F-B44B951E308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BDA02C57-E47E-EA1C-B202-2A64085471E3}"/>
              </a:ext>
            </a:extLst>
          </p:cNvPr>
          <p:cNvGrpSpPr/>
          <p:nvPr/>
        </p:nvGrpSpPr>
        <p:grpSpPr>
          <a:xfrm>
            <a:off x="555433" y="2435177"/>
            <a:ext cx="10544688" cy="3871677"/>
            <a:chOff x="555434" y="2381639"/>
            <a:chExt cx="10544688" cy="3871677"/>
          </a:xfrm>
        </p:grpSpPr>
        <p:sp>
          <p:nvSpPr>
            <p:cNvPr id="43" name="Rectangle: Rounded Corners 42">
              <a:extLst>
                <a:ext uri="{FF2B5EF4-FFF2-40B4-BE49-F238E27FC236}">
                  <a16:creationId xmlns:a16="http://schemas.microsoft.com/office/drawing/2014/main" id="{10D4D93B-BB6F-2A59-8F52-3F7E4977FAEA}"/>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0F9F840C-B1BB-640C-4F26-D504F034F11B}"/>
                </a:ext>
              </a:extLst>
            </p:cNvPr>
            <p:cNvSpPr txBox="1">
              <a:spLocks/>
            </p:cNvSpPr>
            <p:nvPr/>
          </p:nvSpPr>
          <p:spPr>
            <a:xfrm>
              <a:off x="827252" y="2617040"/>
              <a:ext cx="9198864" cy="2392761"/>
            </a:xfrm>
            <a:prstGeom prst="rect">
              <a:avLst/>
            </a:prstGeom>
          </p:spPr>
          <p:txBody>
            <a:bodyPr vert="horz" lIns="0" tIns="0" rIns="0" bIns="0" rtlCol="0" anchor="t">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a:ea typeface="Open Sans"/>
                  <a:cs typeface="Open Sans"/>
                </a:rPr>
                <a:t>All personality types can assess the risk of the decision. For some it may be more natural to focus on the </a:t>
              </a:r>
              <a:r>
                <a:rPr lang="en-US" dirty="0">
                  <a:solidFill>
                    <a:srgbClr val="FFFFFF"/>
                  </a:solidFill>
                  <a:latin typeface="Open Sans"/>
                  <a:ea typeface="Open Sans"/>
                  <a:cs typeface="Open Sans"/>
                </a:rPr>
                <a:t>risk of changing the tried and trusted, while others may see more opportunity than threat. </a:t>
              </a:r>
            </a:p>
          </p:txBody>
        </p:sp>
      </p:grpSp>
      <p:grpSp>
        <p:nvGrpSpPr>
          <p:cNvPr id="45" name="Group 44">
            <a:extLst>
              <a:ext uri="{FF2B5EF4-FFF2-40B4-BE49-F238E27FC236}">
                <a16:creationId xmlns:a16="http://schemas.microsoft.com/office/drawing/2014/main" id="{986E0966-4A49-47B8-54FE-91F48E718D1E}"/>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F8248AD3-A259-8F8E-F468-8038D6D6854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8A60C3C4-BF90-73B9-5262-831634B90447}"/>
                </a:ext>
              </a:extLst>
            </p:cNvPr>
            <p:cNvSpPr txBox="1"/>
            <p:nvPr/>
          </p:nvSpPr>
          <p:spPr>
            <a:xfrm>
              <a:off x="8409807" y="482564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grpSp>
    </p:spTree>
    <p:custDataLst>
      <p:tags r:id="rId1"/>
    </p:custDataLst>
    <p:extLst>
      <p:ext uri="{BB962C8B-B14F-4D97-AF65-F5344CB8AC3E}">
        <p14:creationId xmlns:p14="http://schemas.microsoft.com/office/powerpoint/2010/main" val="101945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D3AF4-BD75-58DC-A4F1-D607414887AB}"/>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F6BBA4D-7CCE-F82F-161B-DD31BC094E17}"/>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507FBD92-97FB-41E3-7066-6B080EF00C1B}"/>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551C18EA-DB6E-AACD-F46B-1020F1E9815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3EAF1811-4D46-76A3-9947-74AFBDDF81F7}"/>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3136E21-34A5-9F31-3B66-10D0DB08409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974056C-2E7D-28D2-6883-538598596E5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9840710-A5A8-A829-F494-7B891B679BE4}"/>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941B778D-E60E-5830-DF3B-6321DF14A57E}"/>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595B4F7-7A1D-C608-4A36-035C10591A5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7436441-6074-B6DA-7556-2D5559628A1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912C94E9-C92B-BDF6-59E5-20A2F33C1E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45982C85-8507-F265-4A7F-7EC892566E82}"/>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A5B083B8-A178-8F29-A5BD-AB0B0C8A38F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2D36B51-FA7B-518B-A0EC-549B0073D860}"/>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044FD9F8-C00D-D0CA-CE02-BBFC6275E62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BDF1DE8E-1965-A5A1-2389-D8C95E7F4FC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E001B8DA-C4BE-4467-3B13-2D6040A6AF3A}"/>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B4F47F66-585B-EB20-A28D-36883D6D2F02}"/>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23494C53-EDB2-EEBC-DC75-B226CD06342F}"/>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F8039409-4F52-C49B-0078-E892C28D555A}"/>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E830604F-D1C0-E095-12F3-A6608F99C7E1}"/>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1360F2DA-1651-EF7D-D3E1-4E123C786D3D}"/>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448647DF-D1A0-FA7E-6577-ED6B05644FA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CEE1DD6-C1D0-1C7E-5595-65749512E207}"/>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2" name="TextBox 21">
            <a:extLst>
              <a:ext uri="{FF2B5EF4-FFF2-40B4-BE49-F238E27FC236}">
                <a16:creationId xmlns:a16="http://schemas.microsoft.com/office/drawing/2014/main" id="{C68E6ACC-768C-3EDA-1AF6-E36273064774}"/>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Risk Assessment</a:t>
            </a:r>
          </a:p>
        </p:txBody>
      </p:sp>
      <p:sp>
        <p:nvSpPr>
          <p:cNvPr id="27" name="Title 3">
            <a:extLst>
              <a:ext uri="{FF2B5EF4-FFF2-40B4-BE49-F238E27FC236}">
                <a16:creationId xmlns:a16="http://schemas.microsoft.com/office/drawing/2014/main" id="{E9A61D1A-F982-5456-AC47-3C1DFF654710}"/>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8B94E0C5-C5CD-CEB8-4D45-582098312354}"/>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FFC10AAA-4BFA-32F7-7DF8-36985CAB5525}"/>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63B25D9F-B76D-69AF-42BF-E62ED6A13E3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7EE09F25-BFF0-290D-B64F-A19ABF47AF5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7" name="Group 36">
            <a:extLst>
              <a:ext uri="{FF2B5EF4-FFF2-40B4-BE49-F238E27FC236}">
                <a16:creationId xmlns:a16="http://schemas.microsoft.com/office/drawing/2014/main" id="{A3E45574-2CA0-2D7E-8828-B964F454FD6D}"/>
              </a:ext>
            </a:extLst>
          </p:cNvPr>
          <p:cNvGrpSpPr/>
          <p:nvPr/>
        </p:nvGrpSpPr>
        <p:grpSpPr>
          <a:xfrm>
            <a:off x="475487" y="1640093"/>
            <a:ext cx="10624634" cy="4699100"/>
            <a:chOff x="475489" y="1568572"/>
            <a:chExt cx="10624634" cy="4699100"/>
          </a:xfrm>
        </p:grpSpPr>
        <p:sp>
          <p:nvSpPr>
            <p:cNvPr id="21" name="Rectangle: Rounded Corners 20">
              <a:extLst>
                <a:ext uri="{FF2B5EF4-FFF2-40B4-BE49-F238E27FC236}">
                  <a16:creationId xmlns:a16="http://schemas.microsoft.com/office/drawing/2014/main" id="{F9B09D8F-1C03-0A9E-8D31-0C49F71D4FE4}"/>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 name="Content Placeholder 1">
              <a:extLst>
                <a:ext uri="{FF2B5EF4-FFF2-40B4-BE49-F238E27FC236}">
                  <a16:creationId xmlns:a16="http://schemas.microsoft.com/office/drawing/2014/main" id="{D3C07CFA-025B-45BA-1766-8B7C96E7AF91}"/>
                </a:ext>
              </a:extLst>
            </p:cNvPr>
            <p:cNvSpPr txBox="1">
              <a:spLocks/>
            </p:cNvSpPr>
            <p:nvPr/>
          </p:nvSpPr>
          <p:spPr>
            <a:xfrm>
              <a:off x="555434" y="1674171"/>
              <a:ext cx="1016172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Identify risks by reviewing past examples and concrete data to spot potential problems.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Apply systematically collected data to assess the level of risk.</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Evaluate risks based on measurable data such as frequency and severity.</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Imagine what could happen under various future scenarios.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Envision how current issues could evolve and escalate over time.</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Think ahead to consider emerging threats and unintended consequences that may not currently be obvious.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Apply cause-and-effect analysis to evaluate the consequences of various actions.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Employ structured methods and analytical tools to objectively quantify the level of risk.</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Develop systematic, logical strategies to address identified risks.</a:t>
              </a:r>
            </a:p>
            <a:p>
              <a:pPr marL="285750" indent="-285750">
                <a:spcBef>
                  <a:spcPts val="200"/>
                </a:spcBef>
                <a:spcAft>
                  <a:spcPts val="200"/>
                </a:spcAft>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what is personally at stake and the emotional impact of potential loss.</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how potential risks could affect team morale and well-being and the values of the people involved.</a:t>
              </a:r>
            </a:p>
            <a:p>
              <a:pPr marL="714379" lvl="1" indent="-28575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Ensure that risk assessments include stakeholder concerns and customer trust.</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8" name="Group 27">
            <a:extLst>
              <a:ext uri="{FF2B5EF4-FFF2-40B4-BE49-F238E27FC236}">
                <a16:creationId xmlns:a16="http://schemas.microsoft.com/office/drawing/2014/main" id="{BDFDF459-2E60-26CD-DB8B-BABD16327C94}"/>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01D460FC-90E3-74DB-11C6-A074EE9671AB}"/>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3556D50A-3259-22CB-F2A9-BAD1D05EE922}"/>
                </a:ext>
              </a:extLst>
            </p:cNvPr>
            <p:cNvSpPr txBox="1"/>
            <p:nvPr/>
          </p:nvSpPr>
          <p:spPr>
            <a:xfrm>
              <a:off x="8412896"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Risk Assessment</a:t>
              </a:r>
            </a:p>
          </p:txBody>
        </p:sp>
      </p:grpSp>
    </p:spTree>
    <p:custDataLst>
      <p:tags r:id="rId1"/>
    </p:custDataLst>
    <p:extLst>
      <p:ext uri="{BB962C8B-B14F-4D97-AF65-F5344CB8AC3E}">
        <p14:creationId xmlns:p14="http://schemas.microsoft.com/office/powerpoint/2010/main" val="113410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750"/>
                                        <p:tgtEl>
                                          <p:spTgt spid="28"/>
                                        </p:tgtEl>
                                      </p:cBhvr>
                                    </p:animEffect>
                                    <p:anim calcmode="lin" valueType="num">
                                      <p:cBhvr>
                                        <p:cTn id="18" dur="750" fill="hold"/>
                                        <p:tgtEl>
                                          <p:spTgt spid="28"/>
                                        </p:tgtEl>
                                        <p:attrNameLst>
                                          <p:attrName>ppt_x</p:attrName>
                                        </p:attrNameLst>
                                      </p:cBhvr>
                                      <p:tavLst>
                                        <p:tav tm="0">
                                          <p:val>
                                            <p:strVal val="#ppt_x"/>
                                          </p:val>
                                        </p:tav>
                                        <p:tav tm="100000">
                                          <p:val>
                                            <p:strVal val="#ppt_x"/>
                                          </p:val>
                                        </p:tav>
                                      </p:tavLst>
                                    </p:anim>
                                    <p:anim calcmode="lin" valueType="num">
                                      <p:cBhvr>
                                        <p:cTn id="19" dur="675" decel="100000" fill="hold"/>
                                        <p:tgtEl>
                                          <p:spTgt spid="28"/>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ACB40-3672-73D8-A727-36728A3037EE}"/>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374A0D3E-BC69-A613-D5CC-78F5A57A0EBA}"/>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F10FC416-7B82-8AA5-F40E-3BBADBD0001D}"/>
              </a:ext>
            </a:extLst>
          </p:cNvPr>
          <p:cNvGrpSpPr/>
          <p:nvPr/>
        </p:nvGrpSpPr>
        <p:grpSpPr>
          <a:xfrm>
            <a:off x="4113407" y="2459736"/>
            <a:ext cx="3418829" cy="652657"/>
            <a:chOff x="4113407" y="2214340"/>
            <a:chExt cx="3418829" cy="652657"/>
          </a:xfrm>
          <a:solidFill>
            <a:schemeClr val="tx2"/>
          </a:solidFill>
        </p:grpSpPr>
        <mc:AlternateContent xmlns:mc="http://schemas.openxmlformats.org/markup-compatibility/2006" xmlns:a14="http://schemas.microsoft.com/office/drawing/2010/main">
          <mc:Choice Requires="a14">
            <p:sp>
              <p:nvSpPr>
                <p:cNvPr id="7" name="Rectangle: Rounded Corners 6">
                  <a:hlinkClick r:id="rId4" action="ppaction://hlinksldjump"/>
                  <a:extLst>
                    <a:ext uri="{FF2B5EF4-FFF2-40B4-BE49-F238E27FC236}">
                      <a16:creationId xmlns:a16="http://schemas.microsoft.com/office/drawing/2014/main" id="{55FFB324-34B7-F268-4FEF-71AF02D8CBE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7" name="Rectangle: Rounded Corners 6">
                  <a:hlinkClick r:id="rId5" action="ppaction://hlinksldjump"/>
                  <a:extLst>
                    <a:ext uri="{FF2B5EF4-FFF2-40B4-BE49-F238E27FC236}">
                      <a16:creationId xmlns:a16="http://schemas.microsoft.com/office/drawing/2014/main" id="{55FFB324-34B7-F268-4FEF-71AF02D8CBE8}"/>
                    </a:ext>
                  </a:extLst>
                </p:cNvPr>
                <p:cNvSpPr>
                  <a:spLocks noRot="1" noChangeAspect="1" noMove="1" noResize="1" noEditPoints="1" noAdjustHandles="1" noChangeArrowheads="1" noChangeShapeType="1" noTextEdit="1"/>
                </p:cNvSpPr>
                <p:nvPr/>
              </p:nvSpPr>
              <p:spPr>
                <a:xfrm>
                  <a:off x="4113407" y="2214340"/>
                  <a:ext cx="3418829" cy="652657"/>
                </a:xfrm>
                <a:prstGeom prst="roundRect">
                  <a:avLst>
                    <a:gd name="adj" fmla="val 10984"/>
                  </a:avLst>
                </a:prstGeom>
                <a:blipFill>
                  <a:blip r:embed="rId6"/>
                  <a:stretch>
                    <a:fillRect/>
                  </a:stretch>
                </a:blipFill>
                <a:ln w="12700" cap="flat" cmpd="sng" algn="ctr">
                  <a:noFill/>
                  <a:prstDash val="solid"/>
                  <a:miter lim="800000"/>
                </a:ln>
                <a:effectLst/>
              </p:spPr>
              <p:txBody>
                <a:bodyPr/>
                <a:lstStyle/>
                <a:p>
                  <a:r>
                    <a:rPr lang="en-US">
                      <a:noFill/>
                    </a:rPr>
                    <a:t> </a:t>
                  </a:r>
                </a:p>
              </p:txBody>
            </p:sp>
          </mc:Fallback>
        </mc:AlternateContent>
        <p:grpSp>
          <p:nvGrpSpPr>
            <p:cNvPr id="8" name="Group 7">
              <a:extLst>
                <a:ext uri="{FF2B5EF4-FFF2-40B4-BE49-F238E27FC236}">
                  <a16:creationId xmlns:a16="http://schemas.microsoft.com/office/drawing/2014/main" id="{A5D1B0E6-ADC0-09E7-4C1E-F26A85E04D1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F775123-0135-573A-89E0-718E86C83DD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05932629-66A2-0E0A-0252-D586EB5B3C5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4DA92AF1-2FAB-E821-71E8-272128D309E0}"/>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7" action="ppaction://hlinksldjump"/>
              <a:extLst>
                <a:ext uri="{FF2B5EF4-FFF2-40B4-BE49-F238E27FC236}">
                  <a16:creationId xmlns:a16="http://schemas.microsoft.com/office/drawing/2014/main" id="{FCBAD2BB-778F-ADDA-4584-377F73D32293}"/>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8ECC515-5182-0D92-C434-6F5E9A8DAC59}"/>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5C14B44A-6613-3A7B-EDB1-EB88338887C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D3094ED8-5CD3-4B1C-2ABF-8869EF275AB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EC4C4E41-4CF1-F390-7EAF-925467B4F3AF}"/>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7DCFD9E6-A551-26A2-8F77-9B1C1F78BB05}"/>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DCAA8F7-B74E-B8A9-4F51-C90077286A98}"/>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AD675312-D9B8-6B54-8D5B-4AE8CF81085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932AD52-B7C2-06D5-3373-06EC2256EAB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3440EEB-C69B-7011-E123-A017B53BED28}"/>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5527BF47-5003-AB58-0966-3FC752420144}"/>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6D45318E-EF6B-E711-1C75-AA17A657D609}"/>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18E7A0B-508D-3AC2-ED68-8CA22464A7D6}"/>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C98AFDDA-2467-0C7A-3281-E5256312C1A1}"/>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3638DF12-E3CE-687F-3EBD-0F9DF9124C3D}"/>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77DE1FF4-AF2B-1BCB-78F2-84D9ED008025}"/>
              </a:ext>
            </a:extLst>
          </p:cNvPr>
          <p:cNvPicPr>
            <a:picLocks noChangeAspect="1"/>
          </p:cNvPicPr>
          <p:nvPr/>
        </p:nvPicPr>
        <p:blipFill>
          <a:blip r:embed="rId8">
            <a:duotone>
              <a:schemeClr val="bg2">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115CFFAE-7FDE-ACDE-B7ED-6DC507E97E3F}"/>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2" name="TextBox 21">
            <a:extLst>
              <a:ext uri="{FF2B5EF4-FFF2-40B4-BE49-F238E27FC236}">
                <a16:creationId xmlns:a16="http://schemas.microsoft.com/office/drawing/2014/main" id="{378FAA28-A7AF-E6D7-BAC6-BDBA46BB0E2D}"/>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A8E334DB-2519-562C-5E5A-934943FFB99D}"/>
              </a:ext>
            </a:extLst>
          </p:cNvPr>
          <p:cNvSpPr>
            <a:spLocks noGrp="1"/>
          </p:cNvSpPr>
          <p:nvPr>
            <p:ph type="title"/>
          </p:nvPr>
        </p:nvSpPr>
        <p:spPr>
          <a:xfrm>
            <a:off x="767270" y="659995"/>
            <a:ext cx="10246896" cy="980098"/>
          </a:xfrm>
        </p:spPr>
        <p:txBody>
          <a:bodyPr anchor="t"/>
          <a:lstStyle/>
          <a:p>
            <a:r>
              <a:rPr lang="en-GB" sz="3600" dirty="0"/>
              <a:t>Advanced Skills</a:t>
            </a:r>
          </a:p>
        </p:txBody>
      </p:sp>
    </p:spTree>
    <p:custDataLst>
      <p:tags r:id="rId1"/>
    </p:custDataLst>
    <p:extLst>
      <p:ext uri="{BB962C8B-B14F-4D97-AF65-F5344CB8AC3E}">
        <p14:creationId xmlns:p14="http://schemas.microsoft.com/office/powerpoint/2010/main" val="4028440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3A841-A42F-73CE-9F5F-B6D9CD3E409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88C7B46-48D7-9B6B-C28A-AFEAD35EAD07}"/>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4973FD0E-6751-B0E4-91FF-DA93FCE60E77}"/>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A4775F5F-ECE4-D7E3-0B7D-FFA54D3A821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B7C6AB51-EE53-07E8-0206-2BB87D77DDD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4FE54FD-3ED6-BC85-BA15-21CE5590D64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7C211440-D9D7-A97C-153B-E19BCB10A0C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95ED9A72-E1D7-7B3D-B7D8-E0DE34339F54}"/>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A11CA7B0-E8A6-F123-A2F2-FBFEB1F9500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4EF7E6B-98FC-79CF-EE84-91971CA5CC68}"/>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8483A4F-BAA1-E27E-902D-7931BE9B73B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DF12A747-1001-66CA-3122-FB7CC27DD91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D87C4EB-8B31-C333-3956-E3A9D35BD4FD}"/>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F8B24544-3D43-0B93-3ABF-2140DBD99DF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C7D3D6A2-2123-BEAC-D2C7-9631698CAAC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C21F5163-04CC-8E05-27B7-C1A272B3DA1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8E976844-5F7D-08E9-9E83-969E6046835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4CCF630-8922-43E4-DDCA-A9320E3DA5B4}"/>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DCB900E0-F97C-4426-B3DE-C700BC1D9F90}"/>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AC904D36-EE10-C6A1-4B6A-BE2633A2E35A}"/>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05D5EB8B-DCAD-6D0C-27F8-C456F106777C}"/>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8BDCC098-862F-D766-3767-2A33FC84472A}"/>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AA07236-84DC-4CB2-84BA-EF869F148A15}"/>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EB5411D-9148-9792-7175-8B00BE280CBA}"/>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74B31631-10E3-5035-8A8C-E8CDD4711452}"/>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465FE6DE-FF98-D440-9669-F87D8F17085C}"/>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19F96DD7-BBA7-E07F-310B-98F5CD4DC82A}"/>
              </a:ext>
            </a:extLst>
          </p:cNvPr>
          <p:cNvPicPr>
            <a:picLocks noChangeAspect="1"/>
          </p:cNvPicPr>
          <p:nvPr/>
        </p:nvPicPr>
        <p:blipFill>
          <a:blip r:embed="rId6"/>
          <a:stretch>
            <a:fillRect/>
          </a:stretch>
        </p:blipFill>
        <p:spPr>
          <a:xfrm>
            <a:off x="555434" y="1696819"/>
            <a:ext cx="3419475" cy="647700"/>
          </a:xfrm>
          <a:prstGeom prst="rect">
            <a:avLst/>
          </a:prstGeom>
        </p:spPr>
      </p:pic>
      <p:grpSp>
        <p:nvGrpSpPr>
          <p:cNvPr id="22" name="Group 21">
            <a:extLst>
              <a:ext uri="{FF2B5EF4-FFF2-40B4-BE49-F238E27FC236}">
                <a16:creationId xmlns:a16="http://schemas.microsoft.com/office/drawing/2014/main" id="{FFC53700-5B63-93B8-5F0A-7476FAD4C7AA}"/>
              </a:ext>
            </a:extLst>
          </p:cNvPr>
          <p:cNvGrpSpPr/>
          <p:nvPr/>
        </p:nvGrpSpPr>
        <p:grpSpPr>
          <a:xfrm>
            <a:off x="541465" y="2335980"/>
            <a:ext cx="10558656" cy="3918629"/>
            <a:chOff x="541466" y="2344519"/>
            <a:chExt cx="10558656" cy="3918629"/>
          </a:xfrm>
        </p:grpSpPr>
        <p:sp>
          <p:nvSpPr>
            <p:cNvPr id="6" name="Rectangle: Rounded Corners 5">
              <a:extLst>
                <a:ext uri="{FF2B5EF4-FFF2-40B4-BE49-F238E27FC236}">
                  <a16:creationId xmlns:a16="http://schemas.microsoft.com/office/drawing/2014/main" id="{47F42696-5447-2C14-5345-771FAED69337}"/>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6B77953B-24C1-664B-482E-E1CCE9BF3178}"/>
                </a:ext>
              </a:extLst>
            </p:cNvPr>
            <p:cNvSpPr txBox="1">
              <a:spLocks/>
            </p:cNvSpPr>
            <p:nvPr/>
          </p:nvSpPr>
          <p:spPr>
            <a:xfrm>
              <a:off x="827252" y="2615490"/>
              <a:ext cx="702359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Effectively balance speed with thoroughness </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Recognize when to revisit or adjust decisions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368E7144-46C6-592E-D092-5A384060570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E2CF4157-3F51-2507-0EF2-A6A9A7C4CB0A}"/>
              </a:ext>
            </a:extLst>
          </p:cNvPr>
          <p:cNvSpPr txBox="1"/>
          <p:nvPr/>
        </p:nvSpPr>
        <p:spPr>
          <a:xfrm>
            <a:off x="10358164" y="482372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0" name="TextBox 19">
            <a:extLst>
              <a:ext uri="{FF2B5EF4-FFF2-40B4-BE49-F238E27FC236}">
                <a16:creationId xmlns:a16="http://schemas.microsoft.com/office/drawing/2014/main" id="{0FF12B7D-5F75-38E4-E09B-55FFB321AD98}"/>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Tree>
    <p:custDataLst>
      <p:tags r:id="rId1"/>
    </p:custDataLst>
    <p:extLst>
      <p:ext uri="{BB962C8B-B14F-4D97-AF65-F5344CB8AC3E}">
        <p14:creationId xmlns:p14="http://schemas.microsoft.com/office/powerpoint/2010/main" val="297909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750"/>
                                        <p:tgtEl>
                                          <p:spTgt spid="28"/>
                                        </p:tgtEl>
                                      </p:cBhvr>
                                    </p:animEffect>
                                    <p:anim calcmode="lin" valueType="num">
                                      <p:cBhvr>
                                        <p:cTn id="13" dur="750" fill="hold"/>
                                        <p:tgtEl>
                                          <p:spTgt spid="28"/>
                                        </p:tgtEl>
                                        <p:attrNameLst>
                                          <p:attrName>ppt_x</p:attrName>
                                        </p:attrNameLst>
                                      </p:cBhvr>
                                      <p:tavLst>
                                        <p:tav tm="0">
                                          <p:val>
                                            <p:strVal val="#ppt_x"/>
                                          </p:val>
                                        </p:tav>
                                        <p:tav tm="100000">
                                          <p:val>
                                            <p:strVal val="#ppt_x"/>
                                          </p:val>
                                        </p:tav>
                                      </p:tavLst>
                                    </p:anim>
                                    <p:anim calcmode="lin" valueType="num">
                                      <p:cBhvr>
                                        <p:cTn id="14" dur="675" decel="100000" fill="hold"/>
                                        <p:tgtEl>
                                          <p:spTgt spid="28"/>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71A18-E1EA-9582-A65D-DD303337670A}"/>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E989C2F-DD62-1675-B20A-C780ED364B63}"/>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2BD7481A-C6E6-3F21-07D1-61EACBF12B0A}"/>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FD4424D7-AC52-E421-C2A7-739A3A267C0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302C133F-6077-8E15-9BB1-E629C77326C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70FB990D-8909-ABB0-FE57-C3D3460B4DA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659F8C6-9F0A-DCD3-CB60-2A0ECD1C6E4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CE98290D-6997-3435-2A2E-C53F0C2DD7A1}"/>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2B5CE4B-05D2-CCFB-E34E-41A2F52A32E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9619756-CF72-91C8-4EF3-64FB1407649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EE5BE87-DA9F-6E2D-4836-E60170889BC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1DC0A984-37DF-E1B8-BA97-22E64FF0392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4F23DBC-87A7-23B6-9B30-6D68249117E9}"/>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9E70BF6A-0DAD-CD41-CBF8-932FD91B1352}"/>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8C753DE-4EBE-0B01-4830-879344AB0434}"/>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CB77259-F91E-A62B-00E1-ABBF9CC1C69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7D3696AA-D298-3E1E-B7A3-9AFB5718B79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F8AA32BB-4F53-8235-ECAA-BE494A6F33FD}"/>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B045526E-B459-D1BB-F2EF-F850A14DECD9}"/>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D19D8F41-65F3-908A-9C20-77EB4CDCFD95}"/>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D603511-ED13-056C-C5C9-1EA345545CE1}"/>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0E5240C6-F620-6D8F-0717-B37827BCACE3}"/>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9B81EC22-662B-1267-530C-1C7C0F9BE069}"/>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9D95AFC-7F92-D7F5-EF63-F7B7D65306A2}"/>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3564FC4-2BB3-2CD8-D5D8-E7115FDE8038}"/>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105B085F-EC8A-2F00-F4B2-47BB1944C50C}"/>
              </a:ext>
            </a:extLst>
          </p:cNvPr>
          <p:cNvSpPr>
            <a:spLocks noGrp="1"/>
          </p:cNvSpPr>
          <p:nvPr>
            <p:ph type="title"/>
          </p:nvPr>
        </p:nvSpPr>
        <p:spPr>
          <a:xfrm>
            <a:off x="767270" y="659995"/>
            <a:ext cx="10246896" cy="980098"/>
          </a:xfrm>
        </p:spPr>
        <p:txBody>
          <a:bodyPr anchor="t"/>
          <a:lstStyle/>
          <a:p>
            <a:r>
              <a:rPr lang="en-GB" sz="3600"/>
              <a:t>Advanced Skills</a:t>
            </a:r>
          </a:p>
        </p:txBody>
      </p:sp>
      <mc:AlternateContent xmlns:mc="http://schemas.openxmlformats.org/markup-compatibility/2006" xmlns:a14="http://schemas.microsoft.com/office/drawing/2010/main">
        <mc:Choice Requires="a14">
          <p:sp>
            <p:nvSpPr>
              <p:cNvPr id="39" name="Rectangle: Rounded Corners 38">
                <a:extLst>
                  <a:ext uri="{FF2B5EF4-FFF2-40B4-BE49-F238E27FC236}">
                    <a16:creationId xmlns:a16="http://schemas.microsoft.com/office/drawing/2014/main" id="{675338D7-3E8F-C06D-4FD8-1DAAD0D2A1FD}"/>
                  </a:ext>
                </a:extLst>
              </p:cNvPr>
              <p:cNvSpPr/>
              <p:nvPr/>
            </p:nvSpPr>
            <p:spPr>
              <a:xfrm>
                <a:off x="4113405" y="1546515"/>
                <a:ext cx="35629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b="1"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39" name="Rectangle: Rounded Corners 38">
                <a:extLst>
                  <a:ext uri="{FF2B5EF4-FFF2-40B4-BE49-F238E27FC236}">
                    <a16:creationId xmlns:a16="http://schemas.microsoft.com/office/drawing/2014/main" id="{675338D7-3E8F-C06D-4FD8-1DAAD0D2A1FD}"/>
                  </a:ext>
                </a:extLst>
              </p:cNvPr>
              <p:cNvSpPr>
                <a:spLocks noRot="1" noChangeAspect="1" noMove="1" noResize="1" noEditPoints="1" noAdjustHandles="1" noChangeArrowheads="1" noChangeShapeType="1" noTextEdit="1"/>
              </p:cNvSpPr>
              <p:nvPr/>
            </p:nvSpPr>
            <p:spPr>
              <a:xfrm>
                <a:off x="4113405" y="1546515"/>
                <a:ext cx="3562929" cy="913221"/>
              </a:xfrm>
              <a:prstGeom prst="roundRect">
                <a:avLst>
                  <a:gd name="adj" fmla="val 10984"/>
                </a:avLst>
              </a:prstGeom>
              <a:blipFill>
                <a:blip r:embed="rId6"/>
                <a:stretch>
                  <a:fillRect/>
                </a:stretch>
              </a:blipFill>
              <a:ln w="12700" cap="flat" cmpd="sng" algn="ctr">
                <a:noFill/>
                <a:prstDash val="solid"/>
                <a:miter lim="800000"/>
              </a:ln>
              <a:effectLst/>
            </p:spPr>
            <p:txBody>
              <a:bodyPr/>
              <a:lstStyle/>
              <a:p>
                <a:r>
                  <a:rPr lang="en-US">
                    <a:noFill/>
                  </a:rPr>
                  <a:t> </a:t>
                </a:r>
              </a:p>
            </p:txBody>
          </p:sp>
        </mc:Fallback>
      </mc:AlternateContent>
      <p:grpSp>
        <p:nvGrpSpPr>
          <p:cNvPr id="40" name="Group 39">
            <a:extLst>
              <a:ext uri="{FF2B5EF4-FFF2-40B4-BE49-F238E27FC236}">
                <a16:creationId xmlns:a16="http://schemas.microsoft.com/office/drawing/2014/main" id="{8A36238C-DDF6-AEFE-D699-4E3AEE187E83}"/>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EBEF37EB-7BBE-8025-D87F-7DF5DF67CED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7DC29A1A-FB25-D976-26AC-B97DD6ACD35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F7AFA330-F7E1-70D6-DE08-7F9F504D6B50}"/>
              </a:ext>
            </a:extLst>
          </p:cNvPr>
          <p:cNvGrpSpPr/>
          <p:nvPr/>
        </p:nvGrpSpPr>
        <p:grpSpPr>
          <a:xfrm>
            <a:off x="550477" y="2435177"/>
            <a:ext cx="10544688" cy="3871677"/>
            <a:chOff x="555434" y="2381639"/>
            <a:chExt cx="10544688" cy="3871677"/>
          </a:xfrm>
        </p:grpSpPr>
        <p:sp>
          <p:nvSpPr>
            <p:cNvPr id="43" name="Rectangle: Rounded Corners 42">
              <a:extLst>
                <a:ext uri="{FF2B5EF4-FFF2-40B4-BE49-F238E27FC236}">
                  <a16:creationId xmlns:a16="http://schemas.microsoft.com/office/drawing/2014/main" id="{392FA83E-A664-16D6-5274-8BDC507BF51E}"/>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31E771F6-95D7-DE96-63FE-9AF9F477765F}"/>
                </a:ext>
              </a:extLst>
            </p:cNvPr>
            <p:cNvSpPr txBox="1">
              <a:spLocks/>
            </p:cNvSpPr>
            <p:nvPr/>
          </p:nvSpPr>
          <p:spPr>
            <a:xfrm>
              <a:off x="827252" y="2617040"/>
              <a:ext cx="9198864" cy="2392761"/>
            </a:xfrm>
            <a:prstGeom prst="rect">
              <a:avLst/>
            </a:prstGeom>
          </p:spPr>
          <p:txBody>
            <a:bodyPr vert="horz" lIns="0" tIns="0" rIns="0" bIns="0" rtlCol="0" anchor="t">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a:ea typeface="Open Sans"/>
                  <a:cs typeface="Open Sans"/>
                </a:rPr>
                <a:t>All personality types can come to closure on decisions. The challenge for some is that they may come to closure too soon, while others may not come to closure soon enough. </a:t>
              </a:r>
            </a:p>
          </p:txBody>
        </p:sp>
      </p:grpSp>
      <p:grpSp>
        <p:nvGrpSpPr>
          <p:cNvPr id="45" name="Group 44">
            <a:extLst>
              <a:ext uri="{FF2B5EF4-FFF2-40B4-BE49-F238E27FC236}">
                <a16:creationId xmlns:a16="http://schemas.microsoft.com/office/drawing/2014/main" id="{B052A479-8490-BFE8-B341-48C56F1C7292}"/>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338743D0-BD86-DBA2-825B-015C81445D66}"/>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922E87A3-11F1-FB58-1CD2-BFB335A5FBD9}"/>
                </a:ext>
              </a:extLst>
            </p:cNvPr>
            <p:cNvSpPr txBox="1"/>
            <p:nvPr/>
          </p:nvSpPr>
          <p:spPr>
            <a:xfrm>
              <a:off x="8409807" y="4825648"/>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grpSp>
      <p:sp>
        <p:nvSpPr>
          <p:cNvPr id="12" name="TextBox 11">
            <a:extLst>
              <a:ext uri="{FF2B5EF4-FFF2-40B4-BE49-F238E27FC236}">
                <a16:creationId xmlns:a16="http://schemas.microsoft.com/office/drawing/2014/main" id="{0B07613C-7141-1D00-3884-4046140DBE30}"/>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Tree>
    <p:custDataLst>
      <p:tags r:id="rId1"/>
    </p:custDataLst>
    <p:extLst>
      <p:ext uri="{BB962C8B-B14F-4D97-AF65-F5344CB8AC3E}">
        <p14:creationId xmlns:p14="http://schemas.microsoft.com/office/powerpoint/2010/main" val="177719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6C184-FF55-672C-DF8B-4D5217C9573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5A8B069-9E97-143F-F516-8C75A5B3F45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5F31A045-668E-E95E-4E42-B67C14AEAC0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7031750C-9DEE-0655-9239-D7D3864678BA}"/>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7D4E7A7-0703-D839-37C1-9850D31D2EC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7CE304A-6561-7073-DD74-FE2072970FD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9CD9A674-B5C8-9BF1-103F-A3BB2D8CCE7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B8BCEDA5-6BFA-F55F-A03F-EFAFC129A042}"/>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6D90584A-0FF3-3389-6035-7896B54597B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CED38B2-A8B5-596C-CD01-36DE7B17598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A98DD813-C5E1-4EF6-BC5C-81CF61168E6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F87A454-BED9-1E8A-CFF9-DEB2CC33EC7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8E887677-8B53-CECE-93CD-AFB3BB29618B}"/>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DEDC3B5B-6BEC-C6E9-B368-BB3C3AF6E6C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164086C-966A-55EA-7E6E-880D77EACBCD}"/>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8FE1521-6CA4-C2A1-DE28-991C908ED69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DE811D36-A42A-8C42-D830-F0A85E0A53E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7F59352F-E6FC-BDA5-9C56-69368E8E8BEE}"/>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6901144A-AC40-EB1F-88F7-915E1E62F041}"/>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5ADB8796-9CF3-436A-EA55-2589F4495DA5}"/>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D4E2225D-8EDB-304F-A790-C34712080D79}"/>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0E8D53F5-6584-8887-295A-C4B3A4076D46}"/>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4052F936-191F-9379-FE19-688A364055D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AA4657D-4759-7BAE-0467-0DB38A4460A5}"/>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EED7EA33-EB15-E97C-0F80-E1CA04681D70}"/>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7EC1D5AA-629F-9F60-5776-15A3CE32238C}"/>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3970C511-EFDB-A36F-D083-CA6D4D9AD1BD}"/>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endParaRPr kumimoji="0" lang="en-US" sz="1400" b="1" i="0" u="sng"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FE2F1252-65EE-CA9A-8148-1C0C4CA8D89A}"/>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35853AE6-3C33-7132-78FC-C75431794BD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2D1441E3-A7C2-54A6-7CCD-269BB2BDCFB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 name="Group 21">
            <a:extLst>
              <a:ext uri="{FF2B5EF4-FFF2-40B4-BE49-F238E27FC236}">
                <a16:creationId xmlns:a16="http://schemas.microsoft.com/office/drawing/2014/main" id="{598D073F-C2A5-5CE1-6D94-E62BA87A0923}"/>
              </a:ext>
            </a:extLst>
          </p:cNvPr>
          <p:cNvGrpSpPr/>
          <p:nvPr/>
        </p:nvGrpSpPr>
        <p:grpSpPr>
          <a:xfrm>
            <a:off x="477849" y="1640093"/>
            <a:ext cx="10624634" cy="4699100"/>
            <a:chOff x="475489" y="1568572"/>
            <a:chExt cx="10624634" cy="4699100"/>
          </a:xfrm>
        </p:grpSpPr>
        <p:sp>
          <p:nvSpPr>
            <p:cNvPr id="21" name="Rectangle: Rounded Corners 20">
              <a:extLst>
                <a:ext uri="{FF2B5EF4-FFF2-40B4-BE49-F238E27FC236}">
                  <a16:creationId xmlns:a16="http://schemas.microsoft.com/office/drawing/2014/main" id="{44AF29B1-DA84-422D-D27C-30974D4D3737}"/>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 name="Content Placeholder 1">
              <a:extLst>
                <a:ext uri="{FF2B5EF4-FFF2-40B4-BE49-F238E27FC236}">
                  <a16:creationId xmlns:a16="http://schemas.microsoft.com/office/drawing/2014/main" id="{AB9609FB-F82D-BA26-0FF2-847F9EEBCC84}"/>
                </a:ext>
              </a:extLst>
            </p:cNvPr>
            <p:cNvSpPr txBox="1">
              <a:spLocks/>
            </p:cNvSpPr>
            <p:nvPr/>
          </p:nvSpPr>
          <p:spPr>
            <a:xfrm>
              <a:off x="659769" y="1647451"/>
              <a:ext cx="9802730"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spcBef>
                  <a:spcPts val="200"/>
                </a:spcBef>
                <a:spcAft>
                  <a:spcPts val="200"/>
                </a:spcAft>
                <a:buFont typeface="Arial" panose="020B0604020202020204" pitchFamily="34" charset="0"/>
                <a:buChar char="•"/>
                <a:defRPr/>
              </a:pP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EJ:</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be decisive in driving the decision-making process forward with action-oriented leadership.</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be efficient in implementation, ensuring that decisions are executed promptly without unnecessary delays.</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Remember to take time to reflect on your decisions. Set review points to revisit and adjust quick decisions if necessary.</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Allow enough time for input from others and remain open to modifying plans should new information emerge.</a:t>
              </a:r>
            </a:p>
            <a:p>
              <a:pPr marL="182880" indent="-182880">
                <a:spcBef>
                  <a:spcPts val="200"/>
                </a:spcBef>
                <a:spcAft>
                  <a:spcPts val="200"/>
                </a:spcAft>
                <a:buFont typeface="Arial" panose="020B0604020202020204" pitchFamily="34" charset="0"/>
                <a:buChar char="•"/>
                <a:defRPr/>
              </a:pP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EP:</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enjoy jumping in to deal with rapidly evolving situations and responding swiftly to new information.</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be open to new options that allow you to pivot quickly and respond to emerging situations.</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Take reflection time to ensure enough thoroughness in decision-making before jumping into action.</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Remember to be clear and to articulate decisions that have been made, along with how these connect to your actions.</a:t>
              </a:r>
            </a:p>
          </p:txBody>
        </p:sp>
      </p:grpSp>
      <p:grpSp>
        <p:nvGrpSpPr>
          <p:cNvPr id="28" name="Group 27">
            <a:extLst>
              <a:ext uri="{FF2B5EF4-FFF2-40B4-BE49-F238E27FC236}">
                <a16:creationId xmlns:a16="http://schemas.microsoft.com/office/drawing/2014/main" id="{EBC02EAA-D60A-6B05-38DF-65E1B82B3DB1}"/>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F2E230A9-04A1-926A-3D18-F3EAE9AAF963}"/>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FDBF3052-9CC0-214D-BD0F-04F0EE3CC3D3}"/>
                </a:ext>
              </a:extLst>
            </p:cNvPr>
            <p:cNvSpPr txBox="1"/>
            <p:nvPr/>
          </p:nvSpPr>
          <p:spPr>
            <a:xfrm>
              <a:off x="8412896"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grpSp>
      <p:sp>
        <p:nvSpPr>
          <p:cNvPr id="37" name="TextBox 36">
            <a:extLst>
              <a:ext uri="{FF2B5EF4-FFF2-40B4-BE49-F238E27FC236}">
                <a16:creationId xmlns:a16="http://schemas.microsoft.com/office/drawing/2014/main" id="{A0CB84D2-ADEA-5CD8-A33F-00E832038A1C}"/>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38" name="Rectangle: Folded Corner 37">
            <a:extLst>
              <a:ext uri="{FF2B5EF4-FFF2-40B4-BE49-F238E27FC236}">
                <a16:creationId xmlns:a16="http://schemas.microsoft.com/office/drawing/2014/main" id="{6931C598-B976-CBED-0396-D3FD8831754D}"/>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3B32334-B603-0AE5-2019-6A92554C6C6F}"/>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EJ &amp; EP</a:t>
            </a:r>
          </a:p>
        </p:txBody>
      </p:sp>
    </p:spTree>
    <p:custDataLst>
      <p:tags r:id="rId1"/>
    </p:custDataLst>
    <p:extLst>
      <p:ext uri="{BB962C8B-B14F-4D97-AF65-F5344CB8AC3E}">
        <p14:creationId xmlns:p14="http://schemas.microsoft.com/office/powerpoint/2010/main" val="220542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38"/>
                                        </p:tgtEl>
                                        <p:attrNameLst>
                                          <p:attrName>style.visibility</p:attrName>
                                        </p:attrNameLst>
                                      </p:cBhvr>
                                      <p:to>
                                        <p:strVal val="visible"/>
                                      </p:to>
                                    </p:set>
                                  </p:childTnLst>
                                </p:cTn>
                              </p:par>
                              <p:par>
                                <p:cTn id="18" presetID="1" presetClass="entr" presetSubtype="0" fill="hold" grpId="1" nodeType="withEffect">
                                  <p:stCondLst>
                                    <p:cond delay="0"/>
                                  </p:stCondLst>
                                  <p:childTnLst>
                                    <p:set>
                                      <p:cBhvr>
                                        <p:cTn id="19" dur="1" fill="hold">
                                          <p:stCondLst>
                                            <p:cond delay="0"/>
                                          </p:stCondLst>
                                        </p:cTn>
                                        <p:tgtEl>
                                          <p:spTgt spid="39"/>
                                        </p:tgtEl>
                                        <p:attrNameLst>
                                          <p:attrName>style.visibility</p:attrName>
                                        </p:attrNameLst>
                                      </p:cBhvr>
                                      <p:to>
                                        <p:strVal val="visible"/>
                                      </p:to>
                                    </p:set>
                                  </p:childTnLst>
                                </p:cTn>
                              </p:par>
                            </p:childTnLst>
                          </p:cTn>
                        </p:par>
                        <p:par>
                          <p:cTn id="20" fill="hold">
                            <p:stCondLst>
                              <p:cond delay="500"/>
                            </p:stCondLst>
                            <p:childTnLst>
                              <p:par>
                                <p:cTn id="21" presetID="26" presetClass="emph" presetSubtype="0" fill="hold" grpId="0" nodeType="afterEffect">
                                  <p:stCondLst>
                                    <p:cond delay="0"/>
                                  </p:stCondLst>
                                  <p:childTnLst>
                                    <p:animEffect transition="out" filter="fade">
                                      <p:cBhvr>
                                        <p:cTn id="22" dur="750" tmFilter="0, 0; .2, .5; .8, .5; 1, 0"/>
                                        <p:tgtEl>
                                          <p:spTgt spid="38"/>
                                        </p:tgtEl>
                                      </p:cBhvr>
                                    </p:animEffect>
                                    <p:animScale>
                                      <p:cBhvr>
                                        <p:cTn id="23" dur="375" autoRev="1" fill="hold"/>
                                        <p:tgtEl>
                                          <p:spTgt spid="38"/>
                                        </p:tgtEl>
                                      </p:cBhvr>
                                      <p:by x="105000" y="105000"/>
                                    </p:animScale>
                                  </p:childTnLst>
                                </p:cTn>
                              </p:par>
                              <p:par>
                                <p:cTn id="24" presetID="26" presetClass="emph" presetSubtype="0" fill="hold" grpId="0" nodeType="withEffect">
                                  <p:stCondLst>
                                    <p:cond delay="0"/>
                                  </p:stCondLst>
                                  <p:childTnLst>
                                    <p:animEffect transition="out" filter="fade">
                                      <p:cBhvr>
                                        <p:cTn id="25" dur="750" tmFilter="0, 0; .2, .5; .8, .5; 1, 0"/>
                                        <p:tgtEl>
                                          <p:spTgt spid="39"/>
                                        </p:tgtEl>
                                      </p:cBhvr>
                                    </p:animEffect>
                                    <p:animScale>
                                      <p:cBhvr>
                                        <p:cTn id="26" dur="375" autoRev="1" fill="hold"/>
                                        <p:tgtEl>
                                          <p:spTgt spid="39"/>
                                        </p:tgtEl>
                                      </p:cBhvr>
                                      <p:by x="105000" y="105000"/>
                                    </p:animScale>
                                  </p:childTnLst>
                                </p:cTn>
                              </p:par>
                              <p:par>
                                <p:cTn id="27" presetID="37"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750"/>
                                        <p:tgtEl>
                                          <p:spTgt spid="28"/>
                                        </p:tgtEl>
                                      </p:cBhvr>
                                    </p:animEffect>
                                    <p:anim calcmode="lin" valueType="num">
                                      <p:cBhvr>
                                        <p:cTn id="30" dur="750" fill="hold"/>
                                        <p:tgtEl>
                                          <p:spTgt spid="28"/>
                                        </p:tgtEl>
                                        <p:attrNameLst>
                                          <p:attrName>ppt_x</p:attrName>
                                        </p:attrNameLst>
                                      </p:cBhvr>
                                      <p:tavLst>
                                        <p:tav tm="0">
                                          <p:val>
                                            <p:strVal val="#ppt_x"/>
                                          </p:val>
                                        </p:tav>
                                        <p:tav tm="100000">
                                          <p:val>
                                            <p:strVal val="#ppt_x"/>
                                          </p:val>
                                        </p:tav>
                                      </p:tavLst>
                                    </p:anim>
                                    <p:anim calcmode="lin" valueType="num">
                                      <p:cBhvr>
                                        <p:cTn id="31" dur="675" decel="100000" fill="hold"/>
                                        <p:tgtEl>
                                          <p:spTgt spid="28"/>
                                        </p:tgtEl>
                                        <p:attrNameLst>
                                          <p:attrName>ppt_y</p:attrName>
                                        </p:attrNameLst>
                                      </p:cBhvr>
                                      <p:tavLst>
                                        <p:tav tm="0">
                                          <p:val>
                                            <p:strVal val="#ppt_y+1"/>
                                          </p:val>
                                        </p:tav>
                                        <p:tav tm="100000">
                                          <p:val>
                                            <p:strVal val="#ppt_y-.03"/>
                                          </p:val>
                                        </p:tav>
                                      </p:tavLst>
                                    </p:anim>
                                    <p:anim calcmode="lin" valueType="num">
                                      <p:cBhvr>
                                        <p:cTn id="32"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 grpId="0" animBg="1"/>
      <p:bldP spid="38" grpId="1" animBg="1"/>
      <p:bldP spid="39" grpId="0"/>
      <p:bldP spid="39"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90339-E442-3707-8CD0-794F326B53C3}"/>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2676078-BD70-06A0-9BF7-D66055E325CC}"/>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0B900D26-0B57-8BA4-EC7C-54B0425F42F7}"/>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E5199A0-61B5-49BD-A51B-1E0189EB668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48531222-899C-B6AF-CD4A-43B56A41E609}"/>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6A2C182-D1D9-58E3-07F3-03138D3EDFE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987222B-B0E5-071C-4B88-99A334A4853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3F653548-AF53-9F88-1F29-833733714EF0}"/>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FF61480C-B2B6-BFB8-E8B2-F504EFB46CFE}"/>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039B77D5-2DAA-4C6E-FA9B-68DB160C429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A532F73F-44AB-2998-A2F1-A34879F7B32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3DFF0C6-7F22-44B1-6EEE-0750B6ADFCF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74199C11-9F8B-BC46-C9D6-491F4F8A3100}"/>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D64A10C-9CAC-0BC0-6F18-6289DFDAB48E}"/>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5918E07-A6E1-447D-1E24-00D79DD74EE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9504491-9813-956C-20B1-D18CC7A76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039BCFCA-4075-03E9-9630-587188EAF4F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DC32B959-6C03-8788-492D-DC3D300D8EE2}"/>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525CCEB-1972-6F82-9605-11C3D827333D}"/>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FEE07494-13D2-CC37-2E24-18DF0130AE7B}"/>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E08DC652-E332-327A-D730-25EE0C26B34D}"/>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39B92E1-701E-4D17-F561-8CD5BCE17C1A}"/>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7B829976-DE77-E59D-E02C-957AD66DF968}"/>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8AA4DC47-FF02-B62C-1BE7-67DEB0144D35}"/>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1D3CA6C7-F9A0-F02B-9072-8655E8056F85}"/>
              </a:ext>
            </a:extLst>
          </p:cNvPr>
          <p:cNvSpPr txBox="1"/>
          <p:nvPr/>
        </p:nvSpPr>
        <p:spPr>
          <a:xfrm>
            <a:off x="10361252" y="4828251"/>
            <a:ext cx="1433405"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27" name="Title 3">
            <a:extLst>
              <a:ext uri="{FF2B5EF4-FFF2-40B4-BE49-F238E27FC236}">
                <a16:creationId xmlns:a16="http://schemas.microsoft.com/office/drawing/2014/main" id="{0C4529F4-B353-4CDB-255D-E4FCF632F3E8}"/>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FCC53A81-2402-02A9-5BAC-D50BBD83403D}"/>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endParaRPr kumimoji="0" lang="en-US" sz="1400" b="1" i="0" u="sng"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00847929-3D43-0642-8971-37BFD42E8137}"/>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62C4D731-F670-1FA4-F029-81DE7EE066E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3C9BCB0D-5C77-71B8-B797-0412DBD0381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2" name="Group 21">
            <a:extLst>
              <a:ext uri="{FF2B5EF4-FFF2-40B4-BE49-F238E27FC236}">
                <a16:creationId xmlns:a16="http://schemas.microsoft.com/office/drawing/2014/main" id="{C6BA572E-DE8A-420F-DA58-743A26241D12}"/>
              </a:ext>
            </a:extLst>
          </p:cNvPr>
          <p:cNvGrpSpPr/>
          <p:nvPr/>
        </p:nvGrpSpPr>
        <p:grpSpPr>
          <a:xfrm>
            <a:off x="475487" y="1640093"/>
            <a:ext cx="10624634" cy="4699100"/>
            <a:chOff x="475489" y="1568572"/>
            <a:chExt cx="10624634" cy="4699100"/>
          </a:xfrm>
        </p:grpSpPr>
        <p:sp>
          <p:nvSpPr>
            <p:cNvPr id="21" name="Rectangle: Rounded Corners 20">
              <a:extLst>
                <a:ext uri="{FF2B5EF4-FFF2-40B4-BE49-F238E27FC236}">
                  <a16:creationId xmlns:a16="http://schemas.microsoft.com/office/drawing/2014/main" id="{B53ED06D-61A3-FA15-2BE2-819494B49596}"/>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3" name="Content Placeholder 1">
              <a:extLst>
                <a:ext uri="{FF2B5EF4-FFF2-40B4-BE49-F238E27FC236}">
                  <a16:creationId xmlns:a16="http://schemas.microsoft.com/office/drawing/2014/main" id="{008D85ED-F705-EE1D-CD87-03095DBA699B}"/>
                </a:ext>
              </a:extLst>
            </p:cNvPr>
            <p:cNvSpPr txBox="1">
              <a:spLocks/>
            </p:cNvSpPr>
            <p:nvPr/>
          </p:nvSpPr>
          <p:spPr>
            <a:xfrm>
              <a:off x="659769" y="1640093"/>
              <a:ext cx="9802730"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spcBef>
                  <a:spcPts val="200"/>
                </a:spcBef>
                <a:spcAft>
                  <a:spcPts val="200"/>
                </a:spcAft>
                <a:buFont typeface="Arial" panose="020B0604020202020204" pitchFamily="34" charset="0"/>
                <a:buChar char="•"/>
                <a:defRPr/>
              </a:pP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IJ:</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approach decision-making thoughtfully and systematically by researching information thoroughly.</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set structured timelines and plans to support the full implementation of your decisions.</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Avoid over-researching or gathering excessive data that can delay your decisions. Set deadlines to encourage timely decision-making.</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Invite others' perspectives early to balance your internal research and thorough problem analysis.</a:t>
              </a:r>
            </a:p>
            <a:p>
              <a:pPr marL="211451" indent="-182880">
                <a:spcBef>
                  <a:spcPts val="200"/>
                </a:spcBef>
                <a:spcAft>
                  <a:spcPts val="200"/>
                </a:spcAft>
                <a:buFont typeface="Arial" panose="020B0604020202020204" pitchFamily="34" charset="0"/>
                <a:buChar char="•"/>
                <a:defRPr/>
              </a:pPr>
              <a:r>
                <a:rPr lang="en-US" b="1" dirty="0">
                  <a:solidFill>
                    <a:srgbClr val="FFFFFF"/>
                  </a:solidFill>
                  <a:latin typeface="Open Sans" panose="020B0606030504020204" pitchFamily="34" charset="0"/>
                  <a:ea typeface="Open Sans" panose="020B0606030504020204" pitchFamily="34" charset="0"/>
                  <a:cs typeface="Open Sans" panose="020B0606030504020204" pitchFamily="34" charset="0"/>
                </a:rPr>
                <a:t>IP:</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be reflective and thorough in decision-making, exploring all aspects thoroughly before finding the ideal solution.</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Your thoughtful observation keeps you open to new options and ensures your decisions align with emerging possibilities.</a:t>
              </a:r>
            </a:p>
            <a:p>
              <a:pPr lvl="1">
                <a:spcBef>
                  <a:spcPts val="200"/>
                </a:spcBef>
                <a:spcAft>
                  <a:spcPts val="200"/>
                </a:spcAft>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Set decision deadlines that stakeholders agree on to avoid excessive deliberation and ensure timely action.</a:t>
              </a:r>
            </a:p>
            <a:p>
              <a:pPr marL="640080" lvl="1" indent="-182880">
                <a:spcBef>
                  <a:spcPts val="200"/>
                </a:spcBef>
                <a:spcAft>
                  <a:spcPts val="200"/>
                </a:spcAft>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Let others in on your decision-making, and articulate your thought process so that, even if you revise your decisions later, others understand your rationale.</a:t>
              </a:r>
            </a:p>
          </p:txBody>
        </p:sp>
      </p:grpSp>
      <p:grpSp>
        <p:nvGrpSpPr>
          <p:cNvPr id="28" name="Group 27">
            <a:extLst>
              <a:ext uri="{FF2B5EF4-FFF2-40B4-BE49-F238E27FC236}">
                <a16:creationId xmlns:a16="http://schemas.microsoft.com/office/drawing/2014/main" id="{0DB84045-0A9F-B165-9B08-1138BF1F19C6}"/>
              </a:ext>
            </a:extLst>
          </p:cNvPr>
          <p:cNvGrpSpPr/>
          <p:nvPr/>
        </p:nvGrpSpPr>
        <p:grpSpPr>
          <a:xfrm>
            <a:off x="10322673" y="4243254"/>
            <a:ext cx="1512750" cy="1757812"/>
            <a:chOff x="8374316" y="4243254"/>
            <a:chExt cx="1512750"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D4E17AC4-A66B-D949-E9E1-2D522E2AA80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632D19B5-70C6-50E5-A2BD-3AE53F4D79EE}"/>
                </a:ext>
              </a:extLst>
            </p:cNvPr>
            <p:cNvSpPr txBox="1"/>
            <p:nvPr/>
          </p:nvSpPr>
          <p:spPr>
            <a:xfrm>
              <a:off x="8412896" y="4828251"/>
              <a:ext cx="1433404"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grpSp>
      <p:sp>
        <p:nvSpPr>
          <p:cNvPr id="37" name="TextBox 36">
            <a:extLst>
              <a:ext uri="{FF2B5EF4-FFF2-40B4-BE49-F238E27FC236}">
                <a16:creationId xmlns:a16="http://schemas.microsoft.com/office/drawing/2014/main" id="{9BE933D1-3977-3541-3246-03CD9758785C}"/>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Timeliness of Decisions</a:t>
            </a:r>
          </a:p>
        </p:txBody>
      </p:sp>
      <p:sp>
        <p:nvSpPr>
          <p:cNvPr id="38" name="Rectangle: Folded Corner 37">
            <a:extLst>
              <a:ext uri="{FF2B5EF4-FFF2-40B4-BE49-F238E27FC236}">
                <a16:creationId xmlns:a16="http://schemas.microsoft.com/office/drawing/2014/main" id="{1037E71E-C043-6661-E990-5D467A9A85D9}"/>
              </a:ext>
            </a:extLst>
          </p:cNvPr>
          <p:cNvSpPr/>
          <p:nvPr/>
        </p:nvSpPr>
        <p:spPr>
          <a:xfrm>
            <a:off x="10067827" y="942680"/>
            <a:ext cx="838985" cy="623289"/>
          </a:xfrm>
          <a:prstGeom prst="foldedCorner">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C89716E-1752-9606-55BD-1B3E2D157C30}"/>
              </a:ext>
            </a:extLst>
          </p:cNvPr>
          <p:cNvSpPr txBox="1"/>
          <p:nvPr/>
        </p:nvSpPr>
        <p:spPr>
          <a:xfrm>
            <a:off x="10044704" y="1018658"/>
            <a:ext cx="1012439" cy="369332"/>
          </a:xfrm>
          <a:prstGeom prst="rect">
            <a:avLst/>
          </a:prstGeom>
          <a:noFill/>
        </p:spPr>
        <p:txBody>
          <a:bodyPr wrap="square" rtlCol="0" anchor="ctr">
            <a:spAutoFit/>
          </a:body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IJ &amp; IP</a:t>
            </a:r>
          </a:p>
        </p:txBody>
      </p:sp>
    </p:spTree>
    <p:custDataLst>
      <p:tags r:id="rId1"/>
    </p:custDataLst>
    <p:extLst>
      <p:ext uri="{BB962C8B-B14F-4D97-AF65-F5344CB8AC3E}">
        <p14:creationId xmlns:p14="http://schemas.microsoft.com/office/powerpoint/2010/main" val="235958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38"/>
                                        </p:tgtEl>
                                        <p:attrNameLst>
                                          <p:attrName>style.visibility</p:attrName>
                                        </p:attrNameLst>
                                      </p:cBhvr>
                                      <p:to>
                                        <p:strVal val="visible"/>
                                      </p:to>
                                    </p:set>
                                  </p:childTnLst>
                                </p:cTn>
                              </p:par>
                              <p:par>
                                <p:cTn id="18" presetID="1" presetClass="entr" presetSubtype="0" fill="hold" grpId="1" nodeType="withEffect">
                                  <p:stCondLst>
                                    <p:cond delay="0"/>
                                  </p:stCondLst>
                                  <p:childTnLst>
                                    <p:set>
                                      <p:cBhvr>
                                        <p:cTn id="19" dur="1" fill="hold">
                                          <p:stCondLst>
                                            <p:cond delay="0"/>
                                          </p:stCondLst>
                                        </p:cTn>
                                        <p:tgtEl>
                                          <p:spTgt spid="39"/>
                                        </p:tgtEl>
                                        <p:attrNameLst>
                                          <p:attrName>style.visibility</p:attrName>
                                        </p:attrNameLst>
                                      </p:cBhvr>
                                      <p:to>
                                        <p:strVal val="visible"/>
                                      </p:to>
                                    </p:set>
                                  </p:childTnLst>
                                </p:cTn>
                              </p:par>
                            </p:childTnLst>
                          </p:cTn>
                        </p:par>
                        <p:par>
                          <p:cTn id="20" fill="hold">
                            <p:stCondLst>
                              <p:cond delay="500"/>
                            </p:stCondLst>
                            <p:childTnLst>
                              <p:par>
                                <p:cTn id="21" presetID="26" presetClass="emph" presetSubtype="0" fill="hold" grpId="0" nodeType="afterEffect">
                                  <p:stCondLst>
                                    <p:cond delay="0"/>
                                  </p:stCondLst>
                                  <p:childTnLst>
                                    <p:animEffect transition="out" filter="fade">
                                      <p:cBhvr>
                                        <p:cTn id="22" dur="750" tmFilter="0, 0; .2, .5; .8, .5; 1, 0"/>
                                        <p:tgtEl>
                                          <p:spTgt spid="38"/>
                                        </p:tgtEl>
                                      </p:cBhvr>
                                    </p:animEffect>
                                    <p:animScale>
                                      <p:cBhvr>
                                        <p:cTn id="23" dur="375" autoRev="1" fill="hold"/>
                                        <p:tgtEl>
                                          <p:spTgt spid="38"/>
                                        </p:tgtEl>
                                      </p:cBhvr>
                                      <p:by x="105000" y="105000"/>
                                    </p:animScale>
                                  </p:childTnLst>
                                </p:cTn>
                              </p:par>
                              <p:par>
                                <p:cTn id="24" presetID="26" presetClass="emph" presetSubtype="0" fill="hold" grpId="0" nodeType="withEffect">
                                  <p:stCondLst>
                                    <p:cond delay="0"/>
                                  </p:stCondLst>
                                  <p:childTnLst>
                                    <p:animEffect transition="out" filter="fade">
                                      <p:cBhvr>
                                        <p:cTn id="25" dur="750" tmFilter="0, 0; .2, .5; .8, .5; 1, 0"/>
                                        <p:tgtEl>
                                          <p:spTgt spid="39"/>
                                        </p:tgtEl>
                                      </p:cBhvr>
                                    </p:animEffect>
                                    <p:animScale>
                                      <p:cBhvr>
                                        <p:cTn id="26" dur="375" autoRev="1" fill="hold"/>
                                        <p:tgtEl>
                                          <p:spTgt spid="39"/>
                                        </p:tgtEl>
                                      </p:cBhvr>
                                      <p:by x="105000" y="105000"/>
                                    </p:animScale>
                                  </p:childTnLst>
                                </p:cTn>
                              </p:par>
                              <p:par>
                                <p:cTn id="27" presetID="37"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750"/>
                                        <p:tgtEl>
                                          <p:spTgt spid="28"/>
                                        </p:tgtEl>
                                      </p:cBhvr>
                                    </p:animEffect>
                                    <p:anim calcmode="lin" valueType="num">
                                      <p:cBhvr>
                                        <p:cTn id="30" dur="750" fill="hold"/>
                                        <p:tgtEl>
                                          <p:spTgt spid="28"/>
                                        </p:tgtEl>
                                        <p:attrNameLst>
                                          <p:attrName>ppt_x</p:attrName>
                                        </p:attrNameLst>
                                      </p:cBhvr>
                                      <p:tavLst>
                                        <p:tav tm="0">
                                          <p:val>
                                            <p:strVal val="#ppt_x"/>
                                          </p:val>
                                        </p:tav>
                                        <p:tav tm="100000">
                                          <p:val>
                                            <p:strVal val="#ppt_x"/>
                                          </p:val>
                                        </p:tav>
                                      </p:tavLst>
                                    </p:anim>
                                    <p:anim calcmode="lin" valueType="num">
                                      <p:cBhvr>
                                        <p:cTn id="31" dur="675" decel="100000" fill="hold"/>
                                        <p:tgtEl>
                                          <p:spTgt spid="28"/>
                                        </p:tgtEl>
                                        <p:attrNameLst>
                                          <p:attrName>ppt_y</p:attrName>
                                        </p:attrNameLst>
                                      </p:cBhvr>
                                      <p:tavLst>
                                        <p:tav tm="0">
                                          <p:val>
                                            <p:strVal val="#ppt_y+1"/>
                                          </p:val>
                                        </p:tav>
                                        <p:tav tm="100000">
                                          <p:val>
                                            <p:strVal val="#ppt_y-.03"/>
                                          </p:val>
                                        </p:tav>
                                      </p:tavLst>
                                    </p:anim>
                                    <p:anim calcmode="lin" valueType="num">
                                      <p:cBhvr>
                                        <p:cTn id="32"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 grpId="0" animBg="1"/>
      <p:bldP spid="38" grpId="1" animBg="1"/>
      <p:bldP spid="39" grpId="0"/>
      <p:bldP spid="3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35EFA-EB75-4587-A741-36FC1C9A924F}"/>
              </a:ext>
            </a:extLst>
          </p:cNvPr>
          <p:cNvSpPr>
            <a:spLocks noGrp="1"/>
          </p:cNvSpPr>
          <p:nvPr>
            <p:ph type="title"/>
          </p:nvPr>
        </p:nvSpPr>
        <p:spPr>
          <a:xfrm>
            <a:off x="1101969" y="708197"/>
            <a:ext cx="10515600" cy="900113"/>
          </a:xfrm>
        </p:spPr>
        <p:txBody>
          <a:bodyPr/>
          <a:lstStyle/>
          <a:p>
            <a:r>
              <a:rPr lang="en-GB" sz="2800">
                <a:latin typeface="Open Sans bold"/>
                <a:ea typeface="Open Sans bold"/>
                <a:cs typeface="Open Sans bold"/>
              </a:rPr>
              <a:t>Personality Type Preferences in Decision-Making</a:t>
            </a:r>
          </a:p>
        </p:txBody>
      </p:sp>
      <p:graphicFrame>
        <p:nvGraphicFramePr>
          <p:cNvPr id="8" name="Table 7">
            <a:extLst>
              <a:ext uri="{FF2B5EF4-FFF2-40B4-BE49-F238E27FC236}">
                <a16:creationId xmlns:a16="http://schemas.microsoft.com/office/drawing/2014/main" id="{60AB2362-6195-647B-1055-37781320489E}"/>
              </a:ext>
            </a:extLst>
          </p:cNvPr>
          <p:cNvGraphicFramePr>
            <a:graphicFrameLocks noGrp="1"/>
          </p:cNvGraphicFramePr>
          <p:nvPr>
            <p:extLst>
              <p:ext uri="{D42A27DB-BD31-4B8C-83A1-F6EECF244321}">
                <p14:modId xmlns:p14="http://schemas.microsoft.com/office/powerpoint/2010/main" val="3755022642"/>
              </p:ext>
            </p:extLst>
          </p:nvPr>
        </p:nvGraphicFramePr>
        <p:xfrm>
          <a:off x="1249680" y="1608310"/>
          <a:ext cx="9692640" cy="4782820"/>
        </p:xfrm>
        <a:graphic>
          <a:graphicData uri="http://schemas.openxmlformats.org/drawingml/2006/table">
            <a:tbl>
              <a:tblPr>
                <a:tableStyleId>{5C22544A-7EE6-4342-B048-85BDC9FD1C3A}</a:tableStyleId>
              </a:tblPr>
              <a:tblGrid>
                <a:gridCol w="3147695">
                  <a:extLst>
                    <a:ext uri="{9D8B030D-6E8A-4147-A177-3AD203B41FA5}">
                      <a16:colId xmlns:a16="http://schemas.microsoft.com/office/drawing/2014/main" val="1988431367"/>
                    </a:ext>
                  </a:extLst>
                </a:gridCol>
                <a:gridCol w="6544945">
                  <a:extLst>
                    <a:ext uri="{9D8B030D-6E8A-4147-A177-3AD203B41FA5}">
                      <a16:colId xmlns:a16="http://schemas.microsoft.com/office/drawing/2014/main" val="3553632243"/>
                    </a:ext>
                  </a:extLst>
                </a:gridCol>
              </a:tblGrid>
              <a:tr h="1188720">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Sensing &amp; Thinking (ST)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Define the specifics of the problem and weigh the pros and cons.</a:t>
                      </a: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Think through the possibilities and take people and values into account.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889043468"/>
                  </a:ext>
                </a:extLst>
              </a:tr>
              <a:tr h="1188720">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Sensing &amp; Feeling (SF)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 Define the specifics of the problem and take people and values into account.</a:t>
                      </a: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Think through the possibilities and weigh the pros and cons.</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998167448"/>
                  </a:ext>
                </a:extLst>
              </a:tr>
              <a:tr h="1188720">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Intuition &amp; Feeling (NF)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Think through the possibilities and take people and values into account.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Define the specifics of the problem and weigh the pros and cons.</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952686694"/>
                  </a:ext>
                </a:extLst>
              </a:tr>
              <a:tr h="1188720">
                <a:tc>
                  <a:txBody>
                    <a:bodyPr/>
                    <a:lstStyle/>
                    <a:p>
                      <a:pPr marL="0" marR="0">
                        <a:lnSpc>
                          <a:spcPct val="100000"/>
                        </a:lnSpc>
                        <a:spcBef>
                          <a:spcPts val="600"/>
                        </a:spcBef>
                        <a:spcAft>
                          <a:spcPts val="60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Intuition &amp; Thinking (NT) Preferences</a:t>
                      </a:r>
                      <a:r>
                        <a:rPr lang="en-US" sz="16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Think through the possibilities and weigh the pros and cons.</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marL="182880" marR="0" lvl="0" indent="-182880">
                        <a:lnSpc>
                          <a:spcPct val="100000"/>
                        </a:lnSpc>
                        <a:spcBef>
                          <a:spcPts val="300"/>
                        </a:spcBef>
                        <a:spcAft>
                          <a:spcPts val="300"/>
                        </a:spcAft>
                        <a:buSzPts val="1000"/>
                        <a:buFont typeface="Symbol" panose="05050102010706020507" pitchFamily="18" charset="2"/>
                        <a:buChar char=""/>
                        <a:tabLst>
                          <a:tab pos="247015" algn="l"/>
                        </a:tabLst>
                      </a:pP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600">
                          <a:solidFill>
                            <a:srgbClr val="114853"/>
                          </a:solidFill>
                          <a:effectLst/>
                          <a:latin typeface="Open Sans" panose="020B0606030504020204" pitchFamily="34" charset="0"/>
                          <a:ea typeface="Calibri" panose="020F0502020204030204" pitchFamily="34" charset="0"/>
                          <a:cs typeface="Open Sans" panose="020B0606030504020204" pitchFamily="34" charset="0"/>
                        </a:rPr>
                        <a:t>Define the specifics of the problem and take people and values into account.</a:t>
                      </a:r>
                      <a:r>
                        <a:rPr lang="en-US" sz="16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 </a:t>
                      </a:r>
                      <a:endParaRPr lang="en-US" sz="16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txBody>
                  <a:tcPr marL="71755" marR="36195" marT="107950" marB="36195">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798336178"/>
                  </a:ext>
                </a:extLst>
              </a:tr>
            </a:tbl>
          </a:graphicData>
        </a:graphic>
      </p:graphicFrame>
    </p:spTree>
    <p:custDataLst>
      <p:tags r:id="rId1"/>
    </p:custDataLst>
    <p:extLst>
      <p:ext uri="{BB962C8B-B14F-4D97-AF65-F5344CB8AC3E}">
        <p14:creationId xmlns:p14="http://schemas.microsoft.com/office/powerpoint/2010/main" val="4283046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FF1FC-9B6B-D06C-2A7A-5F9A8C3BD74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9C390EC-47C4-064A-F7A7-C31F4015E9BD}"/>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CBB3E7A8-1A0B-AB23-2AD3-F918D90A57F1}"/>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4FE2C12B-435A-8A6F-C51D-C446B809D69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114A484-D7E0-B42D-0EF3-15731379F9C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645A855-8A7D-9E65-E35A-0A387FDAA57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4786FA3-E4A3-84A7-3424-283217572C2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0A6F9F67-7430-E4F6-4414-D1F6B2F59BDE}"/>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35BA5A9-F885-AB0E-F4B8-5FD7D2196936}"/>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B98F27B1-6BCA-A888-924A-208811E65944}"/>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CAC2AC09-66E1-4545-C52E-3FD7F8691C4A}"/>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CDD5F16-18A2-18BB-3562-358D8F7919D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88648D62-2D16-FF49-5728-E85BF15D9370}"/>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3D081306-CB0E-CA1A-05F9-56835ECAAE33}"/>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35420608-AFDD-F990-50F5-395CBF6753B3}"/>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1EC57737-A9C4-AE10-E28A-92D79507EA2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9022F904-7D2F-6EA2-E626-0D51D25A55D0}"/>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F5024C8C-FCC1-9683-8A36-DF4FF1D38D58}"/>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7F5022C0-BBCC-00C2-121A-00E500152389}"/>
              </a:ext>
            </a:extLst>
          </p:cNvPr>
          <p:cNvSpPr txBox="1"/>
          <p:nvPr/>
        </p:nvSpPr>
        <p:spPr>
          <a:xfrm>
            <a:off x="10441586" y="4705140"/>
            <a:ext cx="1272738"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33" name="TextBox 32">
            <a:extLst>
              <a:ext uri="{FF2B5EF4-FFF2-40B4-BE49-F238E27FC236}">
                <a16:creationId xmlns:a16="http://schemas.microsoft.com/office/drawing/2014/main" id="{B140D508-2CBE-E46B-8633-6DBF3203A62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36" name="Title 3">
            <a:extLst>
              <a:ext uri="{FF2B5EF4-FFF2-40B4-BE49-F238E27FC236}">
                <a16:creationId xmlns:a16="http://schemas.microsoft.com/office/drawing/2014/main" id="{712088F0-BEB2-CB2F-A0B2-15ADF89A7E79}"/>
              </a:ext>
            </a:extLst>
          </p:cNvPr>
          <p:cNvSpPr>
            <a:spLocks noGrp="1"/>
          </p:cNvSpPr>
          <p:nvPr>
            <p:ph type="title"/>
          </p:nvPr>
        </p:nvSpPr>
        <p:spPr>
          <a:xfrm>
            <a:off x="767270" y="659995"/>
            <a:ext cx="10246896" cy="980098"/>
          </a:xfrm>
        </p:spPr>
        <p:txBody>
          <a:bodyPr anchor="t"/>
          <a:lstStyle/>
          <a:p>
            <a:r>
              <a:rPr lang="en-GB" sz="3600"/>
              <a:t>Basic Skills</a:t>
            </a:r>
          </a:p>
        </p:txBody>
      </p:sp>
      <mc:AlternateContent xmlns:mc="http://schemas.openxmlformats.org/markup-compatibility/2006" xmlns:a14="http://schemas.microsoft.com/office/drawing/2010/main">
        <mc:Choice Requires="a14">
          <p:sp>
            <p:nvSpPr>
              <p:cNvPr id="29" name="Rectangle: Rounded Corners 28">
                <a:hlinkClick r:id="rId7" action="ppaction://hlinksldjump"/>
                <a:extLst>
                  <a:ext uri="{FF2B5EF4-FFF2-40B4-BE49-F238E27FC236}">
                    <a16:creationId xmlns:a16="http://schemas.microsoft.com/office/drawing/2014/main" id="{F9F864DC-9217-6F2C-625E-63685831833D}"/>
                  </a:ext>
                </a:extLst>
              </p:cNvPr>
              <p:cNvSpPr/>
              <p:nvPr/>
            </p:nvSpPr>
            <p:spPr>
              <a:xfrm>
                <a:off x="4088298" y="244966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i="1" kern="0" smtClea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29" name="Rectangle: Rounded Corners 28">
                <a:hlinkClick r:id="rId8" action="ppaction://hlinksldjump"/>
                <a:extLst>
                  <a:ext uri="{FF2B5EF4-FFF2-40B4-BE49-F238E27FC236}">
                    <a16:creationId xmlns:a16="http://schemas.microsoft.com/office/drawing/2014/main" id="{F9F864DC-9217-6F2C-625E-63685831833D}"/>
                  </a:ext>
                </a:extLst>
              </p:cNvPr>
              <p:cNvSpPr>
                <a:spLocks noRot="1" noChangeAspect="1" noMove="1" noResize="1" noEditPoints="1" noAdjustHandles="1" noChangeArrowheads="1" noChangeShapeType="1" noTextEdit="1"/>
              </p:cNvSpPr>
              <p:nvPr/>
            </p:nvSpPr>
            <p:spPr>
              <a:xfrm>
                <a:off x="4088298" y="2449666"/>
                <a:ext cx="3418829" cy="652657"/>
              </a:xfrm>
              <a:prstGeom prst="roundRect">
                <a:avLst>
                  <a:gd name="adj" fmla="val 10984"/>
                </a:avLst>
              </a:prstGeom>
              <a:blipFill>
                <a:blip r:embed="rId9"/>
                <a:stretch>
                  <a:fillRect/>
                </a:stretch>
              </a:blipFill>
              <a:ln w="12700" cap="flat" cmpd="sng" algn="ctr">
                <a:noFill/>
                <a:prstDash val="solid"/>
                <a:miter lim="800000"/>
              </a:ln>
              <a:effectLst/>
            </p:spPr>
            <p:txBody>
              <a:bodyPr/>
              <a:lstStyle/>
              <a:p>
                <a:r>
                  <a:rPr lang="en-US">
                    <a:noFill/>
                  </a:rPr>
                  <a:t> </a:t>
                </a:r>
              </a:p>
            </p:txBody>
          </p:sp>
        </mc:Fallback>
      </mc:AlternateContent>
      <p:sp>
        <p:nvSpPr>
          <p:cNvPr id="31" name="Oval 30">
            <a:extLst>
              <a:ext uri="{FF2B5EF4-FFF2-40B4-BE49-F238E27FC236}">
                <a16:creationId xmlns:a16="http://schemas.microsoft.com/office/drawing/2014/main" id="{705993CA-4A37-E402-D918-5816AE34176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D9E68EA-203A-4370-5AF9-F2526DAB6C1F}"/>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a:extLst>
              <a:ext uri="{FF2B5EF4-FFF2-40B4-BE49-F238E27FC236}">
                <a16:creationId xmlns:a16="http://schemas.microsoft.com/office/drawing/2014/main" id="{3C96396C-2AEC-1DDF-EA87-58F3D67C692D}"/>
              </a:ext>
            </a:extLst>
          </p:cNvPr>
          <p:cNvSpPr txBox="1"/>
          <p:nvPr/>
        </p:nvSpPr>
        <p:spPr>
          <a:xfrm>
            <a:off x="4554444" y="2656717"/>
            <a:ext cx="284583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solidFill>
                  <a:srgbClr val="FFFFFF"/>
                </a:solidFill>
                <a:latin typeface="Open Sans"/>
              </a:rPr>
              <a:t>Type Intelligence™ Skills In Action</a:t>
            </a:r>
            <a:endParaRPr lang="en-US" sz="1200">
              <a:solidFill>
                <a:srgbClr val="000000"/>
              </a:solidFill>
              <a:latin typeface="Open Sans"/>
              <a:ea typeface="Open Sans"/>
              <a:cs typeface="Open Sans"/>
            </a:endParaRPr>
          </a:p>
        </p:txBody>
      </p:sp>
    </p:spTree>
    <p:custDataLst>
      <p:tags r:id="rId1"/>
    </p:custDataLst>
    <p:extLst>
      <p:ext uri="{BB962C8B-B14F-4D97-AF65-F5344CB8AC3E}">
        <p14:creationId xmlns:p14="http://schemas.microsoft.com/office/powerpoint/2010/main" val="4148038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E731-4FE1-A854-5A71-DBE94CCA178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C427F02-2F2B-2909-CB67-C93FA5091D8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D657B32-F9CA-65A0-D81F-A579EE003FF9}"/>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BC20B57-F283-86FB-56B3-A607E8E6602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D0D073E-DB39-E6E5-122E-B8CC00B57E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F9D629F-B234-F11C-F16C-D7E3D91F734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FD370F24-F68B-D5D2-163D-7F08D82EAC24}"/>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8CADA42B-6C35-7934-A1CB-A2763C90287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E6E2D789-F11F-055C-05DF-EEE0AB5C7456}"/>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D0D3D23D-36B1-C84F-F5AD-03B6F88B97E0}"/>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EEAA334-3203-9A36-4BE2-8C331FBADAA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579D1DA-F3FE-5FFD-63F9-B41551A0BE9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AC07570-C695-7EDC-206A-AFE28A10AF0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19B19D9-41AA-BB25-2356-8596CC1379B2}"/>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EF37CC04-1F7A-719A-74F0-F4BAA74F50FF}"/>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9D1159E8-287D-B494-EC3A-20C7AA5A948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1" name="Group 10">
            <a:extLst>
              <a:ext uri="{FF2B5EF4-FFF2-40B4-BE49-F238E27FC236}">
                <a16:creationId xmlns:a16="http://schemas.microsoft.com/office/drawing/2014/main" id="{FFE3BA63-E044-7B0C-9509-4900E9EA7AF3}"/>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9B542DAA-5237-FE68-0B01-EBC86D689DC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FFD202FF-2D84-2021-06F8-47968376ED28}"/>
                </a:ext>
              </a:extLst>
            </p:cNvPr>
            <p:cNvSpPr txBox="1"/>
            <p:nvPr/>
          </p:nvSpPr>
          <p:spPr>
            <a:xfrm>
              <a:off x="10370219" y="4723835"/>
              <a:ext cx="1214243" cy="79168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pic>
        <p:nvPicPr>
          <p:cNvPr id="37" name="Picture 36">
            <a:extLst>
              <a:ext uri="{FF2B5EF4-FFF2-40B4-BE49-F238E27FC236}">
                <a16:creationId xmlns:a16="http://schemas.microsoft.com/office/drawing/2014/main" id="{ECF8BA4D-FE55-BCA9-77B2-69C1BCA1630C}"/>
              </a:ext>
            </a:extLst>
          </p:cNvPr>
          <p:cNvPicPr>
            <a:picLocks noChangeAspect="1"/>
          </p:cNvPicPr>
          <p:nvPr/>
        </p:nvPicPr>
        <p:blipFill>
          <a:blip r:embed="rId6"/>
          <a:stretch>
            <a:fillRect/>
          </a:stretch>
        </p:blipFill>
        <p:spPr>
          <a:xfrm>
            <a:off x="555434" y="1832340"/>
            <a:ext cx="3419475" cy="647700"/>
          </a:xfrm>
          <a:prstGeom prst="rect">
            <a:avLst/>
          </a:prstGeom>
        </p:spPr>
      </p:pic>
      <p:grpSp>
        <p:nvGrpSpPr>
          <p:cNvPr id="18" name="Group 17">
            <a:extLst>
              <a:ext uri="{FF2B5EF4-FFF2-40B4-BE49-F238E27FC236}">
                <a16:creationId xmlns:a16="http://schemas.microsoft.com/office/drawing/2014/main" id="{86F7F6BD-14AB-B101-161A-978AB79C8DED}"/>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8852AD76-131A-1290-C673-2FE155135DFD}"/>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8F106E7D-8FD4-D1FB-B1DE-B73BEA1C63C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E49AC717-5CAE-00E2-06E5-A9BEB933070E}"/>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DDEEEBC7-3E63-B520-9299-547EAF292A8E}"/>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6128A9BB-E299-B506-2455-6BEBBF6B9C46}"/>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6" name="Rectangle: Rounded Corners 45">
            <a:extLst>
              <a:ext uri="{FF2B5EF4-FFF2-40B4-BE49-F238E27FC236}">
                <a16:creationId xmlns:a16="http://schemas.microsoft.com/office/drawing/2014/main" id="{FBC7A2CC-9F45-0BFD-E39B-A04BF6900782}"/>
              </a:ext>
            </a:extLst>
          </p:cNvPr>
          <p:cNvSpPr/>
          <p:nvPr/>
        </p:nvSpPr>
        <p:spPr>
          <a:xfrm>
            <a:off x="551953" y="2459736"/>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7FED1E40-8075-FFA2-59B0-9C8C2EDACDF2}"/>
              </a:ext>
            </a:extLst>
          </p:cNvPr>
          <p:cNvSpPr txBox="1">
            <a:spLocks/>
          </p:cNvSpPr>
          <p:nvPr/>
        </p:nvSpPr>
        <p:spPr>
          <a:xfrm>
            <a:off x="678169" y="2549227"/>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Identify the issue that needs to be addressed</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Understand what is at stake and who is affected</a:t>
            </a:r>
          </a:p>
        </p:txBody>
      </p:sp>
      <p:grpSp>
        <p:nvGrpSpPr>
          <p:cNvPr id="48" name="Group 47">
            <a:extLst>
              <a:ext uri="{FF2B5EF4-FFF2-40B4-BE49-F238E27FC236}">
                <a16:creationId xmlns:a16="http://schemas.microsoft.com/office/drawing/2014/main" id="{5FD37510-F0C9-4755-1D27-06248B66C3BF}"/>
              </a:ext>
            </a:extLst>
          </p:cNvPr>
          <p:cNvGrpSpPr/>
          <p:nvPr/>
        </p:nvGrpSpPr>
        <p:grpSpPr>
          <a:xfrm>
            <a:off x="10322673" y="4243254"/>
            <a:ext cx="1512750" cy="1757812"/>
            <a:chOff x="8374316" y="4243254"/>
            <a:chExt cx="1512750"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D7424BDE-CA1E-FD28-6489-47A0057452A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A3EA9A6F-8DDB-F873-B8FF-C0A1D657D9DE}"/>
                </a:ext>
              </a:extLst>
            </p:cNvPr>
            <p:cNvSpPr txBox="1"/>
            <p:nvPr/>
          </p:nvSpPr>
          <p:spPr>
            <a:xfrm>
              <a:off x="8544642" y="4718772"/>
              <a:ext cx="1214243"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61" name="TextBox 60">
            <a:extLst>
              <a:ext uri="{FF2B5EF4-FFF2-40B4-BE49-F238E27FC236}">
                <a16:creationId xmlns:a16="http://schemas.microsoft.com/office/drawing/2014/main" id="{97740209-AEF1-AB08-E922-BFE920ACAB67}"/>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62" name="Title 3">
            <a:extLst>
              <a:ext uri="{FF2B5EF4-FFF2-40B4-BE49-F238E27FC236}">
                <a16:creationId xmlns:a16="http://schemas.microsoft.com/office/drawing/2014/main" id="{8173C6D6-D6A2-158F-3673-1F1A9F3EBFA4}"/>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104422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4D941-C82D-7BEB-5BB0-4FED888AB3E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F630EAB-23E1-DBD0-46FC-DF10084C8AFB}"/>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20070043-8D23-7B68-14DA-926BCE1A3CB0}"/>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5A245B22-E26E-D714-F459-5F51CD9DEF9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6E4EA88-17CC-22F5-3908-D7E841A933BB}"/>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A72A23C-ADF8-4949-781F-94726BA15D4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6EB42046-0C7C-8FE2-BDED-1385616352E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DEFE1044-8D52-3CB8-D019-814BC6D23A12}"/>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24EF15C1-20F4-CE02-B975-928AC170E71A}"/>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DCFD0826-874F-555A-AF0C-7CBC481B0AC7}"/>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D63B531-ECCE-B6DD-928A-148CCE7AC47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473E865-1E06-14EA-7DD2-24D08A5405C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711E0E3-CE9F-4A5B-7F7E-5E413E548D2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49316DCB-3B7F-4468-6465-1E43631D4016}"/>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92375762-D346-59F3-8629-FDF588676D0E}"/>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7AFBB678-5146-CB2C-B7F6-78295D2EABC2}"/>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5C38F091-AD0F-5CD9-E96C-00E41E39D097}"/>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8CCF3EF5-3164-3C46-4C5F-AAA95113B0E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2584D9D-B8E5-99D9-988C-FF8F38A2779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B99C8A53-1DBC-E5BA-82C5-0D6C5350FD5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9BDB034-191C-6B1B-574B-0946140AF12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4CF408A4-6B3F-33F9-650B-86EAC7F934CB}"/>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715B82C2-8287-E4AD-E281-DEA586226CE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0D51B9EB-8C0D-C5ED-94D3-A62AE117B852}"/>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11402EE1-6F56-CA19-F6A0-E39DC5FAF756}"/>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05FD0F3C-EF63-828F-8FF2-CDFF223254DC}"/>
                </a:ext>
              </a:extLst>
            </p:cNvPr>
            <p:cNvSpPr txBox="1"/>
            <p:nvPr/>
          </p:nvSpPr>
          <p:spPr>
            <a:xfrm>
              <a:off x="10309363" y="4726316"/>
              <a:ext cx="1214243" cy="79168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16" name="Rectangle: Rounded Corners 15">
            <a:extLst>
              <a:ext uri="{FF2B5EF4-FFF2-40B4-BE49-F238E27FC236}">
                <a16:creationId xmlns:a16="http://schemas.microsoft.com/office/drawing/2014/main" id="{AFD6CE49-55F9-9D5E-FBF0-89B839DCFF46}"/>
              </a:ext>
            </a:extLst>
          </p:cNvPr>
          <p:cNvSpPr/>
          <p:nvPr/>
        </p:nvSpPr>
        <p:spPr>
          <a:xfrm>
            <a:off x="4075808" y="1607048"/>
            <a:ext cx="3603643"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lvl="0" defTabSz="436822">
              <a:defRPr/>
            </a:pPr>
            <a:r>
              <a:rPr lang="en-US" sz="1200" b="1" kern="0" dirty="0">
                <a:solidFill>
                  <a:srgbClr val="FFFFFF"/>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18" name="Group 17">
            <a:extLst>
              <a:ext uri="{FF2B5EF4-FFF2-40B4-BE49-F238E27FC236}">
                <a16:creationId xmlns:a16="http://schemas.microsoft.com/office/drawing/2014/main" id="{252A8587-07BC-45EE-B504-B6BDE49FC98D}"/>
              </a:ext>
            </a:extLst>
          </p:cNvPr>
          <p:cNvGrpSpPr/>
          <p:nvPr/>
        </p:nvGrpSpPr>
        <p:grpSpPr>
          <a:xfrm>
            <a:off x="4224292" y="1696140"/>
            <a:ext cx="338328" cy="338328"/>
            <a:chOff x="687637" y="2265052"/>
            <a:chExt cx="338328" cy="338328"/>
          </a:xfrm>
        </p:grpSpPr>
        <p:sp>
          <p:nvSpPr>
            <p:cNvPr id="19" name="Oval 18">
              <a:extLst>
                <a:ext uri="{FF2B5EF4-FFF2-40B4-BE49-F238E27FC236}">
                  <a16:creationId xmlns:a16="http://schemas.microsoft.com/office/drawing/2014/main" id="{2620061E-684D-58E3-AAFF-5B9B2F57894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4E02176C-6F7E-A42B-101D-C529E7EB5A0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B00780A9-59B1-FE58-50D3-2A0B97A82A12}"/>
              </a:ext>
            </a:extLst>
          </p:cNvPr>
          <p:cNvSpPr/>
          <p:nvPr/>
        </p:nvSpPr>
        <p:spPr>
          <a:xfrm>
            <a:off x="553594" y="2409055"/>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8AE86010-65C6-7963-26D3-42E7B46181F3}"/>
              </a:ext>
            </a:extLst>
          </p:cNvPr>
          <p:cNvSpPr txBox="1">
            <a:spLocks/>
          </p:cNvSpPr>
          <p:nvPr/>
        </p:nvSpPr>
        <p:spPr>
          <a:xfrm>
            <a:off x="721556" y="2538943"/>
            <a:ext cx="9198864" cy="2392761"/>
          </a:xfrm>
          <a:prstGeom prst="rect">
            <a:avLst/>
          </a:prstGeom>
        </p:spPr>
        <p:txBody>
          <a:bodyPr vert="horz" lIns="0" tIns="0" rIns="0" bIns="0" rtlCol="0" anchor="t">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a:ea typeface="Open Sans"/>
                <a:cs typeface="Open Sans"/>
              </a:rPr>
              <a:t>All personality types can start by identifying the core problem to make the best decision. Some will </a:t>
            </a:r>
            <a:r>
              <a:rPr lang="en-US" dirty="0">
                <a:solidFill>
                  <a:srgbClr val="FFFFFF"/>
                </a:solidFill>
                <a:latin typeface="Open Sans"/>
                <a:ea typeface="Open Sans"/>
                <a:cs typeface="Open Sans"/>
              </a:rPr>
              <a:t>naturally focus more on the objective situation, while others will focus on who is affected.</a:t>
            </a:r>
          </a:p>
        </p:txBody>
      </p:sp>
      <p:grpSp>
        <p:nvGrpSpPr>
          <p:cNvPr id="27" name="Group 26">
            <a:extLst>
              <a:ext uri="{FF2B5EF4-FFF2-40B4-BE49-F238E27FC236}">
                <a16:creationId xmlns:a16="http://schemas.microsoft.com/office/drawing/2014/main" id="{3434D1CD-2F69-8F1E-0E64-2342483F9577}"/>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53E4DE09-3384-8F2D-B755-1C90754FE757}"/>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F8EE9765-9190-C118-49A5-9709088975A3}"/>
                </a:ext>
              </a:extLst>
            </p:cNvPr>
            <p:cNvSpPr txBox="1"/>
            <p:nvPr/>
          </p:nvSpPr>
          <p:spPr>
            <a:xfrm>
              <a:off x="8522476" y="4705140"/>
              <a:ext cx="1214243"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46" name="TextBox 45">
            <a:extLst>
              <a:ext uri="{FF2B5EF4-FFF2-40B4-BE49-F238E27FC236}">
                <a16:creationId xmlns:a16="http://schemas.microsoft.com/office/drawing/2014/main" id="{15A6E0E8-CA16-F1EB-650E-A3FB99D6FF0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47" name="Title 3">
            <a:extLst>
              <a:ext uri="{FF2B5EF4-FFF2-40B4-BE49-F238E27FC236}">
                <a16:creationId xmlns:a16="http://schemas.microsoft.com/office/drawing/2014/main" id="{9F80AF78-1411-6366-6CD7-0D43D67E5D9B}"/>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1640885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750"/>
                                        <p:tgtEl>
                                          <p:spTgt spid="27"/>
                                        </p:tgtEl>
                                      </p:cBhvr>
                                    </p:animEffect>
                                    <p:anim calcmode="lin" valueType="num">
                                      <p:cBhvr>
                                        <p:cTn id="31" dur="750" fill="hold"/>
                                        <p:tgtEl>
                                          <p:spTgt spid="27"/>
                                        </p:tgtEl>
                                        <p:attrNameLst>
                                          <p:attrName>ppt_x</p:attrName>
                                        </p:attrNameLst>
                                      </p:cBhvr>
                                      <p:tavLst>
                                        <p:tav tm="0">
                                          <p:val>
                                            <p:strVal val="#ppt_x"/>
                                          </p:val>
                                        </p:tav>
                                        <p:tav tm="100000">
                                          <p:val>
                                            <p:strVal val="#ppt_x"/>
                                          </p:val>
                                        </p:tav>
                                      </p:tavLst>
                                    </p:anim>
                                    <p:anim calcmode="lin" valueType="num">
                                      <p:cBhvr>
                                        <p:cTn id="32" dur="675" decel="100000" fill="hold"/>
                                        <p:tgtEl>
                                          <p:spTgt spid="2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D3C28-5821-43DF-4F11-9A26E3A3F1BD}"/>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8495AE7-8E2E-35FB-EA33-26DF619CF9C5}"/>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sp>
        <p:nvSpPr>
          <p:cNvPr id="3" name="Rectangle: Rounded Corners 2">
            <a:extLst>
              <a:ext uri="{FF2B5EF4-FFF2-40B4-BE49-F238E27FC236}">
                <a16:creationId xmlns:a16="http://schemas.microsoft.com/office/drawing/2014/main" id="{54712820-EBDA-2831-E3B3-A0D9A3A4CFE7}"/>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5BB41DAE-1441-E41A-F1A6-06B50BD8DF3C}"/>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C3093CAD-4442-0DA4-BBB3-83768486A79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BD64C5D-29AA-5679-FCE6-8D44BF04671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7934FF6-2AE3-9F7C-1FC1-979E4EEF810E}"/>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097F659-6596-37D4-CF0A-8117AEE63605}"/>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620DE390-1B2C-EAD9-31AC-D78CDFCCDB68}"/>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AC138082-2264-2161-414B-9E1278524071}"/>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561FF35F-AB8B-09E8-1C63-A1C8BEEC1369}"/>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BA41C38-1066-B659-CBA9-CB2593FF8D5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FBAF6E2-B583-EAFF-0456-F6ADE638477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7FB14D-4EDD-E326-E43C-EC690E0D1E9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3D46C79B-F88E-0E46-D2DC-4AB619F4B85A}"/>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3755A05B-B392-8229-3FBD-32E304F9730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855C59C-E817-9ADB-5F84-2DF018393B95}"/>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D8DF5FA8-519F-3446-2E7C-C4BA8531A476}"/>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0B72E0AB-95EC-1D98-F71E-FBB28C4DB50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03BFF9F-F8BD-B34D-5C83-7A4F043560B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2B9C789-F203-8B5A-F7D4-209DBB9E268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889CDE7-23C0-8761-B1CB-602C4A0F482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A6E51A60-91B8-BEDC-3CE3-CB62693E8F4C}"/>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52D9E49E-81DA-4047-D384-DEBE425D4358}"/>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E573F2DA-5F57-EF82-F3EE-F6B80C019CAD}"/>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EF228D16-72F4-583C-8C43-D43B90DA0728}"/>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0E241E24-F0E9-A75D-EC0F-E9C2809A2D59}"/>
                </a:ext>
              </a:extLst>
            </p:cNvPr>
            <p:cNvSpPr txBox="1"/>
            <p:nvPr/>
          </p:nvSpPr>
          <p:spPr>
            <a:xfrm>
              <a:off x="10309363" y="4726316"/>
              <a:ext cx="1214243" cy="791688"/>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16" name="Rectangle: Rounded Corners 15">
            <a:extLst>
              <a:ext uri="{FF2B5EF4-FFF2-40B4-BE49-F238E27FC236}">
                <a16:creationId xmlns:a16="http://schemas.microsoft.com/office/drawing/2014/main" id="{A608D7DC-9F23-B925-5159-6D2E44A96D5F}"/>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E8FF599A-34D6-F48D-503F-7A43B194C8D6}"/>
              </a:ext>
            </a:extLst>
          </p:cNvPr>
          <p:cNvGrpSpPr/>
          <p:nvPr/>
        </p:nvGrpSpPr>
        <p:grpSpPr>
          <a:xfrm>
            <a:off x="7798004" y="1039057"/>
            <a:ext cx="338328" cy="338328"/>
            <a:chOff x="687637" y="2265052"/>
            <a:chExt cx="338328" cy="338328"/>
          </a:xfrm>
        </p:grpSpPr>
        <p:sp>
          <p:nvSpPr>
            <p:cNvPr id="19" name="Oval 18">
              <a:extLst>
                <a:ext uri="{FF2B5EF4-FFF2-40B4-BE49-F238E27FC236}">
                  <a16:creationId xmlns:a16="http://schemas.microsoft.com/office/drawing/2014/main" id="{2066A2FF-9B1A-CB4C-51C7-88FE4DF49FF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E94BAC2-4C6E-2E05-4F6E-4713E25A73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D32BCB47-8417-CDF0-E1B7-C6AC6F890F1E}"/>
              </a:ext>
            </a:extLst>
          </p:cNvPr>
          <p:cNvSpPr/>
          <p:nvPr/>
        </p:nvSpPr>
        <p:spPr>
          <a:xfrm>
            <a:off x="485975"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CEB8C486-2ABA-B80B-03EA-B692E3399462}"/>
              </a:ext>
            </a:extLst>
          </p:cNvPr>
          <p:cNvSpPr txBox="1">
            <a:spLocks/>
          </p:cNvSpPr>
          <p:nvPr/>
        </p:nvSpPr>
        <p:spPr>
          <a:xfrm>
            <a:off x="613251" y="1659644"/>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Sensing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Gather verifiable facts and observable details to outline what's happening.</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past examples and prior experiences to understand the situation.</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Focus on measurable aspects to clearly identify the issue.</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Intuition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Look more broadly to see wider ramifications, underlying patterns, or deeper meaning.</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future consequences as well as how the current problem may evolve.</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Outline a vision statement of a better future to aim for.</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Thinking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Examine the problem logically to understand the cause and effect.</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Apply analytical frameworks and tools to isolate the core issue.</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State the problem in a clear and objective way to avoid subjective bias.</a:t>
            </a:r>
          </a:p>
          <a:p>
            <a:pPr marL="285750" indent="-285750">
              <a:buFont typeface="Arial" panose="020B0604020202020204" pitchFamily="34" charset="0"/>
              <a:buChar char="•"/>
              <a:defRPr/>
            </a:pPr>
            <a:r>
              <a:rPr lang="en-US" sz="1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Use Feeling to:</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Consider who is affected and to assess the individual and interpersonal aspects of the problem.</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Ensure that the outline of the problem includes the perspective of all stakeholders.</a:t>
            </a:r>
          </a:p>
          <a:p>
            <a:pPr marL="714379" lvl="1"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Weigh how the problem aligns with core values and the well-being of people.</a:t>
            </a:r>
          </a:p>
          <a:p>
            <a:pPr marL="285750" indent="-285750">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7" name="Group 26">
            <a:extLst>
              <a:ext uri="{FF2B5EF4-FFF2-40B4-BE49-F238E27FC236}">
                <a16:creationId xmlns:a16="http://schemas.microsoft.com/office/drawing/2014/main" id="{DB6C28DC-570C-B637-EA6F-6F039FBD7211}"/>
              </a:ext>
            </a:extLst>
          </p:cNvPr>
          <p:cNvGrpSpPr/>
          <p:nvPr/>
        </p:nvGrpSpPr>
        <p:grpSpPr>
          <a:xfrm>
            <a:off x="10322673" y="4243254"/>
            <a:ext cx="1512750" cy="1757812"/>
            <a:chOff x="8374316" y="4243254"/>
            <a:chExt cx="1512750" cy="1757812"/>
          </a:xfrm>
        </p:grpSpPr>
        <p:pic>
          <p:nvPicPr>
            <p:cNvPr id="28" name="Picture 27" descr="A black background with a black square&#10;&#10;Description automatically generated with medium confidence">
              <a:extLst>
                <a:ext uri="{FF2B5EF4-FFF2-40B4-BE49-F238E27FC236}">
                  <a16:creationId xmlns:a16="http://schemas.microsoft.com/office/drawing/2014/main" id="{CDCA0C31-8B6C-6DA5-1650-E053E870A502}"/>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29" name="TextBox 28">
              <a:extLst>
                <a:ext uri="{FF2B5EF4-FFF2-40B4-BE49-F238E27FC236}">
                  <a16:creationId xmlns:a16="http://schemas.microsoft.com/office/drawing/2014/main" id="{1923DE41-679B-CD4C-8D8A-BFE65920976E}"/>
                </a:ext>
              </a:extLst>
            </p:cNvPr>
            <p:cNvSpPr txBox="1"/>
            <p:nvPr/>
          </p:nvSpPr>
          <p:spPr>
            <a:xfrm>
              <a:off x="8522476" y="4711891"/>
              <a:ext cx="1214243"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Defining the Problem</a:t>
              </a:r>
            </a:p>
          </p:txBody>
        </p:sp>
      </p:grpSp>
      <p:sp>
        <p:nvSpPr>
          <p:cNvPr id="36" name="Title 3">
            <a:extLst>
              <a:ext uri="{FF2B5EF4-FFF2-40B4-BE49-F238E27FC236}">
                <a16:creationId xmlns:a16="http://schemas.microsoft.com/office/drawing/2014/main" id="{0D708C2A-FBDA-524E-EBCE-162238DFBFD9}"/>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282810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750"/>
                                        <p:tgtEl>
                                          <p:spTgt spid="27"/>
                                        </p:tgtEl>
                                      </p:cBhvr>
                                    </p:animEffect>
                                    <p:anim calcmode="lin" valueType="num">
                                      <p:cBhvr>
                                        <p:cTn id="31" dur="750" fill="hold"/>
                                        <p:tgtEl>
                                          <p:spTgt spid="27"/>
                                        </p:tgtEl>
                                        <p:attrNameLst>
                                          <p:attrName>ppt_x</p:attrName>
                                        </p:attrNameLst>
                                      </p:cBhvr>
                                      <p:tavLst>
                                        <p:tav tm="0">
                                          <p:val>
                                            <p:strVal val="#ppt_x"/>
                                          </p:val>
                                        </p:tav>
                                        <p:tav tm="100000">
                                          <p:val>
                                            <p:strVal val="#ppt_x"/>
                                          </p:val>
                                        </p:tav>
                                      </p:tavLst>
                                    </p:anim>
                                    <p:anim calcmode="lin" valueType="num">
                                      <p:cBhvr>
                                        <p:cTn id="32" dur="675" decel="100000" fill="hold"/>
                                        <p:tgtEl>
                                          <p:spTgt spid="2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27513-166E-3A46-C0BA-8BEA5A7E4B8C}"/>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78025F5-14CE-41BC-1A52-83AF0094E87C}"/>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1BD291D5-4B86-92B5-DBD0-CB631DC48034}"/>
              </a:ext>
            </a:extLst>
          </p:cNvPr>
          <p:cNvGrpSpPr/>
          <p:nvPr/>
        </p:nvGrpSpPr>
        <p:grpSpPr>
          <a:xfrm>
            <a:off x="4113407" y="2459736"/>
            <a:ext cx="3418829" cy="652657"/>
            <a:chOff x="4113407" y="2214340"/>
            <a:chExt cx="3418829" cy="652657"/>
          </a:xfrm>
          <a:solidFill>
            <a:schemeClr val="accent1"/>
          </a:solidFill>
        </p:grpSpPr>
        <mc:AlternateContent xmlns:mc="http://schemas.openxmlformats.org/markup-compatibility/2006" xmlns:a14="http://schemas.microsoft.com/office/drawing/2010/main">
          <mc:Choice Requires="a14">
            <p:sp>
              <p:nvSpPr>
                <p:cNvPr id="7" name="Rectangle: Rounded Corners 6">
                  <a:hlinkClick r:id="rId4" action="ppaction://hlinksldjump"/>
                  <a:extLst>
                    <a:ext uri="{FF2B5EF4-FFF2-40B4-BE49-F238E27FC236}">
                      <a16:creationId xmlns:a16="http://schemas.microsoft.com/office/drawing/2014/main" id="{419A6F21-5FD3-4350-C6B3-22F95DD1D7C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a:t>
                  </a:r>
                  <a14:m>
                    <m:oMath xmlns:m="http://schemas.openxmlformats.org/officeDocument/2006/math">
                      <m:r>
                        <a:rPr lang="en-US" sz="1200" i="1" kern="0">
                          <a:solidFill>
                            <a:schemeClr val="bg1"/>
                          </a:solidFill>
                          <a:latin typeface="Cambria Math" panose="02040503050406030204" pitchFamily="18" charset="0"/>
                          <a:ea typeface="Open Sans" panose="020B0606030504020204" pitchFamily="34" charset="0"/>
                          <a:cs typeface="Open Sans" panose="020B0606030504020204" pitchFamily="34" charset="0"/>
                        </a:rPr>
                        <m:t>™</m:t>
                      </m:r>
                    </m:oMath>
                  </a14:m>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Skills In Action</a:t>
                  </a:r>
                </a:p>
              </p:txBody>
            </p:sp>
          </mc:Choice>
          <mc:Fallback xmlns="">
            <p:sp>
              <p:nvSpPr>
                <p:cNvPr id="7" name="Rectangle: Rounded Corners 6">
                  <a:hlinkClick r:id="rId5" action="ppaction://hlinksldjump"/>
                  <a:extLst>
                    <a:ext uri="{FF2B5EF4-FFF2-40B4-BE49-F238E27FC236}">
                      <a16:creationId xmlns:a16="http://schemas.microsoft.com/office/drawing/2014/main" id="{419A6F21-5FD3-4350-C6B3-22F95DD1D7CD}"/>
                    </a:ext>
                  </a:extLst>
                </p:cNvPr>
                <p:cNvSpPr>
                  <a:spLocks noRot="1" noChangeAspect="1" noMove="1" noResize="1" noEditPoints="1" noAdjustHandles="1" noChangeArrowheads="1" noChangeShapeType="1" noTextEdit="1"/>
                </p:cNvSpPr>
                <p:nvPr/>
              </p:nvSpPr>
              <p:spPr>
                <a:xfrm>
                  <a:off x="4113407" y="2214340"/>
                  <a:ext cx="3418829" cy="652657"/>
                </a:xfrm>
                <a:prstGeom prst="roundRect">
                  <a:avLst>
                    <a:gd name="adj" fmla="val 10984"/>
                  </a:avLst>
                </a:prstGeom>
                <a:blipFill>
                  <a:blip r:embed="rId6"/>
                  <a:stretch>
                    <a:fillRect/>
                  </a:stretch>
                </a:blipFill>
                <a:ln w="12700" cap="flat" cmpd="sng" algn="ctr">
                  <a:noFill/>
                  <a:prstDash val="solid"/>
                  <a:miter lim="800000"/>
                </a:ln>
                <a:effectLst/>
              </p:spPr>
              <p:txBody>
                <a:bodyPr/>
                <a:lstStyle/>
                <a:p>
                  <a:r>
                    <a:rPr lang="en-US">
                      <a:noFill/>
                    </a:rPr>
                    <a:t> </a:t>
                  </a:r>
                </a:p>
              </p:txBody>
            </p:sp>
          </mc:Fallback>
        </mc:AlternateContent>
        <p:grpSp>
          <p:nvGrpSpPr>
            <p:cNvPr id="8" name="Group 7">
              <a:extLst>
                <a:ext uri="{FF2B5EF4-FFF2-40B4-BE49-F238E27FC236}">
                  <a16:creationId xmlns:a16="http://schemas.microsoft.com/office/drawing/2014/main" id="{8086EC26-176F-54D4-7D4F-0DF750522CB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2675E0E-A3E7-FB2F-7638-1C30CB51D24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D24724F-D48F-847C-D6EF-C881C5D1F45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261AD5B4-4362-EAA7-F61E-EDA589C7548D}"/>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7" action="ppaction://hlinksldjump"/>
              <a:extLst>
                <a:ext uri="{FF2B5EF4-FFF2-40B4-BE49-F238E27FC236}">
                  <a16:creationId xmlns:a16="http://schemas.microsoft.com/office/drawing/2014/main" id="{F6E25C91-080B-0161-98FE-BC9F848D437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34434E0-ADAA-A192-2A86-921BFCBF82ED}"/>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455312EC-A688-8DEC-7C4A-FF39C2C9631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D4BDB5D-806E-B5C9-8B21-51B84F4A416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9AE21219-A257-5FCB-38F5-947B9E7D8347}"/>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6" name="Oval 15">
            <a:extLst>
              <a:ext uri="{FF2B5EF4-FFF2-40B4-BE49-F238E27FC236}">
                <a16:creationId xmlns:a16="http://schemas.microsoft.com/office/drawing/2014/main" id="{13F99361-8994-AD06-EA24-07D0C362390C}"/>
              </a:ext>
            </a:extLst>
          </p:cNvPr>
          <p:cNvSpPr/>
          <p:nvPr/>
        </p:nvSpPr>
        <p:spPr>
          <a:xfrm>
            <a:off x="658368"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Plus Sign 17">
            <a:extLst>
              <a:ext uri="{FF2B5EF4-FFF2-40B4-BE49-F238E27FC236}">
                <a16:creationId xmlns:a16="http://schemas.microsoft.com/office/drawing/2014/main" id="{DFF302D6-422B-E640-F158-EFFE35B2FE80}"/>
              </a:ext>
            </a:extLst>
          </p:cNvPr>
          <p:cNvSpPr/>
          <p:nvPr/>
        </p:nvSpPr>
        <p:spPr>
          <a:xfrm>
            <a:off x="700358" y="2662465"/>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Group 4">
            <a:extLst>
              <a:ext uri="{FF2B5EF4-FFF2-40B4-BE49-F238E27FC236}">
                <a16:creationId xmlns:a16="http://schemas.microsoft.com/office/drawing/2014/main" id="{7D5CC160-C505-AC8D-F54D-C546AFB4A685}"/>
              </a:ext>
            </a:extLst>
          </p:cNvPr>
          <p:cNvGrpSpPr/>
          <p:nvPr/>
        </p:nvGrpSpPr>
        <p:grpSpPr>
          <a:xfrm>
            <a:off x="4201410" y="2624328"/>
            <a:ext cx="334966" cy="334965"/>
            <a:chOff x="4201410" y="2580029"/>
            <a:chExt cx="334966" cy="334965"/>
          </a:xfrm>
        </p:grpSpPr>
        <p:sp>
          <p:nvSpPr>
            <p:cNvPr id="19" name="Oval 18">
              <a:extLst>
                <a:ext uri="{FF2B5EF4-FFF2-40B4-BE49-F238E27FC236}">
                  <a16:creationId xmlns:a16="http://schemas.microsoft.com/office/drawing/2014/main" id="{B48BAA35-DD42-72F1-07D0-7B1930DE92B8}"/>
                </a:ext>
              </a:extLst>
            </p:cNvPr>
            <p:cNvSpPr/>
            <p:nvPr/>
          </p:nvSpPr>
          <p:spPr>
            <a:xfrm>
              <a:off x="4201410" y="2580029"/>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C3519BB4-381A-8583-03C3-F300614D322E}"/>
                </a:ext>
              </a:extLst>
            </p:cNvPr>
            <p:cNvSpPr/>
            <p:nvPr/>
          </p:nvSpPr>
          <p:spPr>
            <a:xfrm>
              <a:off x="4243400" y="2618529"/>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7911EDE7-2D9A-FB9E-4E7C-34498CB0F289}"/>
              </a:ext>
            </a:extLst>
          </p:cNvPr>
          <p:cNvGrpSpPr/>
          <p:nvPr/>
        </p:nvGrpSpPr>
        <p:grpSpPr>
          <a:xfrm>
            <a:off x="7795539" y="2624328"/>
            <a:ext cx="334966" cy="334965"/>
            <a:chOff x="7795539" y="2624328"/>
            <a:chExt cx="334966" cy="334965"/>
          </a:xfrm>
        </p:grpSpPr>
        <p:sp>
          <p:nvSpPr>
            <p:cNvPr id="21" name="Oval 20">
              <a:extLst>
                <a:ext uri="{FF2B5EF4-FFF2-40B4-BE49-F238E27FC236}">
                  <a16:creationId xmlns:a16="http://schemas.microsoft.com/office/drawing/2014/main" id="{F9EFE843-6A8A-95DA-6B23-AC96DC1E77E8}"/>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B077446D-63F6-70FB-5559-E58FE639397A}"/>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3976F465-2F09-BAA0-A31A-3B6B6CCABE88}"/>
              </a:ext>
            </a:extLst>
          </p:cNvPr>
          <p:cNvPicPr>
            <a:picLocks noChangeAspect="1"/>
          </p:cNvPicPr>
          <p:nvPr/>
        </p:nvPicPr>
        <p:blipFill>
          <a:blip r:embed="rId8">
            <a:duotone>
              <a:schemeClr val="bg2">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C8943005-17CE-D0D7-ED76-DAFB708EAF6C}"/>
              </a:ext>
            </a:extLst>
          </p:cNvPr>
          <p:cNvSpPr txBox="1"/>
          <p:nvPr/>
        </p:nvSpPr>
        <p:spPr>
          <a:xfrm>
            <a:off x="10441586" y="4828251"/>
            <a:ext cx="127273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33" name="TextBox 32">
            <a:extLst>
              <a:ext uri="{FF2B5EF4-FFF2-40B4-BE49-F238E27FC236}">
                <a16:creationId xmlns:a16="http://schemas.microsoft.com/office/drawing/2014/main" id="{93B782E6-42A6-8B2C-4FA5-755059BC004B}"/>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36" name="Title 3">
            <a:extLst>
              <a:ext uri="{FF2B5EF4-FFF2-40B4-BE49-F238E27FC236}">
                <a16:creationId xmlns:a16="http://schemas.microsoft.com/office/drawing/2014/main" id="{E7386E40-A253-ADDC-52E0-652D0D59CE80}"/>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277901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5B38C-3A2D-75BD-297F-30D3EDB5D5A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0979D56-7489-2D4A-4FC1-5AB1A69AD1FD}"/>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10">
            <a:extLst>
              <a:ext uri="{FF2B5EF4-FFF2-40B4-BE49-F238E27FC236}">
                <a16:creationId xmlns:a16="http://schemas.microsoft.com/office/drawing/2014/main" id="{9127C6B0-5C1A-B015-D26E-0B7A0DFE9649}"/>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817588E0-EB49-59E7-8F32-224271FED535}"/>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2C083330-D859-62AE-E389-C1F39916663D}"/>
                </a:ext>
              </a:extLst>
            </p:cNvPr>
            <p:cNvSpPr txBox="1"/>
            <p:nvPr/>
          </p:nvSpPr>
          <p:spPr>
            <a:xfrm>
              <a:off x="10370219" y="4845053"/>
              <a:ext cx="1214243" cy="557113"/>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grpSp>
        <p:nvGrpSpPr>
          <p:cNvPr id="33" name="Group 32">
            <a:extLst>
              <a:ext uri="{FF2B5EF4-FFF2-40B4-BE49-F238E27FC236}">
                <a16:creationId xmlns:a16="http://schemas.microsoft.com/office/drawing/2014/main" id="{CA6A893A-265F-AC6B-761B-03B2A9505A5D}"/>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CF58DB77-F7E2-F158-AA83-C9FADB4C701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93C4909-CD06-D443-67DE-D225AADCF4B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3D7D9A8-D018-2AB0-C4D6-CA4488452CAD}"/>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1EBC233E-B853-DE85-DF9F-C4A7CDECA9B3}"/>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4" name="Group 33">
            <a:extLst>
              <a:ext uri="{FF2B5EF4-FFF2-40B4-BE49-F238E27FC236}">
                <a16:creationId xmlns:a16="http://schemas.microsoft.com/office/drawing/2014/main" id="{4EE940E1-C875-704E-0CFB-F14DBC985D4E}"/>
              </a:ext>
            </a:extLst>
          </p:cNvPr>
          <p:cNvGrpSpPr/>
          <p:nvPr/>
        </p:nvGrpSpPr>
        <p:grpSpPr>
          <a:xfrm>
            <a:off x="4113407" y="2459736"/>
            <a:ext cx="3418829" cy="652657"/>
            <a:chOff x="4113407" y="2214340"/>
            <a:chExt cx="3418829" cy="652657"/>
          </a:xfrm>
          <a:solidFill>
            <a:schemeClr val="accent1"/>
          </a:solidFill>
        </p:grpSpPr>
        <p:sp>
          <p:nvSpPr>
            <p:cNvPr id="7" name="Rectangle: Rounded Corners 6">
              <a:extLst>
                <a:ext uri="{FF2B5EF4-FFF2-40B4-BE49-F238E27FC236}">
                  <a16:creationId xmlns:a16="http://schemas.microsoft.com/office/drawing/2014/main" id="{0D2F79EC-9E44-CD3D-E045-A93F86B2CD9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F67887E2-1CD0-2DB3-2DFD-FAD3100A3959}"/>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FF37077-0DAF-9076-B8B8-FB9EC4FFBD6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5981A37-5146-D484-4B6A-8CF69DF650C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4" name="Group 3">
            <a:extLst>
              <a:ext uri="{FF2B5EF4-FFF2-40B4-BE49-F238E27FC236}">
                <a16:creationId xmlns:a16="http://schemas.microsoft.com/office/drawing/2014/main" id="{80C0D6B1-3B97-57D4-603A-F72AC73E825D}"/>
              </a:ext>
            </a:extLst>
          </p:cNvPr>
          <p:cNvGrpSpPr/>
          <p:nvPr/>
        </p:nvGrpSpPr>
        <p:grpSpPr>
          <a:xfrm>
            <a:off x="4201410" y="2613329"/>
            <a:ext cx="334966" cy="334965"/>
            <a:chOff x="4236502" y="2616420"/>
            <a:chExt cx="334966" cy="334965"/>
          </a:xfrm>
        </p:grpSpPr>
        <p:sp>
          <p:nvSpPr>
            <p:cNvPr id="40" name="Oval 39">
              <a:extLst>
                <a:ext uri="{FF2B5EF4-FFF2-40B4-BE49-F238E27FC236}">
                  <a16:creationId xmlns:a16="http://schemas.microsoft.com/office/drawing/2014/main" id="{CFE7D8B0-8636-0C52-0582-2F11013B93CC}"/>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6" action="ppaction://hlinksldjump"/>
              <a:extLst>
                <a:ext uri="{FF2B5EF4-FFF2-40B4-BE49-F238E27FC236}">
                  <a16:creationId xmlns:a16="http://schemas.microsoft.com/office/drawing/2014/main" id="{0A8370C8-90BF-584F-7858-173CE7D6799C}"/>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420BDAE9-C827-A328-F806-44CA5B1EDFF2}"/>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3BD556F1-5409-C3D0-BE2D-CAC3BF1AF51B}"/>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E6FFC19C-24E7-5417-98C5-1467ECBF078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A08F5DB-F0BE-6A40-0963-6475480FDAB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68A5488F-549C-3394-E77C-4E547A2837C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2255DC3-933B-7835-71A5-DBC4855115F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91ABC746-BF7C-4AFE-3DCA-F4EAE914522D}"/>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7" action="ppaction://hlinksldjump"/>
              <a:extLst>
                <a:ext uri="{FF2B5EF4-FFF2-40B4-BE49-F238E27FC236}">
                  <a16:creationId xmlns:a16="http://schemas.microsoft.com/office/drawing/2014/main" id="{CD635FBC-E17E-5259-DF76-A4D9FFDC142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37" name="Picture 36">
            <a:extLst>
              <a:ext uri="{FF2B5EF4-FFF2-40B4-BE49-F238E27FC236}">
                <a16:creationId xmlns:a16="http://schemas.microsoft.com/office/drawing/2014/main" id="{328FB395-407E-6CDE-5748-DE86E92D2F92}"/>
              </a:ext>
            </a:extLst>
          </p:cNvPr>
          <p:cNvPicPr>
            <a:picLocks noChangeAspect="1"/>
          </p:cNvPicPr>
          <p:nvPr/>
        </p:nvPicPr>
        <p:blipFill>
          <a:blip r:embed="rId8"/>
          <a:stretch>
            <a:fillRect/>
          </a:stretch>
        </p:blipFill>
        <p:spPr>
          <a:xfrm>
            <a:off x="555434" y="1743240"/>
            <a:ext cx="3419475" cy="647700"/>
          </a:xfrm>
          <a:prstGeom prst="rect">
            <a:avLst/>
          </a:prstGeom>
        </p:spPr>
      </p:pic>
      <p:sp>
        <p:nvSpPr>
          <p:cNvPr id="46" name="Rectangle: Rounded Corners 45">
            <a:extLst>
              <a:ext uri="{FF2B5EF4-FFF2-40B4-BE49-F238E27FC236}">
                <a16:creationId xmlns:a16="http://schemas.microsoft.com/office/drawing/2014/main" id="{B3D891DE-950A-1F94-D77E-57182EACAAEC}"/>
              </a:ext>
            </a:extLst>
          </p:cNvPr>
          <p:cNvSpPr/>
          <p:nvPr/>
        </p:nvSpPr>
        <p:spPr>
          <a:xfrm>
            <a:off x="529310" y="235224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44CB9EA1-A130-4738-3E5A-8B873810F052}"/>
              </a:ext>
            </a:extLst>
          </p:cNvPr>
          <p:cNvSpPr txBox="1">
            <a:spLocks/>
          </p:cNvSpPr>
          <p:nvPr/>
        </p:nvSpPr>
        <p:spPr>
          <a:xfrm>
            <a:off x="659769" y="2456814"/>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dirty="0">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Create several viable solutions for consideration</a:t>
            </a:r>
          </a:p>
          <a:p>
            <a:pPr marL="182880" indent="-182880">
              <a:lnSpc>
                <a:spcPct val="150000"/>
              </a:lnSpc>
              <a:spcBef>
                <a:spcPts val="0"/>
              </a:spcBef>
              <a:buFont typeface="Arial" panose="020B0604020202020204" pitchFamily="34" charset="0"/>
              <a:buChar char="•"/>
              <a:defRPr/>
            </a:pP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Be open to new possibilities for solving the problem</a:t>
            </a:r>
          </a:p>
        </p:txBody>
      </p:sp>
      <p:sp>
        <p:nvSpPr>
          <p:cNvPr id="61" name="TextBox 60">
            <a:extLst>
              <a:ext uri="{FF2B5EF4-FFF2-40B4-BE49-F238E27FC236}">
                <a16:creationId xmlns:a16="http://schemas.microsoft.com/office/drawing/2014/main" id="{19262A55-A213-1B1C-7FEB-03430B046572}"/>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Exploring Solutions</a:t>
            </a:r>
          </a:p>
        </p:txBody>
      </p:sp>
      <p:sp>
        <p:nvSpPr>
          <p:cNvPr id="62" name="Title 3">
            <a:extLst>
              <a:ext uri="{FF2B5EF4-FFF2-40B4-BE49-F238E27FC236}">
                <a16:creationId xmlns:a16="http://schemas.microsoft.com/office/drawing/2014/main" id="{E4FD3410-2742-C3C3-30C5-CB15A90358B6}"/>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48" name="Group 47">
            <a:extLst>
              <a:ext uri="{FF2B5EF4-FFF2-40B4-BE49-F238E27FC236}">
                <a16:creationId xmlns:a16="http://schemas.microsoft.com/office/drawing/2014/main" id="{9A18DC21-1803-8DCC-DAA0-D5DE63CC4469}"/>
              </a:ext>
            </a:extLst>
          </p:cNvPr>
          <p:cNvGrpSpPr/>
          <p:nvPr/>
        </p:nvGrpSpPr>
        <p:grpSpPr>
          <a:xfrm>
            <a:off x="10322673" y="4243254"/>
            <a:ext cx="1512750" cy="1757812"/>
            <a:chOff x="8374316" y="4243254"/>
            <a:chExt cx="1512750"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8E585D1D-CBFA-62EB-2620-5D6E41DCE98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BCEA66D4-FD32-A695-AEE8-3E631E0E4A5F}"/>
                </a:ext>
              </a:extLst>
            </p:cNvPr>
            <p:cNvSpPr txBox="1"/>
            <p:nvPr/>
          </p:nvSpPr>
          <p:spPr>
            <a:xfrm>
              <a:off x="8522476" y="4822457"/>
              <a:ext cx="1214243"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Exploring Solutions</a:t>
              </a:r>
            </a:p>
          </p:txBody>
        </p:sp>
      </p:grpSp>
    </p:spTree>
    <p:custDataLst>
      <p:tags r:id="rId1"/>
    </p:custDataLst>
    <p:extLst>
      <p:ext uri="{BB962C8B-B14F-4D97-AF65-F5344CB8AC3E}">
        <p14:creationId xmlns:p14="http://schemas.microsoft.com/office/powerpoint/2010/main" val="802829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750"/>
                                        <p:tgtEl>
                                          <p:spTgt spid="48"/>
                                        </p:tgtEl>
                                      </p:cBhvr>
                                    </p:animEffect>
                                    <p:anim calcmode="lin" valueType="num">
                                      <p:cBhvr>
                                        <p:cTn id="26" dur="750" fill="hold"/>
                                        <p:tgtEl>
                                          <p:spTgt spid="48"/>
                                        </p:tgtEl>
                                        <p:attrNameLst>
                                          <p:attrName>ppt_x</p:attrName>
                                        </p:attrNameLst>
                                      </p:cBhvr>
                                      <p:tavLst>
                                        <p:tav tm="0">
                                          <p:val>
                                            <p:strVal val="#ppt_x"/>
                                          </p:val>
                                        </p:tav>
                                        <p:tav tm="100000">
                                          <p:val>
                                            <p:strVal val="#ppt_x"/>
                                          </p:val>
                                        </p:tav>
                                      </p:tavLst>
                                    </p:anim>
                                    <p:anim calcmode="lin" valueType="num">
                                      <p:cBhvr>
                                        <p:cTn id="27" dur="675" decel="100000" fill="hold"/>
                                        <p:tgtEl>
                                          <p:spTgt spid="4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cUcjmeP"/>
  <p:tag name="ARTICULATE_SLIDE_THUMBNAIL_REFRESH" val="1"/>
  <p:tag name="ARTICULATE_PROJECT_OPEN" val="0"/>
  <p:tag name="ARTICULATE_SLIDE_COUNT" val="1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319998"/>
      </a:dk1>
      <a:lt1>
        <a:srgbClr val="FFFFFF"/>
      </a:lt1>
      <a:dk2>
        <a:srgbClr val="017E8C"/>
      </a:dk2>
      <a:lt2>
        <a:srgbClr val="0C4853"/>
      </a:lt2>
      <a:accent1>
        <a:srgbClr val="6B9103"/>
      </a:accent1>
      <a:accent2>
        <a:srgbClr val="A8C87C"/>
      </a:accent2>
      <a:accent3>
        <a:srgbClr val="BCCFBC"/>
      </a:accent3>
      <a:accent4>
        <a:srgbClr val="C0DBD1"/>
      </a:accent4>
      <a:accent5>
        <a:srgbClr val="000000"/>
      </a:accent5>
      <a:accent6>
        <a:srgbClr val="DAE8C0"/>
      </a:accent6>
      <a:hlink>
        <a:srgbClr val="0F9ED5"/>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9CA870D74D94D81420F7BBE89B407" ma:contentTypeVersion="13" ma:contentTypeDescription="Create a new document." ma:contentTypeScope="" ma:versionID="74b55f8c943bb29da47a389bde36c461">
  <xsd:schema xmlns:xsd="http://www.w3.org/2001/XMLSchema" xmlns:xs="http://www.w3.org/2001/XMLSchema" xmlns:p="http://schemas.microsoft.com/office/2006/metadata/properties" xmlns:ns2="b402553b-3aa5-437f-b7c8-f3e31ebf3d84" xmlns:ns3="aea37be6-cfb2-4c7c-a85e-10bdc4d4f364" targetNamespace="http://schemas.microsoft.com/office/2006/metadata/properties" ma:root="true" ma:fieldsID="f26e094851f32f03affe55a5e1e3c2e0" ns2:_="" ns3:_="">
    <xsd:import namespace="b402553b-3aa5-437f-b7c8-f3e31ebf3d84"/>
    <xsd:import namespace="aea37be6-cfb2-4c7c-a85e-10bdc4d4f3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02553b-3aa5-437f-b7c8-f3e31ebf3d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4ca0ec8d-4cfe-4588-94c8-c28b49bebd6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a37be6-cfb2-4c7c-a85e-10bdc4d4f36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ac8be38-b5d9-423a-a585-900145964948}" ma:internalName="TaxCatchAll" ma:showField="CatchAllData" ma:web="aea37be6-cfb2-4c7c-a85e-10bdc4d4f3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402553b-3aa5-437f-b7c8-f3e31ebf3d84">
      <Terms xmlns="http://schemas.microsoft.com/office/infopath/2007/PartnerControls"/>
    </lcf76f155ced4ddcb4097134ff3c332f>
    <TaxCatchAll xmlns="aea37be6-cfb2-4c7c-a85e-10bdc4d4f36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1C6E95-4878-4476-BBE5-E508FFE812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02553b-3aa5-437f-b7c8-f3e31ebf3d84"/>
    <ds:schemaRef ds:uri="aea37be6-cfb2-4c7c-a85e-10bdc4d4f3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1064FA-A1DB-40DF-8A03-D2330DAA25E0}">
  <ds:schemaRefs>
    <ds:schemaRef ds:uri="http://schemas.openxmlformats.org/package/2006/metadata/core-properties"/>
    <ds:schemaRef ds:uri="http://schemas.microsoft.com/office/infopath/2007/PartnerControls"/>
    <ds:schemaRef ds:uri="http://schemas.microsoft.com/office/2006/documentManagement/types"/>
    <ds:schemaRef ds:uri="aea37be6-cfb2-4c7c-a85e-10bdc4d4f364"/>
    <ds:schemaRef ds:uri="b402553b-3aa5-437f-b7c8-f3e31ebf3d84"/>
    <ds:schemaRef ds:uri="http://purl.org/dc/dcmitype/"/>
    <ds:schemaRef ds:uri="http://purl.org/dc/elements/1.1/"/>
    <ds:schemaRef ds:uri="http://schemas.microsoft.com/office/2006/metadata/properties"/>
    <ds:schemaRef ds:uri="http://www.w3.org/XML/1998/namespace"/>
    <ds:schemaRef ds:uri="http://purl.org/dc/terms/"/>
  </ds:schemaRefs>
</ds:datastoreItem>
</file>

<file path=customXml/itemProps3.xml><?xml version="1.0" encoding="utf-8"?>
<ds:datastoreItem xmlns:ds="http://schemas.openxmlformats.org/officeDocument/2006/customXml" ds:itemID="{965CB488-86CD-42F6-A0AE-C64360758F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TotalTime>
  <Words>2218</Words>
  <Application>Microsoft Office PowerPoint</Application>
  <PresentationFormat>Widescreen</PresentationFormat>
  <Paragraphs>352</Paragraphs>
  <Slides>28</Slides>
  <Notes>27</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Skills Development Framework</vt:lpstr>
      <vt:lpstr>Type Intelligence™ + Decision-Making</vt:lpstr>
      <vt:lpstr>Personality Type Preferences in Decision-Making</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 Verma</dc:creator>
  <cp:lastModifiedBy>Kaitlyn Futch</cp:lastModifiedBy>
  <cp:revision>27</cp:revision>
  <dcterms:created xsi:type="dcterms:W3CDTF">2024-11-19T10:54:42Z</dcterms:created>
  <dcterms:modified xsi:type="dcterms:W3CDTF">2026-08-21T19:57:37Z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00956491-5F0F-4A52-A9C4-36A3859467A8</vt:lpwstr>
  </property>
  <property fmtid="{D5CDD505-2E9C-101B-9397-08002B2CF9AE}" pid="3" name="ArticulatePath">
    <vt:lpwstr>Presentation1</vt:lpwstr>
  </property>
  <property fmtid="{D5CDD505-2E9C-101B-9397-08002B2CF9AE}" pid="4" name="ContentTypeId">
    <vt:lpwstr>0x010100A589CA870D74D94D81420F7BBE89B407</vt:lpwstr>
  </property>
  <property fmtid="{D5CDD505-2E9C-101B-9397-08002B2CF9AE}" pid="5" name="MediaServiceImageTags">
    <vt:lpwstr/>
  </property>
</Properties>
</file>